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64"/>
  </p:notesMasterIdLst>
  <p:sldIdLst>
    <p:sldId id="256" r:id="rId2"/>
    <p:sldId id="296" r:id="rId3"/>
    <p:sldId id="297" r:id="rId4"/>
    <p:sldId id="257" r:id="rId5"/>
    <p:sldId id="258" r:id="rId6"/>
    <p:sldId id="259" r:id="rId7"/>
    <p:sldId id="263" r:id="rId8"/>
    <p:sldId id="264" r:id="rId9"/>
    <p:sldId id="265" r:id="rId10"/>
    <p:sldId id="266" r:id="rId11"/>
    <p:sldId id="267" r:id="rId12"/>
    <p:sldId id="262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316" r:id="rId24"/>
    <p:sldId id="278" r:id="rId25"/>
    <p:sldId id="283" r:id="rId26"/>
    <p:sldId id="280" r:id="rId27"/>
    <p:sldId id="303" r:id="rId28"/>
    <p:sldId id="289" r:id="rId29"/>
    <p:sldId id="281" r:id="rId30"/>
    <p:sldId id="284" r:id="rId31"/>
    <p:sldId id="285" r:id="rId32"/>
    <p:sldId id="286" r:id="rId33"/>
    <p:sldId id="287" r:id="rId34"/>
    <p:sldId id="288" r:id="rId35"/>
    <p:sldId id="320" r:id="rId36"/>
    <p:sldId id="290" r:id="rId37"/>
    <p:sldId id="291" r:id="rId38"/>
    <p:sldId id="292" r:id="rId39"/>
    <p:sldId id="294" r:id="rId40"/>
    <p:sldId id="295" r:id="rId41"/>
    <p:sldId id="293" r:id="rId42"/>
    <p:sldId id="298" r:id="rId43"/>
    <p:sldId id="299" r:id="rId44"/>
    <p:sldId id="317" r:id="rId45"/>
    <p:sldId id="300" r:id="rId46"/>
    <p:sldId id="304" r:id="rId47"/>
    <p:sldId id="305" r:id="rId48"/>
    <p:sldId id="319" r:id="rId49"/>
    <p:sldId id="306" r:id="rId50"/>
    <p:sldId id="307" r:id="rId51"/>
    <p:sldId id="308" r:id="rId52"/>
    <p:sldId id="318" r:id="rId53"/>
    <p:sldId id="301" r:id="rId54"/>
    <p:sldId id="309" r:id="rId55"/>
    <p:sldId id="313" r:id="rId56"/>
    <p:sldId id="310" r:id="rId57"/>
    <p:sldId id="312" r:id="rId58"/>
    <p:sldId id="314" r:id="rId59"/>
    <p:sldId id="302" r:id="rId60"/>
    <p:sldId id="315" r:id="rId61"/>
    <p:sldId id="321" r:id="rId62"/>
    <p:sldId id="322" r:id="rId6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8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A6441-4E79-42FF-805B-86C90BDFD38D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29054-221E-4755-818D-C35A08AFD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785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92;p13">
            <a:extLst>
              <a:ext uri="{FF2B5EF4-FFF2-40B4-BE49-F238E27FC236}">
                <a16:creationId xmlns:a16="http://schemas.microsoft.com/office/drawing/2014/main" id="{BF16982E-3E38-0665-4F07-437DD3F0D5A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54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1F852EF2-DB2E-EDA3-947F-AD7E6C19EBD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10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297A800C-E47B-35AC-0EA8-24F3738049A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63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859BA894-242B-5A6C-EFD3-428444AAFEC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735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oogle Shape;92;p13">
            <a:extLst>
              <a:ext uri="{FF2B5EF4-FFF2-40B4-BE49-F238E27FC236}">
                <a16:creationId xmlns:a16="http://schemas.microsoft.com/office/drawing/2014/main" id="{A5DC9873-6BF3-A825-551C-17B7FBCA97F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58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F820AB4E-4F46-3C81-9BD0-65A4D2A2DBE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59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oogle Shape;101;p14">
            <a:extLst>
              <a:ext uri="{FF2B5EF4-FFF2-40B4-BE49-F238E27FC236}">
                <a16:creationId xmlns:a16="http://schemas.microsoft.com/office/drawing/2014/main" id="{C854E680-04A2-EA76-C6A6-8EF6A2AD0BB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25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oogle Shape;101;p14">
            <a:extLst>
              <a:ext uri="{FF2B5EF4-FFF2-40B4-BE49-F238E27FC236}">
                <a16:creationId xmlns:a16="http://schemas.microsoft.com/office/drawing/2014/main" id="{0E4BED26-AE3D-9FD7-372D-89389F76110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95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Google Shape;101;p14">
            <a:extLst>
              <a:ext uri="{FF2B5EF4-FFF2-40B4-BE49-F238E27FC236}">
                <a16:creationId xmlns:a16="http://schemas.microsoft.com/office/drawing/2014/main" id="{63FB725D-7839-2629-E2FD-4289B983E67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8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ADE22408-2DD9-F1EF-2438-A0546996FB2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318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19CEB84E-A1D1-9AFA-DEC7-31056DF6BFA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16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  <a:cs typeface="Forte Forward" panose="020F0502020204030204" pitchFamily="2" charset="0"/>
              </a:defRPr>
            </a:lvl1pPr>
          </a:lstStyle>
          <a:p>
            <a:r>
              <a:rPr lang="en-US"/>
              <a:t>ECON 380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0777" y="6356351"/>
            <a:ext cx="5762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1A980C56-831A-4EAB-9EDE-57C090F4F87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91;p13">
            <a:extLst>
              <a:ext uri="{FF2B5EF4-FFF2-40B4-BE49-F238E27FC236}">
                <a16:creationId xmlns:a16="http://schemas.microsoft.com/office/drawing/2014/main" id="{9C136CE5-665B-2FA1-3A31-86C4E8EC1DBB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423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595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J9QOcVt1Hc?feature=oembed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bz2fUaRsn4?feature=oembed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5JuQpAoB1g?feature=oembed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981AA-C880-955A-8ACC-D4284C4A79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Crash Course in Causal Inference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868834-9371-0482-209B-C2EBDB2D93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ECON 380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3A60A-CBE6-B5CE-B9CE-C7DC93869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F44A7-8470-0B18-F1D2-F47845ECB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BCC6C-06D2-CC1B-BC1A-B87124A36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806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2CA32-1998-40DE-B862-07F107545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E38A7-5BAF-D662-BAE1-F31FA21DD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Fundamental Problem </a:t>
            </a:r>
            <a:br>
              <a:rPr lang="en-US" dirty="0"/>
            </a:br>
            <a:r>
              <a:rPr lang="en-US" dirty="0"/>
              <a:t>of Causal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6198DE-CA33-C2AF-4BAB-C0FA8BD295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53072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can’t observe ATT, but how about an alternative?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=1]−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3"/>
                <a:endParaRPr lang="en-US" dirty="0"/>
              </a:p>
              <a:p>
                <a:r>
                  <a:rPr lang="en-US" dirty="0"/>
                  <a:t>First of all, we do not run into the fundamental problem, as both conditional expectations are observable.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But in general, this is not a good estimator for ATT.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problem is that in observational data, people are not randomly sorted in and out of treatment, but of their own volition.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6198DE-CA33-C2AF-4BAB-C0FA8BD295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530727"/>
              </a:xfrm>
              <a:blipFill>
                <a:blip r:embed="rId2"/>
                <a:stretch>
                  <a:fillRect l="-1005" t="-1747" r="-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BE2B9-DEC5-0855-4A0F-FE587DA19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0B1A3-32AB-7CE8-D9C9-436653193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4807E-F56E-DBCC-0798-D7E9976F2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4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7E68C-E885-CFA3-FCE7-A88080DA5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BDD19-9105-7129-50F5-B5D24292F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Fundamental Problem </a:t>
            </a:r>
            <a:br>
              <a:rPr lang="en-US" dirty="0"/>
            </a:br>
            <a:r>
              <a:rPr lang="en-US" dirty="0"/>
              <a:t>of Causal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9A7607-E8B0-1DF5-3C6A-BE964BC262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4"/>
                <a:ext cx="7963259" cy="453072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Would those who chose to enroll in a job training program be different from those who did not enroll?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For instance, individuals who “sort into” job training programs may be…</a:t>
                </a:r>
              </a:p>
              <a:p>
                <a:pPr lvl="1"/>
                <a:r>
                  <a:rPr lang="en-US" dirty="0"/>
                  <a:t>more motivated to find a job, or</a:t>
                </a:r>
              </a:p>
              <a:p>
                <a:pPr lvl="1"/>
                <a:r>
                  <a:rPr lang="en-US" dirty="0"/>
                  <a:t>have a specific vision/goal which may resonate with employers, or</a:t>
                </a:r>
              </a:p>
              <a:p>
                <a:pPr lvl="1"/>
                <a:r>
                  <a:rPr lang="en-US" dirty="0"/>
                  <a:t>are more proactive in general, etc.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effect of job training programs are overstated because the treatment group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r>
                  <a:rPr lang="en-US" dirty="0"/>
                  <a:t> would have outperformed the control group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 even without treatment.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9A7607-E8B0-1DF5-3C6A-BE964BC262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4"/>
                <a:ext cx="7963259" cy="4530727"/>
              </a:xfrm>
              <a:blipFill>
                <a:blip r:embed="rId2"/>
                <a:stretch>
                  <a:fillRect l="-995" t="-1747" r="-1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5456F-889F-3949-9F67-6B64125E0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FFF22-82CA-B78A-4AF2-2C260E344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BD229-0FBE-4BD7-8364-DBC5254BE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9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5B1D6-5CC1-A53F-6EF4-08FEA6627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9EDFE-42AA-5083-BECA-C09C53E2E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Fundamental Problem </a:t>
            </a:r>
            <a:br>
              <a:rPr lang="en-US" dirty="0"/>
            </a:br>
            <a:r>
              <a:rPr lang="en-US" dirty="0"/>
              <a:t>of Causal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D37858-C345-2F34-C303-BFAF8811A6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need to find treatment and control populations where the expected job market performances would have been similar but for the treatment.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Formally,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lit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lit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If the counterfactual outcomes are comparable between groups, we can solve one of the problems.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D37858-C345-2F34-C303-BFAF8811A6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F2FF8-EFF9-0A06-98CA-B14D220E8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E0045-EB3A-A624-0438-D718C8DF2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41E2E-8088-F839-15D6-A73505CA2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70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E6F2F-7B26-092F-465A-2196D3C9D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01823-655B-C9C3-104D-692D784ED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Fundamental Problem </a:t>
            </a:r>
            <a:br>
              <a:rPr lang="en-US" dirty="0"/>
            </a:br>
            <a:r>
              <a:rPr lang="en-US" dirty="0"/>
              <a:t>of Causal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849639-4403-02D2-C444-4964D62814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If the conditions hold the 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lit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=1]−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lit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m:rPr>
                                      <m:lit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m:rPr>
                                      <m:lit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𝐴𝑇𝑇</m:t>
                          </m:r>
                        </m:lim>
                      </m:limLow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The condition in words is “If the individuals who did not receive the treatment are comparable to those who did except for not having received the treatment.”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Then we can simply compare the outcomes of the treated and control group to estimate the causal effect of the treatment on the treated (ATT).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849639-4403-02D2-C444-4964D62814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5C40B-97C3-FA28-8A6A-93209EC96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D7C9C-EE2F-F228-8CD7-BB8BC1464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7224E-7366-AAF0-8FA5-DEE9E24E9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9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91575C-09F3-B0F4-E5C0-39EAA4356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42748-371E-9696-88AD-F6F21B518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Fundamental Problem </a:t>
            </a:r>
            <a:br>
              <a:rPr lang="en-US" dirty="0"/>
            </a:br>
            <a:r>
              <a:rPr lang="en-US" dirty="0"/>
              <a:t>of Causal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4007BA-C443-75C0-7DD1-D3D85F7334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4"/>
                <a:ext cx="7963259" cy="453072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 our example of job training programs, the condition we just found would most likely not hold. 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Those who attended the job training are more likely to out-performed those who didn’t whether they received job training or not.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lit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lit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lit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lit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We say that the treatment is endogenous, which means that individuals sort in/out of treatment nonrandomly.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4007BA-C443-75C0-7DD1-D3D85F7334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4"/>
                <a:ext cx="7963259" cy="4530727"/>
              </a:xfrm>
              <a:blipFill>
                <a:blip r:embed="rId2"/>
                <a:stretch>
                  <a:fillRect l="-995" t="-1747" r="-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DC24C-C238-293D-AD30-C6224F856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3E1DB-3F97-949F-8CFD-84982AA7C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F63FC-42CE-974C-C4CC-665D5FBBF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74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B5A45-55FC-7816-4051-F7BCA9393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7F34E-987C-D0FC-CC9F-620E309F4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Fundamental Problem </a:t>
            </a:r>
            <a:br>
              <a:rPr lang="en-US" dirty="0"/>
            </a:br>
            <a:r>
              <a:rPr lang="en-US" dirty="0"/>
              <a:t>of Causal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E4FB4A-0EFF-DC7A-6779-826786C7F9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4"/>
                <a:ext cx="7963259" cy="453072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So, if we calculate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</m:oMath>
                </a14:m>
                <a:r>
                  <a:rPr lang="en-US" dirty="0"/>
                  <a:t> in our current setup:</a:t>
                </a:r>
                <a:endParaRPr lang="en-US" sz="500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m:rPr>
                            <m:lit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m:rPr>
                            <m:lit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</m:oMath>
                </a14:m>
                <a:endParaRPr lang="en-US" sz="2000" i="1" dirty="0"/>
              </a:p>
              <a:p>
                <a:pPr marL="0" indent="0">
                  <a:buNone/>
                </a:pPr>
                <a:r>
                  <a:rPr lang="en-US" sz="2000" b="0" dirty="0"/>
                  <a:t>	   </a:t>
                </a:r>
                <a:r>
                  <a:rPr lang="en-US" sz="1400" b="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lit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lit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</m:oMath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000" dirty="0"/>
                  <a:t>	   </a:t>
                </a:r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lit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m:rPr>
                                    <m:lit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d>
                          </m:e>
                        </m:groupChr>
                      </m:e>
                      <m:li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𝐴𝑇𝑇</m:t>
                        </m:r>
                      </m:lim>
                    </m:limLow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limLow>
                      <m:limLow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m:rPr>
                                    <m:lit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m:rPr>
                                    <m:lit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d>
                          </m:e>
                        </m:groupChr>
                      </m:e>
                      <m:lim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Bias</m:t>
                        </m:r>
                      </m:lim>
                    </m:limLow>
                  </m:oMath>
                </a14:m>
                <a:endParaRPr lang="en-US" sz="2000" i="1" dirty="0"/>
              </a:p>
              <a:p>
                <a:pPr marL="1371600" lvl="3" indent="0">
                  <a:buNone/>
                </a:pPr>
                <a:endParaRPr lang="en-US" dirty="0"/>
              </a:p>
              <a:p>
                <a:r>
                  <a:rPr lang="en-US" dirty="0"/>
                  <a:t>The bias occurs when the non-treated outcome of the control group is different from the non-treated counterfactual of the treated group.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In our case, the bias will most likely be positive. In other words,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</m:oMath>
                </a14:m>
                <a:r>
                  <a:rPr lang="en-US" dirty="0"/>
                  <a:t> will be larger than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𝐴𝑇𝑇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i="1" dirty="0"/>
              </a:p>
              <a:p>
                <a:pPr lvl="3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E4FB4A-0EFF-DC7A-6779-826786C7F9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4"/>
                <a:ext cx="7963259" cy="4530727"/>
              </a:xfrm>
              <a:blipFill>
                <a:blip r:embed="rId2"/>
                <a:stretch>
                  <a:fillRect l="-995" t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D4F96-D81E-4B6C-C785-17FCAB31C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B5B8C-F6FC-F8CA-3EB6-B6DF44B4F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D4519-4EE5-5A15-9FBC-AFAA7C02D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1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E3E789-CB2B-8225-C523-262344DE1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3AF10-6560-84F8-66A7-A856A7917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Randomization as a Workaround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FE09B3-5275-EF7E-8DBB-14C3A6FA36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4"/>
                <a:ext cx="7963259" cy="453072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now that participation in the job training program was randomized. That is, those who are unemployed were randomly drafted into the training program.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Then would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</m:oMath>
                </a14:m>
                <a:r>
                  <a:rPr lang="en-US" dirty="0"/>
                  <a:t> be a valid estimate for ATT?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If the treatment is randomly assigned, then it is almost guaranteed that: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lit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lit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lit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lit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FE09B3-5275-EF7E-8DBB-14C3A6FA36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4"/>
                <a:ext cx="7963259" cy="4530727"/>
              </a:xfrm>
              <a:blipFill>
                <a:blip r:embed="rId2"/>
                <a:stretch>
                  <a:fillRect l="-995" t="-1747" r="-1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DE9CD-D129-AA7C-BA9C-37D5793FB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B4522-7FDB-7E1D-D0F7-5A98B6BB5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2C319-7A4B-E248-C706-3B6C8BCA9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7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B7574-79B8-5482-45EA-F194634FE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0457B-9BA6-5820-6301-B2790643A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Randomization as a Workaround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D4030B-5022-D595-6E80-A027AC1143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4"/>
                <a:ext cx="7963259" cy="453072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So, if we calculate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</m:oMath>
                </a14:m>
                <a:r>
                  <a:rPr lang="en-US" dirty="0"/>
                  <a:t> under these new assumptions:</a:t>
                </a:r>
                <a:endParaRPr lang="en-US" sz="500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m:rPr>
                            <m:lit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m:rPr>
                            <m:lit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</m:oMath>
                </a14:m>
                <a:endParaRPr lang="en-US" sz="2000" i="1" dirty="0"/>
              </a:p>
              <a:p>
                <a:pPr marL="0" indent="0">
                  <a:buNone/>
                </a:pPr>
                <a:r>
                  <a:rPr lang="en-US" sz="2000" b="0" dirty="0"/>
                  <a:t>	   </a:t>
                </a:r>
                <a:r>
                  <a:rPr lang="en-US" sz="1400" b="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lit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lit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</m:oMath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000" dirty="0"/>
                  <a:t>	   </a:t>
                </a:r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lit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m:rPr>
                                    <m:lit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d>
                          </m:e>
                        </m:groupChr>
                      </m:e>
                      <m:li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𝐴𝑇𝑇</m:t>
                        </m:r>
                      </m:lim>
                    </m:limLow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limLow>
                      <m:limLow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m:rPr>
                                    <m:lit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m:rPr>
                                    <m:lit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d>
                          </m:e>
                        </m:groupChr>
                      </m:e>
                      <m:lim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lim>
                    </m:limLow>
                  </m:oMath>
                </a14:m>
                <a:endParaRPr lang="en-US" sz="2000" i="1" dirty="0"/>
              </a:p>
              <a:p>
                <a:pPr marL="1371600" lvl="3" indent="0">
                  <a:buNone/>
                </a:pPr>
                <a:endParaRPr lang="en-US" dirty="0"/>
              </a:p>
              <a:p>
                <a:r>
                  <a:rPr lang="en-US" dirty="0"/>
                  <a:t>The bias is eliminated, and randomization solves the problem by removing any association between treatment status and potential outcomes. Formally,</a:t>
                </a:r>
              </a:p>
              <a:p>
                <a:endParaRPr lang="en-US" sz="5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   and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i="1" dirty="0"/>
              </a:p>
              <a:p>
                <a:pPr lvl="3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D4030B-5022-D595-6E80-A027AC1143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4"/>
                <a:ext cx="7963259" cy="4530727"/>
              </a:xfrm>
              <a:blipFill>
                <a:blip r:embed="rId2"/>
                <a:stretch>
                  <a:fillRect l="-995" t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96B44-A95E-7C0E-955A-DDC0C1AC9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56838-A55E-DE1D-EA2A-7D186CF9D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E1336-C970-8239-5FD8-54819F33A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0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AD2AE-8B87-00A2-061F-6939C3CDC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BB24E-C63C-7BC6-BF28-CA3491BAC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Randomization as a Workaround?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A1B30-A46D-0942-C3B1-D1D7D7C64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4"/>
            <a:ext cx="7963259" cy="4530727"/>
          </a:xfrm>
        </p:spPr>
        <p:txBody>
          <a:bodyPr>
            <a:normAutofit/>
          </a:bodyPr>
          <a:lstStyle/>
          <a:p>
            <a:r>
              <a:rPr lang="en-US" dirty="0"/>
              <a:t>Randomization is an incredibly powerful workaround, but it is rarely viable when it comes to studies on human subjects.</a:t>
            </a:r>
          </a:p>
          <a:p>
            <a:pPr lvl="3"/>
            <a:endParaRPr lang="en-US" dirty="0"/>
          </a:p>
          <a:p>
            <a:r>
              <a:rPr lang="en-US" dirty="0"/>
              <a:t>Suppose you want to find the causal effect of smoking on the likelihood of developing cancer.</a:t>
            </a:r>
          </a:p>
          <a:p>
            <a:pPr lvl="3"/>
            <a:endParaRPr lang="en-US" dirty="0"/>
          </a:p>
          <a:p>
            <a:r>
              <a:rPr lang="en-US" dirty="0"/>
              <a:t>Can you possibly justify randomly forcing individuals to smoke against their will?</a:t>
            </a:r>
          </a:p>
          <a:p>
            <a:pPr lvl="3"/>
            <a:endParaRPr lang="en-US" dirty="0"/>
          </a:p>
          <a:p>
            <a:r>
              <a:rPr lang="en-US" dirty="0"/>
              <a:t>So, in practical research environments, we rely on other statistical methods.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7901D-CA5E-9BF3-0F5C-BFF321428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C11AE-8316-B0BF-2903-BE9A8EC80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9BE18-3148-7959-97CB-92DB379B7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7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5BD201-7A1B-B1DF-3423-A30073809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158D7-1A7C-ADD6-5C04-0C4BDE161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“Methods”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5FDEB-A5A4-1596-E992-36C14A302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4"/>
            <a:ext cx="7963259" cy="4530727"/>
          </a:xfrm>
        </p:spPr>
        <p:txBody>
          <a:bodyPr>
            <a:normAutofit/>
          </a:bodyPr>
          <a:lstStyle/>
          <a:p>
            <a:r>
              <a:rPr lang="en-US" dirty="0"/>
              <a:t>Throughout the next few lectures, we will be surveying a few statistical methods commonly used in causal inference using observational data.</a:t>
            </a:r>
          </a:p>
          <a:p>
            <a:pPr lvl="3"/>
            <a:endParaRPr lang="en-US" dirty="0"/>
          </a:p>
          <a:p>
            <a:r>
              <a:rPr lang="en-US" dirty="0"/>
              <a:t>The list of topics include the following techniques:</a:t>
            </a:r>
          </a:p>
          <a:p>
            <a:pPr lvl="1"/>
            <a:r>
              <a:rPr lang="en-US" dirty="0"/>
              <a:t>Natural Experiments</a:t>
            </a:r>
          </a:p>
          <a:p>
            <a:pPr lvl="1"/>
            <a:r>
              <a:rPr lang="en-US" dirty="0"/>
              <a:t>Instrumental Variables</a:t>
            </a:r>
          </a:p>
          <a:p>
            <a:pPr lvl="1"/>
            <a:r>
              <a:rPr lang="en-US" dirty="0"/>
              <a:t>Difference-in-Differences</a:t>
            </a:r>
          </a:p>
          <a:p>
            <a:pPr lvl="1"/>
            <a:r>
              <a:rPr lang="en-US" dirty="0"/>
              <a:t>Regression Discontinuity</a:t>
            </a:r>
          </a:p>
          <a:p>
            <a:pPr lvl="1"/>
            <a:r>
              <a:rPr lang="en-US" dirty="0"/>
              <a:t>Synthetic Control Methods</a:t>
            </a:r>
          </a:p>
          <a:p>
            <a:pPr lvl="1"/>
            <a:r>
              <a:rPr lang="en-US" dirty="0"/>
              <a:t>Propensity Score Matching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3B851-802E-AEDC-C87F-97633023A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C2735-1CEA-37C9-E4DA-701DE3952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49B04-FD74-198F-22B0-001C24F67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3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F64A3E-22A0-A2BE-68C0-A09B4149F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85443-2C15-7DAD-BD41-93CA95009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Motivation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B44C-4D57-48D4-2E1B-561B672EF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4AAFD-76E1-C00D-753D-EE1221765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24AAC-000F-878C-52EE-496D075B1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</a:t>
            </a:fld>
            <a:endParaRPr lang="en-US"/>
          </a:p>
        </p:txBody>
      </p:sp>
      <p:pic>
        <p:nvPicPr>
          <p:cNvPr id="1032" name="Picture 8" descr="CDN media">
            <a:extLst>
              <a:ext uri="{FF2B5EF4-FFF2-40B4-BE49-F238E27FC236}">
                <a16:creationId xmlns:a16="http://schemas.microsoft.com/office/drawing/2014/main" id="{7FAC74B7-C97E-3B50-54B5-174100DD3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72" y="1690689"/>
            <a:ext cx="8574656" cy="454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11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55DB2-4D32-689C-0814-8A00F9FDE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2C992-911D-8D2E-5489-D4DB1D9EB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CE82D-DA68-D1FD-B36E-5D2FB44D8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4"/>
            <a:ext cx="7963259" cy="4530727"/>
          </a:xfrm>
        </p:spPr>
        <p:txBody>
          <a:bodyPr>
            <a:normAutofit/>
          </a:bodyPr>
          <a:lstStyle/>
          <a:p>
            <a:r>
              <a:rPr lang="en-US" dirty="0"/>
              <a:t>Natural experiments works just like randomization, but where the researcher is not in charge of randomizing.</a:t>
            </a:r>
          </a:p>
          <a:p>
            <a:pPr lvl="3"/>
            <a:endParaRPr lang="en-US" dirty="0"/>
          </a:p>
          <a:p>
            <a:r>
              <a:rPr lang="en-US" dirty="0"/>
              <a:t>When there is a clearly defined exposure, involving a well-defined group of people, such that changes in outcomes can be plausibly attributed to the random exposure.</a:t>
            </a:r>
          </a:p>
          <a:p>
            <a:pPr lvl="3"/>
            <a:endParaRPr lang="en-US" dirty="0"/>
          </a:p>
          <a:p>
            <a:r>
              <a:rPr lang="en-US" dirty="0"/>
              <a:t>Hurricanes, earthquakes, wildfires, droughts, floods, etc.</a:t>
            </a:r>
          </a:p>
          <a:p>
            <a:pPr lvl="3"/>
            <a:endParaRPr lang="en-US" dirty="0"/>
          </a:p>
          <a:p>
            <a:r>
              <a:rPr lang="en-US" dirty="0"/>
              <a:t>One iconic study leveraging natural experiments in the field of Environmental Economics is Hornbeck’s paper on the impact of the Dust Bowl of the 1930s.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D61C3-2D43-7F1A-7D2A-6191B5469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E85B4-A82C-E24B-FCE7-60BFCD7BA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B9584-3DD7-6A98-CF85-B2329AB02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7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4330B-3066-9816-7DE0-B5D26AC55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Dust Bowl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DCEB2-36DA-0DA1-8C4C-F95E1D03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2FC5A5-1D2D-DE5E-1F7D-9F3F82C40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2E9EA-DD7D-F59D-5EB0-B5AE80E4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21</a:t>
            </a:fld>
            <a:endParaRPr lang="en-US"/>
          </a:p>
        </p:txBody>
      </p:sp>
      <p:pic>
        <p:nvPicPr>
          <p:cNvPr id="10" name="Online Media 9" title="The Dust Bowl and the Depression">
            <a:hlinkClick r:id="" action="ppaction://media"/>
            <a:extLst>
              <a:ext uri="{FF2B5EF4-FFF2-40B4-BE49-F238E27FC236}">
                <a16:creationId xmlns:a16="http://schemas.microsoft.com/office/drawing/2014/main" id="{3C2B1600-AB2C-7ED1-627E-139FDE680D7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20725" y="1825625"/>
            <a:ext cx="770255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47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8F7F2-B827-2FCC-7E94-1353017C3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48531-F76D-B575-B7EF-FA4416FFB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Hornbeck (2012)</a:t>
            </a:r>
            <a:br>
              <a:rPr lang="en-US" dirty="0"/>
            </a:br>
            <a:r>
              <a:rPr lang="en-US" sz="2000" dirty="0"/>
              <a:t>The American Economic Review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60506-1F96-D553-2AFF-B3FAD0998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4"/>
            <a:ext cx="7963259" cy="4530727"/>
          </a:xfrm>
        </p:spPr>
        <p:txBody>
          <a:bodyPr>
            <a:normAutofit/>
          </a:bodyPr>
          <a:lstStyle/>
          <a:p>
            <a:r>
              <a:rPr lang="en-US" dirty="0"/>
              <a:t>The dust bowl was not intentionally designed to affect certain areas of the U.S. over other regions.</a:t>
            </a:r>
          </a:p>
          <a:p>
            <a:pPr lvl="3"/>
            <a:endParaRPr lang="en-US" dirty="0"/>
          </a:p>
          <a:p>
            <a:r>
              <a:rPr lang="en-US" dirty="0"/>
              <a:t>The level of exposure to the dust bowl’s effects, key of which is the loss of soil, was determined by land characteristics and wind patterns.</a:t>
            </a:r>
          </a:p>
          <a:p>
            <a:pPr marL="1371600" lvl="3" indent="0">
              <a:buNone/>
            </a:pPr>
            <a:endParaRPr lang="en-US" dirty="0"/>
          </a:p>
          <a:p>
            <a:r>
              <a:rPr lang="en-US" dirty="0"/>
              <a:t>Therefore, the “treatment” of soil erosion, in this study is plausibly exogenous.</a:t>
            </a:r>
          </a:p>
          <a:p>
            <a:pPr lvl="3"/>
            <a:endParaRPr lang="en-US" dirty="0"/>
          </a:p>
          <a:p>
            <a:r>
              <a:rPr lang="en-US" dirty="0"/>
              <a:t>The paper then shows decreases in population, land value, and revenue loss from high-erosion counties.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38B2D-08CD-A6B8-7B65-1FF543CF0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2C080-F604-DFE8-EB63-B68AE0DDD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A28F2-A6A7-5E01-7130-2EDD71543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1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F30B7-87CB-BCF3-F51A-B434809E9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299AB-40DA-A121-4C9B-B4346AB18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E5CC2-E8B7-94A8-7CBF-A1A98299E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4"/>
            <a:ext cx="7963259" cy="4530727"/>
          </a:xfrm>
        </p:spPr>
        <p:txBody>
          <a:bodyPr>
            <a:normAutofit/>
          </a:bodyPr>
          <a:lstStyle/>
          <a:p>
            <a:r>
              <a:rPr lang="en-US" dirty="0"/>
              <a:t>Things to consider when leveraging natural experiments:</a:t>
            </a:r>
          </a:p>
          <a:p>
            <a:pPr lvl="1"/>
            <a:r>
              <a:rPr lang="en-US" dirty="0"/>
              <a:t>The “natural experiment” must be truly exogenous, in the sense that an event or policy is not influenced by omitted confounders.</a:t>
            </a:r>
          </a:p>
          <a:p>
            <a:pPr lvl="1"/>
            <a:r>
              <a:rPr lang="en-US" dirty="0"/>
              <a:t>Also, the shock must be unexpected so that individuals cannot alter their behavior in anticipation of said natural experiment.</a:t>
            </a:r>
          </a:p>
          <a:p>
            <a:pPr lvl="1"/>
            <a:r>
              <a:rPr lang="en-US" dirty="0"/>
              <a:t>The treatment and control groups must be clearly identified.</a:t>
            </a:r>
          </a:p>
          <a:p>
            <a:pPr lvl="3"/>
            <a:endParaRPr lang="en-US" dirty="0"/>
          </a:p>
          <a:p>
            <a:r>
              <a:rPr lang="en-US" dirty="0"/>
              <a:t>While there are other technical issues and considerations, those are beyond the scope of this course.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95E8A-954E-0E53-20B0-AAB0643C4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EAFD7-9EBE-BC31-9652-B41C15B81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F874B-130E-820A-418D-8E1D218EF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58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FDD45C-FBA7-F0AF-6F78-AD7E99D06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3AE69-56D3-A03F-8DD9-609D41B75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Instrumental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F48DCA-36F7-E4B1-0904-E934B8FA68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4"/>
                <a:ext cx="7963259" cy="453072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instrumental variables (IV) approach is often used to retrieve causal impacts in observational studies.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Instrumental variables, commonly denoted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, are tools that may be leveraged when individuals’ assignment to treatment is not random (endogenous).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key factor in the validity of the IV approach is whether the instrument variable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satisfy two key assumptions.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inclusion restriction, and the exclusion restriction.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F48DCA-36F7-E4B1-0904-E934B8FA68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4"/>
                <a:ext cx="7963259" cy="4530727"/>
              </a:xfrm>
              <a:blipFill>
                <a:blip r:embed="rId2"/>
                <a:stretch>
                  <a:fillRect l="-995" t="-1747" r="-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C9AF8-3BE9-D676-1303-CEF0449A6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F06FA-32E7-F4A4-C9D0-BDC5E5ADC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F472D-BD3E-EDA1-AE2C-9073C6EC2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2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E88DE-214A-FCCC-CBB3-A1014A9F0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2D3E1-0388-066A-9426-8839C943F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Instrumental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03AC09-6704-D792-B2CF-363694F11C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4"/>
                <a:ext cx="7963259" cy="453072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inclusion restriction tells us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must be strongly correlated with the endogenous variable.</a:t>
                </a:r>
              </a:p>
              <a:p>
                <a:pPr lvl="1"/>
                <a:r>
                  <a:rPr lang="en-US" dirty="0"/>
                  <a:t>If the correlation between the instrument and the endogenous variable is weak, we have a “weak instrument problem,” which leads to unreliable and inaccurate estimates.</a:t>
                </a:r>
              </a:p>
              <a:p>
                <a:pPr lvl="3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03AC09-6704-D792-B2CF-363694F11C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4"/>
                <a:ext cx="7963259" cy="4530727"/>
              </a:xfrm>
              <a:blipFill>
                <a:blip r:embed="rId2"/>
                <a:stretch>
                  <a:fillRect l="-995" t="-1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CB700-9663-5BCE-89F2-00221CDF0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DE56A8-422F-8C23-3D18-53150A2B5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F9F0B-1A34-48D2-3FB8-4A9DCA792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25</a:t>
            </a:fld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04E75C5-4E8F-EBC5-4914-806D5B8B8952}"/>
              </a:ext>
            </a:extLst>
          </p:cNvPr>
          <p:cNvSpPr/>
          <p:nvPr/>
        </p:nvSpPr>
        <p:spPr>
          <a:xfrm>
            <a:off x="2297861" y="5022354"/>
            <a:ext cx="776378" cy="77637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X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71FB526-0863-8DB5-840A-63DBC941A0AF}"/>
              </a:ext>
            </a:extLst>
          </p:cNvPr>
          <p:cNvSpPr/>
          <p:nvPr/>
        </p:nvSpPr>
        <p:spPr>
          <a:xfrm>
            <a:off x="6069761" y="5022354"/>
            <a:ext cx="776378" cy="77637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Y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A9D599B-C9A4-1A92-1FE5-890F6ED15C6A}"/>
              </a:ext>
            </a:extLst>
          </p:cNvPr>
          <p:cNvSpPr/>
          <p:nvPr/>
        </p:nvSpPr>
        <p:spPr>
          <a:xfrm>
            <a:off x="4183811" y="3921558"/>
            <a:ext cx="776378" cy="77637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Z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E395BB6-51A2-C90D-8F73-1DC3A117D1D7}"/>
              </a:ext>
            </a:extLst>
          </p:cNvPr>
          <p:cNvCxnSpPr>
            <a:stCxn id="11" idx="3"/>
            <a:endCxn id="9" idx="7"/>
          </p:cNvCxnSpPr>
          <p:nvPr/>
        </p:nvCxnSpPr>
        <p:spPr>
          <a:xfrm flipH="1">
            <a:off x="2960541" y="4584238"/>
            <a:ext cx="1336968" cy="5518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002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A542BB-38EA-7DB2-3839-0B7EABF8B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F04A3-EDAC-8827-D397-BACB80824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Instrumental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ACD1F1-7A07-0227-058D-AC6ACD245A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4"/>
                <a:ext cx="7963259" cy="453072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exclusion restriction (or the “only-through” restriction) tells us that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can influence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exclusively through the endogenous variable.</a:t>
                </a:r>
              </a:p>
              <a:p>
                <a:pPr lvl="1"/>
                <a:r>
                  <a:rPr lang="en-US" dirty="0"/>
                  <a:t>This is an incredibly strong assumption and is one reason why “friends don’t let friends use IVs” is often quoted by Economists.</a:t>
                </a:r>
              </a:p>
              <a:p>
                <a:pPr lvl="1"/>
                <a:r>
                  <a:rPr lang="en-US" dirty="0"/>
                  <a:t>Fundamentally not testable and requires a very convincing story.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ACD1F1-7A07-0227-058D-AC6ACD245A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4"/>
                <a:ext cx="7963259" cy="4530727"/>
              </a:xfrm>
              <a:blipFill>
                <a:blip r:embed="rId2"/>
                <a:stretch>
                  <a:fillRect l="-995" t="-1747" r="-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4D5F1-3D72-85F3-0721-5AA9AD2D7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24E47-0638-CC16-CD48-727BCA11C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43FE8-BD7B-F58D-3CBA-02BD32E93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26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26928B0-9A8A-072D-A1A0-38241BF2B320}"/>
              </a:ext>
            </a:extLst>
          </p:cNvPr>
          <p:cNvSpPr/>
          <p:nvPr/>
        </p:nvSpPr>
        <p:spPr>
          <a:xfrm>
            <a:off x="2297861" y="5022354"/>
            <a:ext cx="776378" cy="77637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X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C270CA7-CDDA-A1E0-4CAE-95573B5E7E80}"/>
              </a:ext>
            </a:extLst>
          </p:cNvPr>
          <p:cNvSpPr/>
          <p:nvPr/>
        </p:nvSpPr>
        <p:spPr>
          <a:xfrm>
            <a:off x="6069761" y="5022354"/>
            <a:ext cx="776378" cy="77637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Y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65E470A-3137-A48E-CA97-513262E58814}"/>
              </a:ext>
            </a:extLst>
          </p:cNvPr>
          <p:cNvSpPr/>
          <p:nvPr/>
        </p:nvSpPr>
        <p:spPr>
          <a:xfrm>
            <a:off x="4183811" y="3921558"/>
            <a:ext cx="776378" cy="77637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Z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4C67523-C50F-21D9-759F-D31D2A074BF9}"/>
              </a:ext>
            </a:extLst>
          </p:cNvPr>
          <p:cNvCxnSpPr>
            <a:stCxn id="9" idx="3"/>
            <a:endCxn id="7" idx="7"/>
          </p:cNvCxnSpPr>
          <p:nvPr/>
        </p:nvCxnSpPr>
        <p:spPr>
          <a:xfrm flipH="1">
            <a:off x="2960541" y="4584238"/>
            <a:ext cx="1336968" cy="5518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4778943-3977-2A91-566C-5DCF14F4E06B}"/>
              </a:ext>
            </a:extLst>
          </p:cNvPr>
          <p:cNvCxnSpPr>
            <a:cxnSpLocks/>
            <a:stCxn id="9" idx="5"/>
            <a:endCxn id="8" idx="1"/>
          </p:cNvCxnSpPr>
          <p:nvPr/>
        </p:nvCxnSpPr>
        <p:spPr>
          <a:xfrm>
            <a:off x="4846491" y="4584238"/>
            <a:ext cx="1336968" cy="5518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3200803-E9A1-A3A4-E411-ECB1897FFEAD}"/>
              </a:ext>
            </a:extLst>
          </p:cNvPr>
          <p:cNvCxnSpPr>
            <a:stCxn id="7" idx="6"/>
            <a:endCxn id="8" idx="2"/>
          </p:cNvCxnSpPr>
          <p:nvPr/>
        </p:nvCxnSpPr>
        <p:spPr>
          <a:xfrm>
            <a:off x="3074239" y="5410543"/>
            <a:ext cx="299552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E1C80D-953B-9C22-C001-B968B97DEA58}"/>
              </a:ext>
            </a:extLst>
          </p:cNvPr>
          <p:cNvCxnSpPr/>
          <p:nvPr/>
        </p:nvCxnSpPr>
        <p:spPr>
          <a:xfrm>
            <a:off x="5244860" y="4584238"/>
            <a:ext cx="258793" cy="43811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77CC617-CC4C-2045-171B-3EDF6BFA3EAD}"/>
              </a:ext>
            </a:extLst>
          </p:cNvPr>
          <p:cNvCxnSpPr>
            <a:cxnSpLocks/>
          </p:cNvCxnSpPr>
          <p:nvPr/>
        </p:nvCxnSpPr>
        <p:spPr>
          <a:xfrm rot="16200000">
            <a:off x="5244860" y="4576388"/>
            <a:ext cx="258793" cy="43811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4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CE13F-55A2-2A58-36F4-301E30BF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Instrumental Variables</a:t>
            </a:r>
          </a:p>
        </p:txBody>
      </p:sp>
      <p:pic>
        <p:nvPicPr>
          <p:cNvPr id="8" name="Content Placeholder 7" descr="A cartoon person in a room&#10;&#10;AI-generated content may be incorrect.">
            <a:extLst>
              <a:ext uri="{FF2B5EF4-FFF2-40B4-BE49-F238E27FC236}">
                <a16:creationId xmlns:a16="http://schemas.microsoft.com/office/drawing/2014/main" id="{583FCD3B-23A1-2DD1-04F6-9FE3F68F38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966118"/>
            <a:ext cx="2873464" cy="4114801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35747-43AB-92AD-6246-5A7B6666A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33049-CAF0-E324-2CC7-4EA7BCBDF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AC75E-3F27-7D10-5696-9A107E1C1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27</a:t>
            </a:fld>
            <a:endParaRPr lang="en-US"/>
          </a:p>
        </p:txBody>
      </p:sp>
      <p:pic>
        <p:nvPicPr>
          <p:cNvPr id="10" name="Picture 9" descr="A person with long hair and mustache&#10;&#10;AI-generated content may be incorrect.">
            <a:extLst>
              <a:ext uri="{FF2B5EF4-FFF2-40B4-BE49-F238E27FC236}">
                <a16:creationId xmlns:a16="http://schemas.microsoft.com/office/drawing/2014/main" id="{4163638E-4CB1-337F-5050-6DC383263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50" y="1966119"/>
            <a:ext cx="47625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1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C371A-D0F1-19AD-6423-C73F8A255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E8E27-EFDD-E2C9-6F08-9CC62E312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Instrumental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3479BC-32BD-8802-8AD1-CE6E3359F3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4"/>
                <a:ext cx="7963259" cy="453072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 practice, IV estimation typically takes the form of two-stage least squares (2SLS).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In the first stage, calculate the predicted value of the endogenous variable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⟹     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In the second stage, regress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on the predicted values.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   ⟹     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𝑆𝐿𝑆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3479BC-32BD-8802-8AD1-CE6E3359F3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4"/>
                <a:ext cx="7963259" cy="4530727"/>
              </a:xfrm>
              <a:blipFill>
                <a:blip r:embed="rId2"/>
                <a:stretch>
                  <a:fillRect l="-995" t="-1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25967-B38D-607D-6282-D255D2610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FFE05-DF84-CCDB-CC04-1898C840D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98520-C8A0-1180-636C-3B6A6B64F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1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B8547-0D2B-1309-F452-7DBFD2670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9ED92-9AF7-4CB8-3B2F-1373F39D6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Schlenker &amp; Walker (2016)</a:t>
            </a:r>
            <a:br>
              <a:rPr lang="en-US" dirty="0"/>
            </a:br>
            <a:r>
              <a:rPr lang="en-US" sz="2000" dirty="0"/>
              <a:t>The Review of Economic Studies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8A26C-766B-F75F-5861-68EBF7EA5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4"/>
            <a:ext cx="7963259" cy="4530727"/>
          </a:xfrm>
        </p:spPr>
        <p:txBody>
          <a:bodyPr>
            <a:normAutofit/>
          </a:bodyPr>
          <a:lstStyle/>
          <a:p>
            <a:r>
              <a:rPr lang="en-US" dirty="0"/>
              <a:t>One paper that leverage IVs in the field of Environmental Economics is Schlenker &amp; Walker (2016), which estimates the impact of air pollution on health outcomes.</a:t>
            </a:r>
          </a:p>
          <a:p>
            <a:pPr lvl="3"/>
            <a:endParaRPr lang="en-US" dirty="0"/>
          </a:p>
          <a:p>
            <a:r>
              <a:rPr lang="en-US" dirty="0"/>
              <a:t>The problem is that pollution is rarely completely random and will be endogenous to local economic activity.</a:t>
            </a:r>
          </a:p>
          <a:p>
            <a:pPr lvl="3"/>
            <a:endParaRPr lang="en-US" dirty="0"/>
          </a:p>
          <a:p>
            <a:r>
              <a:rPr lang="en-US" dirty="0"/>
              <a:t>So simple measurements of air pollution at a location will suffer from endogeneity, which will bias the estimators.</a:t>
            </a:r>
          </a:p>
          <a:p>
            <a:pPr lvl="3"/>
            <a:endParaRPr lang="en-US" dirty="0"/>
          </a:p>
          <a:p>
            <a:r>
              <a:rPr lang="en-US" dirty="0"/>
              <a:t>The authors of this paper leverage knowledge of the airline industry to construct a convincing instrumental variable.</a:t>
            </a:r>
          </a:p>
          <a:p>
            <a:pPr lvl="3"/>
            <a:endParaRPr lang="en-US" dirty="0"/>
          </a:p>
          <a:p>
            <a:endParaRPr lang="en-US" dirty="0"/>
          </a:p>
          <a:p>
            <a:pPr lvl="3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0A77D-541E-4820-A9B9-EEA9437BB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54021-3049-C9F3-D4BB-6B52B13F6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64FAA-B5B9-4533-D56B-C891C63E4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26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FBEF9-633A-401B-ADFF-29ED2B0C9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02F9F-EFF2-7938-CBA5-FC39E468B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Motivation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1D278-D9EA-5D1F-F80A-07D70D9E0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95C8E-F55B-6B1C-B07C-0B44325B5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6A422-D5CB-9805-8588-F7EE2E69F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 descr="Cartoon of people sitting at a table with a computer&#10;&#10;AI-generated content may be incorrect.">
            <a:extLst>
              <a:ext uri="{FF2B5EF4-FFF2-40B4-BE49-F238E27FC236}">
                <a16:creationId xmlns:a16="http://schemas.microsoft.com/office/drawing/2014/main" id="{B11EEE28-DFC7-5B92-7C20-122746CF7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9"/>
          <a:stretch/>
        </p:blipFill>
        <p:spPr>
          <a:xfrm>
            <a:off x="283464" y="1572813"/>
            <a:ext cx="8577072" cy="478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7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D4567-4561-0C46-3E3B-CCCD3B8EB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65C96-F7A4-2C9F-8A60-82B53C893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Schlenker &amp; Walker (2016)</a:t>
            </a:r>
            <a:br>
              <a:rPr lang="en-US" dirty="0"/>
            </a:br>
            <a:r>
              <a:rPr lang="en-US" sz="2000" dirty="0"/>
              <a:t>The Review of Economic Studies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4F929-BDD7-AF1A-D2B5-BF288FA22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F8125-FA2D-52F6-90E4-4CBF6FA12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DA113-AD46-651D-3AEE-F6802CD85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30</a:t>
            </a:fld>
            <a:endParaRPr lang="en-US"/>
          </a:p>
        </p:txBody>
      </p:sp>
      <p:pic>
        <p:nvPicPr>
          <p:cNvPr id="10" name="Online Media 9" title="East Coast snowstorms delay air travel in the West">
            <a:hlinkClick r:id="" action="ppaction://media"/>
            <a:extLst>
              <a:ext uri="{FF2B5EF4-FFF2-40B4-BE49-F238E27FC236}">
                <a16:creationId xmlns:a16="http://schemas.microsoft.com/office/drawing/2014/main" id="{3823EFC4-1870-18AD-CEC7-BA5D091B52F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20725" y="1825625"/>
            <a:ext cx="770255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74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5D267-0712-6EE4-3772-27F295466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0207F-5126-247F-2744-0DA2BAEEA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Schlenker &amp; Walker (2016)</a:t>
            </a:r>
            <a:br>
              <a:rPr lang="en-US" dirty="0"/>
            </a:br>
            <a:r>
              <a:rPr lang="en-US" sz="2000" dirty="0"/>
              <a:t>The Review of Economic Studies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48033-DCEF-3C7D-BD73-77C76042D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4"/>
            <a:ext cx="7963259" cy="4530727"/>
          </a:xfrm>
        </p:spPr>
        <p:txBody>
          <a:bodyPr>
            <a:normAutofit/>
          </a:bodyPr>
          <a:lstStyle/>
          <a:p>
            <a:r>
              <a:rPr lang="en-US" dirty="0"/>
              <a:t>The authors noted that delays originating from east cost cities will lead to delays in airports based in California.</a:t>
            </a:r>
          </a:p>
          <a:p>
            <a:pPr lvl="3"/>
            <a:endParaRPr lang="en-US" dirty="0"/>
          </a:p>
          <a:p>
            <a:r>
              <a:rPr lang="en-US" dirty="0"/>
              <a:t>This leads to increased taxi time for commercial airplanes.</a:t>
            </a:r>
          </a:p>
          <a:p>
            <a:pPr lvl="3"/>
            <a:endParaRPr lang="en-US" dirty="0"/>
          </a:p>
          <a:p>
            <a:r>
              <a:rPr lang="en-US" dirty="0"/>
              <a:t>Once detached from the boarding bridge, commercial airliners must run their engines to generate electricity.</a:t>
            </a:r>
          </a:p>
          <a:p>
            <a:pPr lvl="3"/>
            <a:endParaRPr lang="en-US" dirty="0"/>
          </a:p>
          <a:p>
            <a:r>
              <a:rPr lang="en-US" dirty="0"/>
              <a:t>This leads to increased airborne pollutants in California, which had nothing to do with local conditions in California.</a:t>
            </a:r>
          </a:p>
          <a:p>
            <a:pPr lvl="3"/>
            <a:endParaRPr lang="en-US" dirty="0"/>
          </a:p>
          <a:p>
            <a:r>
              <a:rPr lang="en-US" dirty="0"/>
              <a:t>Does this instrument satisfy the exclusion restriction?</a:t>
            </a:r>
          </a:p>
          <a:p>
            <a:endParaRPr lang="en-US" dirty="0"/>
          </a:p>
          <a:p>
            <a:pPr lvl="3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4DFFF-92E9-5AD8-7DA3-DBEA6CFB1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518F0-08B1-7CD9-9E8B-2CDF65D9A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050D9-483B-5771-8DFF-BB1A384ED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0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31307E-4052-5EA8-2939-D7DFF76B4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2F40B-DF95-F530-7233-E5EAA3AF6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Difference-in-Differences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E30729-B23B-B403-EF7D-7D9B437691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4"/>
                <a:ext cx="7963259" cy="453072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Difference-in-Differences (</a:t>
                </a:r>
                <a:r>
                  <a:rPr lang="en-US" dirty="0" err="1"/>
                  <a:t>DiD</a:t>
                </a:r>
                <a:r>
                  <a:rPr lang="en-US" dirty="0"/>
                  <a:t>) is another widely adopted method that is used in causal inference.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This method is especially useful when we want to measure not just the level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but its change over time.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Let’s examine this framework using a hypothetical clinical trial of experimental drug targeting hypertension.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E30729-B23B-B403-EF7D-7D9B437691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4"/>
                <a:ext cx="7963259" cy="4530727"/>
              </a:xfrm>
              <a:blipFill>
                <a:blip r:embed="rId2"/>
                <a:stretch>
                  <a:fillRect l="-995" t="-1747" r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40590-DA95-F920-DF4C-0AB14B158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06891-7D6B-8E3A-460F-4AF7B5DD1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5851C-3021-E431-BAA8-676E1D9E7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69E99343-B7DD-1877-A981-9E3D350189B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4574944"/>
                  </p:ext>
                </p:extLst>
              </p:nvPr>
            </p:nvGraphicFramePr>
            <p:xfrm>
              <a:off x="1524000" y="3769264"/>
              <a:ext cx="6096000" cy="1129538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413025617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3444253287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372219651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86584626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Before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After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Change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2587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958883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196460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69E99343-B7DD-1877-A981-9E3D350189B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4574944"/>
                  </p:ext>
                </p:extLst>
              </p:nvPr>
            </p:nvGraphicFramePr>
            <p:xfrm>
              <a:off x="1524000" y="3769264"/>
              <a:ext cx="6096000" cy="1129538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413025617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3444253287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372219651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86584626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Before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After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Change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2587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00" t="-108197" r="-302000" b="-1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800" t="-108197" r="-202000" b="-1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800" t="-108197" r="-102000" b="-1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800" t="-108197" r="-2000" b="-1131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5888398"/>
                      </a:ext>
                    </a:extLst>
                  </a:tr>
                  <a:tr h="3878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00" t="-198438" r="-302000" b="-7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800" t="-198438" r="-202000" b="-7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800" t="-198438" r="-102000" b="-7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800" t="-198438" r="-2000" b="-78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964602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0877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B9895-4F20-E36D-67F6-AC37D8234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C533F-0E6E-FB54-3C3B-082F500F3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Difference-in-Differences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CB63C-7103-499F-8846-B1FE93A7F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4"/>
            <a:ext cx="7963259" cy="4530727"/>
          </a:xfrm>
        </p:spPr>
        <p:txBody>
          <a:bodyPr>
            <a:normAutofit/>
          </a:bodyPr>
          <a:lstStyle/>
          <a:p>
            <a:r>
              <a:rPr lang="en-US" dirty="0"/>
              <a:t>Suppose we have a group of 100 people, and we randomly sort half into the treatment group given the experimental drug, and the remainder given a placebo.</a:t>
            </a:r>
          </a:p>
          <a:p>
            <a:pPr lvl="3"/>
            <a:endParaRPr lang="en-US" dirty="0"/>
          </a:p>
          <a:p>
            <a:r>
              <a:rPr lang="en-US" dirty="0"/>
              <a:t>A concern may arise, due to the relatively small sample, that the two groups are not nicely balanced in terms of baseline blood pressure levels.</a:t>
            </a:r>
          </a:p>
          <a:p>
            <a:pPr lvl="3"/>
            <a:endParaRPr lang="en-US" dirty="0"/>
          </a:p>
          <a:p>
            <a:r>
              <a:rPr lang="en-US" dirty="0"/>
              <a:t>Compare the baseline average between groups.</a:t>
            </a:r>
          </a:p>
          <a:p>
            <a:pPr lvl="3"/>
            <a:endParaRPr lang="en-US" dirty="0"/>
          </a:p>
          <a:p>
            <a:r>
              <a:rPr lang="en-US" dirty="0"/>
              <a:t>Ideally, we would want the average levels to be identical, or at least similar.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A5176-DD5D-3E86-7B97-91103BA29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2F749-2B60-1745-601D-CA7F30FF4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3F9FA-0BD7-A80C-C4B2-10A6895F0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5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3D750-038C-4681-626A-8B23DE0D0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32D9D-F863-C264-CD85-CEAF830A8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Difference-in-Differences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78ECD-28C6-368D-0CD4-F2968B265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4"/>
            <a:ext cx="7963259" cy="4530727"/>
          </a:xfrm>
        </p:spPr>
        <p:txBody>
          <a:bodyPr>
            <a:normAutofit/>
          </a:bodyPr>
          <a:lstStyle/>
          <a:p>
            <a:r>
              <a:rPr lang="en-US" dirty="0"/>
              <a:t>What if it turns out that the treatment group’s blood pressure was slightly lower than the control group?</a:t>
            </a:r>
          </a:p>
          <a:p>
            <a:pPr lvl="3"/>
            <a:endParaRPr lang="en-US" dirty="0"/>
          </a:p>
          <a:p>
            <a:r>
              <a:rPr lang="en-US" dirty="0"/>
              <a:t>By simply comparing the outcomes following treatment, we would be concerned that the estimates would be biased.</a:t>
            </a:r>
          </a:p>
          <a:p>
            <a:pPr lvl="3"/>
            <a:endParaRPr lang="en-US" dirty="0"/>
          </a:p>
          <a:p>
            <a:r>
              <a:rPr lang="en-US" dirty="0"/>
              <a:t>This is why we might want to compare the “change” in the blood pressure in the treatment group to the “change” in the blood pressure in the control group.</a:t>
            </a:r>
          </a:p>
          <a:p>
            <a:pPr lvl="3"/>
            <a:endParaRPr lang="en-US" dirty="0"/>
          </a:p>
          <a:p>
            <a:r>
              <a:rPr lang="en-US" dirty="0"/>
              <a:t>By examining the change in the outcome variable, we will cancel out initial differences that may confound results.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3C96D-F28F-8182-6AD2-2B9D0E7B0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6E3F9-5F52-96B1-7F5A-DA25009E9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5903F-8DF0-C109-8C3C-30DF7923A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3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E7221-8DF7-7570-EEA6-3D2A0E1B8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6987A-7300-322A-AC47-8D7EBDB6F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Difference-in-Differences</a:t>
            </a:r>
          </a:p>
        </p:txBody>
      </p:sp>
      <p:pic>
        <p:nvPicPr>
          <p:cNvPr id="8" name="Content Placeholder 7" descr="A diagram of a difference between a patient and post-treatment&#10;&#10;AI-generated content may be incorrect.">
            <a:extLst>
              <a:ext uri="{FF2B5EF4-FFF2-40B4-BE49-F238E27FC236}">
                <a16:creationId xmlns:a16="http://schemas.microsoft.com/office/drawing/2014/main" id="{E6B4005D-9984-0537-C062-140C2CEDA9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8"/>
          <a:stretch/>
        </p:blipFill>
        <p:spPr>
          <a:xfrm>
            <a:off x="802257" y="1722660"/>
            <a:ext cx="7539486" cy="460172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9170D-3D2E-DF5F-196C-AAF448E95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70A0D-7E99-11B0-1532-0571B51CC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37CF9-7BC7-8ACC-73D5-2C672F31D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2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26AA4-5313-D24E-7CEB-CEB4F378B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6E425-4787-6FF3-761C-14908481E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Difference-in-Differences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68A74B-DB0C-1869-1EA0-8288C36E36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4"/>
                <a:ext cx="7963259" cy="453072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Formalizing, prior to treatment, we observe the following: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Suppose that after the treatment, we observe: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500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is the effect of time.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is the treatment effect.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Then, calculating the difference, we can eliminate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68A74B-DB0C-1869-1EA0-8288C36E36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4"/>
                <a:ext cx="7963259" cy="4530727"/>
              </a:xfrm>
              <a:blipFill>
                <a:blip r:embed="rId2"/>
                <a:stretch>
                  <a:fillRect l="-995" t="-1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91840-DE39-6206-E4F6-BD69E2672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EE287-109A-0CFC-792E-6422E5AE3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9A4D5-2988-A143-978F-20EAC13FC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5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EB0C2-D53E-CEC1-FE04-5FFEEB1C5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8C60C-8566-8A92-A9A1-F6282500E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Difference-in-Differences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44C970-D0D7-E97C-50A8-965C2BC788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4"/>
                <a:ext cx="7963259" cy="453072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Similarly, for individuals in the control group: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500" dirty="0"/>
              </a:p>
              <a:p>
                <a:pPr lvl="3"/>
                <a:endParaRPr lang="en-US" dirty="0"/>
              </a:p>
              <a:p>
                <a:r>
                  <a:rPr lang="en-US" dirty="0"/>
                  <a:t>If measured after the treatment has been administered to the treatment group, the outcome for the control group is: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1371600" lvl="3" indent="0">
                  <a:buNone/>
                </a:pPr>
                <a:endParaRPr lang="en-US" dirty="0"/>
              </a:p>
              <a:p>
                <a:r>
                  <a:rPr lang="en-US" dirty="0"/>
                  <a:t>Then, calculating the difference, we can eliminate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44C970-D0D7-E97C-50A8-965C2BC788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4"/>
                <a:ext cx="7963259" cy="4530727"/>
              </a:xfrm>
              <a:blipFill>
                <a:blip r:embed="rId2"/>
                <a:stretch>
                  <a:fillRect l="-995" t="-1747" r="-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D7637-5814-2E3A-8E80-32207E773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918AC-EEF3-D60E-7170-95FE1CAC4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123D0-B1ED-39B1-A889-3B8BD7B3D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5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3BC66-6BD5-5507-6D10-610961CB5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CCADB-3F8E-89B6-2916-6F020DEFA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Difference-in-Differences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FC7746-B42A-9918-F6F3-D761BD70D2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4"/>
                <a:ext cx="7963259" cy="453072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Assuming that the effect of time is identical for the two groups, we have the </a:t>
                </a:r>
                <a:r>
                  <a:rPr lang="en-US" dirty="0" err="1"/>
                  <a:t>DiD</a:t>
                </a:r>
                <a:r>
                  <a:rPr lang="en-US" dirty="0"/>
                  <a:t> estimator: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Let’s quickly review a paper that is widely cited when it comes to the </a:t>
                </a:r>
                <a:r>
                  <a:rPr lang="en-US" dirty="0" err="1"/>
                  <a:t>DiD</a:t>
                </a:r>
                <a:r>
                  <a:rPr lang="en-US" dirty="0"/>
                  <a:t> methodology.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It concerns measuring the impact of minimum wage laws on the level of employment in affected regions.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FC7746-B42A-9918-F6F3-D761BD70D2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4"/>
                <a:ext cx="7963259" cy="4530727"/>
              </a:xfrm>
              <a:blipFill>
                <a:blip r:embed="rId2"/>
                <a:stretch>
                  <a:fillRect l="-995" t="-1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4167E-FE97-5707-9902-658DC08A5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520FF-248E-75D5-9D83-5EF9B6805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F89E1-FA0F-028E-A914-91EE48DB6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6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A80AE-0BB0-246C-180B-8036F0194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99D63-35DD-CEF9-34EC-1ABFFECCE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Difference-in-Differences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410728-8312-7B7A-BE9F-5E6EBC4D7E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4"/>
                <a:ext cx="7963259" cy="453072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that we are interested in recovering the causal impact of a rise in minimum wage on employment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/>
                  <a:t> in the state of New Jersey.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Can we rely on the level difference in employment in New Jersey before / after the change in minimum wage?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What would be a potential problem?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Requires an assumption “were it not for the min wage laws, NJ employment levels would not have changed.”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410728-8312-7B7A-BE9F-5E6EBC4D7E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4"/>
                <a:ext cx="7963259" cy="4530727"/>
              </a:xfrm>
              <a:blipFill>
                <a:blip r:embed="rId2"/>
                <a:stretch>
                  <a:fillRect l="-995" t="-1747" b="-2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12E21-0AE0-FF55-A17E-A0E25EDFC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BE8DF-65E2-3694-630A-59D5D9F3F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36E3B-7002-E21A-1FCF-DF0CDCAFD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8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FBFB9-0E54-5F51-6D1F-0D2313725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Fundamental Problem </a:t>
            </a:r>
            <a:br>
              <a:rPr lang="en-US" dirty="0"/>
            </a:br>
            <a:r>
              <a:rPr lang="en-US" dirty="0"/>
              <a:t>of Causal Inference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1B3E2-238B-4731-0163-C9E40ACC6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Let’s suppose that we are trying to estimate the effect of  job training program on participants’ future labor market performance.</a:t>
            </a:r>
          </a:p>
          <a:p>
            <a:pPr lvl="3"/>
            <a:endParaRPr lang="en-US" dirty="0"/>
          </a:p>
          <a:p>
            <a:r>
              <a:rPr lang="en-US" dirty="0"/>
              <a:t>We suspect that participating in a job training program will contribute to better outcomes in the job search process.</a:t>
            </a:r>
          </a:p>
          <a:p>
            <a:pPr lvl="3"/>
            <a:endParaRPr lang="en-US" dirty="0"/>
          </a:p>
          <a:p>
            <a:r>
              <a:rPr lang="en-US" dirty="0"/>
              <a:t>Suppose that we observe that “people who attended job training programs on average receive more job offers.”</a:t>
            </a:r>
          </a:p>
          <a:p>
            <a:pPr lvl="3"/>
            <a:endParaRPr lang="en-US" dirty="0"/>
          </a:p>
          <a:p>
            <a:r>
              <a:rPr lang="en-US" dirty="0"/>
              <a:t>Is this enough to conclude that the training program is effective?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43E3D-1094-0D47-72EC-744AEEF45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6723A-C77F-F60F-8BA3-F051801A9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4763E-ECCA-49D9-6344-AA429023E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1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45F864-EA2A-4DC3-0B71-50064D4DA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8BDBB-9AE7-E2C9-50CD-D800F3330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Difference-in-Differences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9E844-7CC4-7C64-7D42-705AE3D52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4"/>
            <a:ext cx="7963259" cy="4530727"/>
          </a:xfrm>
        </p:spPr>
        <p:txBody>
          <a:bodyPr>
            <a:normAutofit/>
          </a:bodyPr>
          <a:lstStyle/>
          <a:p>
            <a:r>
              <a:rPr lang="en-US" dirty="0"/>
              <a:t>Not a plausible assumption at all.</a:t>
            </a:r>
          </a:p>
          <a:p>
            <a:pPr lvl="3"/>
            <a:endParaRPr lang="en-US" dirty="0"/>
          </a:p>
          <a:p>
            <a:r>
              <a:rPr lang="en-US" dirty="0"/>
              <a:t>The </a:t>
            </a:r>
            <a:r>
              <a:rPr lang="en-US" i="1" dirty="0"/>
              <a:t>ideal</a:t>
            </a:r>
            <a:r>
              <a:rPr lang="en-US" dirty="0"/>
              <a:t> experiment would have the researcher randomly expose some states to sudden shifts in minimum wages.</a:t>
            </a:r>
          </a:p>
          <a:p>
            <a:pPr lvl="3"/>
            <a:endParaRPr lang="en-US" dirty="0"/>
          </a:p>
          <a:p>
            <a:r>
              <a:rPr lang="en-US" dirty="0"/>
              <a:t>Also, not even close to plausible.</a:t>
            </a:r>
          </a:p>
          <a:p>
            <a:pPr lvl="3"/>
            <a:endParaRPr lang="en-US" dirty="0"/>
          </a:p>
          <a:p>
            <a:r>
              <a:rPr lang="en-US" dirty="0"/>
              <a:t>One way to deal with this situation is to find a comparable state to NJ that did not experience the change in minimum wage laws.</a:t>
            </a:r>
          </a:p>
          <a:p>
            <a:pPr lvl="3"/>
            <a:endParaRPr lang="en-US" dirty="0"/>
          </a:p>
          <a:p>
            <a:r>
              <a:rPr lang="en-US" dirty="0"/>
              <a:t>In early 1992, it was Pennsylvania.</a:t>
            </a:r>
          </a:p>
          <a:p>
            <a:pPr lvl="3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0C2C0-5195-47EC-729A-A073B6E43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9C2A6-CFF6-8A93-4491-29548D146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36935-A46B-52C5-C306-D7BBE6A47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2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4A221-739C-0DD8-E694-F4D85C52D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39571-2C2C-34FA-EC03-89816497F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 &amp; Krueger (1994)</a:t>
            </a:r>
            <a:br>
              <a:rPr lang="en-US" dirty="0"/>
            </a:br>
            <a:r>
              <a:rPr lang="en-US" sz="2000" dirty="0"/>
              <a:t>The American Economic Review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5BB62-C4F0-6EE9-3D4F-EC448AB08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4"/>
            <a:ext cx="7963259" cy="4530727"/>
          </a:xfrm>
        </p:spPr>
        <p:txBody>
          <a:bodyPr>
            <a:normAutofit/>
          </a:bodyPr>
          <a:lstStyle/>
          <a:p>
            <a:r>
              <a:rPr lang="en-US" dirty="0"/>
              <a:t>In April of 1992, the minimum wage in NJ and PA:</a:t>
            </a:r>
          </a:p>
          <a:p>
            <a:pPr lvl="1"/>
            <a:r>
              <a:rPr lang="en-US" dirty="0"/>
              <a:t>NJ: Increased from $4.25 to $5.05, an 18.8% increase.</a:t>
            </a:r>
          </a:p>
          <a:p>
            <a:pPr lvl="1"/>
            <a:r>
              <a:rPr lang="en-US" dirty="0"/>
              <a:t>PA: Stayed constant at the Federal minimum wage, $4.25.</a:t>
            </a:r>
          </a:p>
          <a:p>
            <a:pPr marL="1371600" lvl="3" indent="0">
              <a:buNone/>
            </a:pPr>
            <a:endParaRPr lang="en-US" dirty="0"/>
          </a:p>
          <a:p>
            <a:r>
              <a:rPr lang="en-US" dirty="0"/>
              <a:t>The pre/post treatment period is defined as:</a:t>
            </a:r>
          </a:p>
          <a:p>
            <a:pPr lvl="1"/>
            <a:r>
              <a:rPr lang="en-US" dirty="0"/>
              <a:t>Pre: Feb ~ Mar of 1992</a:t>
            </a:r>
          </a:p>
          <a:p>
            <a:pPr lvl="1"/>
            <a:r>
              <a:rPr lang="en-US" dirty="0"/>
              <a:t>Post: Nov ~ Dec of 1992</a:t>
            </a:r>
          </a:p>
          <a:p>
            <a:pPr lvl="3"/>
            <a:endParaRPr lang="en-US" dirty="0"/>
          </a:p>
          <a:p>
            <a:r>
              <a:rPr lang="en-US" dirty="0"/>
              <a:t>Authors surveyed 400+ fast food restaurants across NJ and eastern PA.</a:t>
            </a:r>
          </a:p>
          <a:p>
            <a:pPr lvl="1"/>
            <a:r>
              <a:rPr lang="en-US" dirty="0"/>
              <a:t>Treatment: Fast food restaurants in NJ</a:t>
            </a:r>
          </a:p>
          <a:p>
            <a:pPr lvl="1"/>
            <a:r>
              <a:rPr lang="en-US" dirty="0"/>
              <a:t>Control: Fast food restaurants in eastern PA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29FFE-6C43-D2BC-D9AD-07796A80D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D3CD8-BC6D-869C-D022-BBF38AB91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D937A-EDA2-2826-EB1D-A2F67DB2A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3E2A6-1AB5-29F0-AC41-88B2BD7C9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0C10F-0ACA-2827-C0BD-7E38C41C2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 &amp; Krueger (1994)</a:t>
            </a:r>
            <a:br>
              <a:rPr lang="en-US" dirty="0"/>
            </a:br>
            <a:r>
              <a:rPr lang="en-US" sz="2000" dirty="0"/>
              <a:t>The American Economic Review</a:t>
            </a:r>
            <a:endParaRPr lang="en-US" dirty="0"/>
          </a:p>
        </p:txBody>
      </p:sp>
      <p:pic>
        <p:nvPicPr>
          <p:cNvPr id="8" name="Content Placeholder 7" descr="A map of the state of new jersey&#10;&#10;AI-generated content may be incorrect.">
            <a:extLst>
              <a:ext uri="{FF2B5EF4-FFF2-40B4-BE49-F238E27FC236}">
                <a16:creationId xmlns:a16="http://schemas.microsoft.com/office/drawing/2014/main" id="{AA6061C5-7F19-AE45-D134-6E4E38F66E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722" y="1756684"/>
            <a:ext cx="6048556" cy="453367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6BEC9-EC24-0349-3121-C70E85C19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7E187-3F2D-B852-D7E0-EC84C7651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D335F-803E-EFF1-16EC-29BD78F10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6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DAB0B-5E18-C9B5-EBDF-D5836A377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4FDC7-3A4D-D8E5-E16A-F96F53729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 &amp; Krueger (1994)</a:t>
            </a:r>
            <a:br>
              <a:rPr lang="en-US" dirty="0"/>
            </a:br>
            <a:r>
              <a:rPr lang="en-US" sz="2000" dirty="0"/>
              <a:t>The American Economic Review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1A1057-D7EF-38BC-2693-4B32EB1E0A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4"/>
                <a:ext cx="7963259" cy="453072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setup, and the results examining the per store employ-</a:t>
                </a:r>
                <a:r>
                  <a:rPr lang="en-US" dirty="0" err="1"/>
                  <a:t>ment</a:t>
                </a:r>
                <a:r>
                  <a:rPr lang="en-US" dirty="0"/>
                  <a:t> levels (FTE) can be visualized as follows: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dirty="0" err="1"/>
                  <a:t>DiD</a:t>
                </a:r>
                <a:r>
                  <a:rPr lang="en-US" dirty="0"/>
                  <a:t> estimator in this case yields: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𝑁𝐽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=0.59−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−2.16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=2.76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The paper suggests that employment in NJ increased by approximately 13.5%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1A1057-D7EF-38BC-2693-4B32EB1E0A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4"/>
                <a:ext cx="7963259" cy="4530727"/>
              </a:xfrm>
              <a:blipFill>
                <a:blip r:embed="rId2"/>
                <a:stretch>
                  <a:fillRect l="-995" t="-1747" r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96F6F-7509-8BEA-5D27-C881FCE6A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29678F-20E1-894E-F909-94DC5D96A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E8698-ABB6-9D16-D339-1C5CF31D6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0F40C879-701D-FD46-A2F3-12A7CF750F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2140675"/>
                  </p:ext>
                </p:extLst>
              </p:nvPr>
            </p:nvGraphicFramePr>
            <p:xfrm>
              <a:off x="1524000" y="2624497"/>
              <a:ext cx="6096000" cy="111252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413025617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3444253287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372219651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86584626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Before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After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Change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2587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𝑁𝐽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20.44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21.03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0.59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958883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𝑃𝐴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23.33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21.37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−2.16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196460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0F40C879-701D-FD46-A2F3-12A7CF750F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2140675"/>
                  </p:ext>
                </p:extLst>
              </p:nvPr>
            </p:nvGraphicFramePr>
            <p:xfrm>
              <a:off x="1524000" y="2624497"/>
              <a:ext cx="6096000" cy="111252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413025617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3444253287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372219651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86584626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Before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After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Change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2587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00" t="-106452" r="-302000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800" t="-106452" r="-202000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800" t="-106452" r="-102000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800" t="-106452" r="-2000" b="-10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58883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00" t="-209836" r="-30200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800" t="-209836" r="-20200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800" t="-209836" r="-10200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800" t="-209836" r="-2000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964602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7436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DA703B-2508-4307-C79B-BD9E84136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2DDB6-3088-F036-8F20-6E632F0EA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Difference-in-Differences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B8D5F-5956-C615-1B59-E0DA44C97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4"/>
            <a:ext cx="7963259" cy="4530727"/>
          </a:xfrm>
        </p:spPr>
        <p:txBody>
          <a:bodyPr>
            <a:normAutofit/>
          </a:bodyPr>
          <a:lstStyle/>
          <a:p>
            <a:r>
              <a:rPr lang="en-US" dirty="0"/>
              <a:t>Things to consider before applying </a:t>
            </a:r>
            <a:r>
              <a:rPr lang="en-US" dirty="0" err="1"/>
              <a:t>DiD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Pre-treatment outcome variable for treatment and control groups must follow a parallel trend.</a:t>
            </a:r>
          </a:p>
          <a:p>
            <a:pPr lvl="1"/>
            <a:r>
              <a:rPr lang="en-US" dirty="0"/>
              <a:t>Treatment status cannot depend on factors that may also affect the outcome variable.</a:t>
            </a:r>
          </a:p>
          <a:p>
            <a:pPr lvl="1"/>
            <a:r>
              <a:rPr lang="en-US" dirty="0"/>
              <a:t>No spillovers of the treatment into the control group.</a:t>
            </a:r>
          </a:p>
          <a:p>
            <a:pPr lvl="1"/>
            <a:r>
              <a:rPr lang="en-US" dirty="0"/>
              <a:t>No anticipation effects.</a:t>
            </a:r>
          </a:p>
          <a:p>
            <a:pPr lvl="3"/>
            <a:endParaRPr lang="en-US" dirty="0"/>
          </a:p>
          <a:p>
            <a:r>
              <a:rPr lang="en-US" dirty="0"/>
              <a:t>While there are other technical issues and considerations, those are beyond the scope of this course.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08105-B0FD-7972-D477-C785B70E2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5454A-7ED9-3918-8070-074B03884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20879-BE92-1B69-DA1D-37FE473C7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4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E7F4C-53FD-7AFD-AC0E-E363B5CE9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8E4CE-E12A-950D-98FA-4F9D6DEBA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Discontinuity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FF4F5-4D98-02CB-730C-568DEC271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4"/>
            <a:ext cx="7963259" cy="4530727"/>
          </a:xfrm>
        </p:spPr>
        <p:txBody>
          <a:bodyPr>
            <a:normAutofit/>
          </a:bodyPr>
          <a:lstStyle/>
          <a:p>
            <a:r>
              <a:rPr lang="en-US" dirty="0"/>
              <a:t>Regression Discontinuity (RD) is another widely adopted quasi-experimental method used in causal inference.</a:t>
            </a:r>
          </a:p>
          <a:p>
            <a:pPr lvl="3"/>
            <a:endParaRPr lang="en-US" dirty="0"/>
          </a:p>
          <a:p>
            <a:r>
              <a:rPr lang="en-US" dirty="0"/>
              <a:t>RD is a quasi-experimental design used to estimate causal effects when treatment is assigned based on a cutoff in a continuous running variable.</a:t>
            </a:r>
          </a:p>
          <a:p>
            <a:pPr lvl="3"/>
            <a:endParaRPr lang="en-US" dirty="0"/>
          </a:p>
          <a:p>
            <a:r>
              <a:rPr lang="en-US" dirty="0"/>
              <a:t>While sorting in and out of treatment itself remains non-random, if we concentrate on those very close to the threshold, the treatment assignment is as good as random.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3FC91-CBC1-DF26-2C07-7CD30E7F6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90EFB-6DE2-D523-6C01-76714BC39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74680-8594-835D-8330-8C0E9314B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DD6D36-4AA6-7CDA-F106-DB72DEA50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F0034-4EDD-D42D-F293-5E14DF0BC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Discontinuity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60987-4B9F-5E94-99E7-B4D3AA0C38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4"/>
                <a:ext cx="7963259" cy="453072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For instance, suppose you are interested in the causal effect of winning a scholarship on students’ job market performances.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If we compare the students who have been awarded a scholarship to those who have not, the estimate will be most likely biased upward. (Why?)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Suppose that there is a GPA requirement to be considered for this specific scholarship.</a:t>
                </a:r>
              </a:p>
              <a:p>
                <a:pPr lvl="1"/>
                <a:r>
                  <a:rPr lang="en-US" dirty="0"/>
                  <a:t>If the student’s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𝐺𝑃𝐴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≥3.5</m:t>
                    </m:r>
                  </m:oMath>
                </a14:m>
                <a:r>
                  <a:rPr lang="en-US" dirty="0"/>
                  <a:t>, they are eligible to apply, and</a:t>
                </a:r>
              </a:p>
              <a:p>
                <a:pPr lvl="1"/>
                <a:r>
                  <a:rPr lang="en-US" dirty="0"/>
                  <a:t>If the student’s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𝐺𝑃𝐴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3.5</m:t>
                    </m:r>
                  </m:oMath>
                </a14:m>
                <a:r>
                  <a:rPr lang="en-US" dirty="0"/>
                  <a:t>, they are not eligible to apply.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60987-4B9F-5E94-99E7-B4D3AA0C38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4"/>
                <a:ext cx="7963259" cy="4530727"/>
              </a:xfrm>
              <a:blipFill>
                <a:blip r:embed="rId2"/>
                <a:stretch>
                  <a:fillRect l="-995" t="-1747" r="-1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2E62A-C0AB-E5F1-220E-59E7522D4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C652C-B95B-39FF-4E31-F25D86F2C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AA7BE-0168-53BC-D08E-39A675299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81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9A7A0-678D-1EEF-6E4F-B499199DE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7E940-A14D-2D3E-0A79-831D2A896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Discontinuity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B17A9-C7EF-4123-0E40-1EB315D8F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4"/>
            <a:ext cx="7963259" cy="4530727"/>
          </a:xfrm>
        </p:spPr>
        <p:txBody>
          <a:bodyPr>
            <a:normAutofit/>
          </a:bodyPr>
          <a:lstStyle/>
          <a:p>
            <a:r>
              <a:rPr lang="en-US" dirty="0"/>
              <a:t>If we exclusively look at students whose GPA is very close to the cutoff of 3.5, the assignment to treatment may be plausibly exogenous.</a:t>
            </a:r>
          </a:p>
          <a:p>
            <a:pPr lvl="3"/>
            <a:endParaRPr lang="en-US" dirty="0"/>
          </a:p>
          <a:p>
            <a:r>
              <a:rPr lang="en-US" dirty="0"/>
              <a:t>Of course, there are some conditions that must be met, where the following two are the most important:</a:t>
            </a:r>
          </a:p>
          <a:p>
            <a:pPr lvl="1"/>
            <a:r>
              <a:rPr lang="en-US" dirty="0"/>
              <a:t>Individuals near the cutoff must be similar in the absence of treatment.</a:t>
            </a:r>
          </a:p>
          <a:p>
            <a:pPr lvl="1"/>
            <a:r>
              <a:rPr lang="en-US" dirty="0"/>
              <a:t>Individuals must not be able to manipulate the running variable.</a:t>
            </a:r>
          </a:p>
          <a:p>
            <a:pPr lvl="3"/>
            <a:endParaRPr lang="en-US" dirty="0"/>
          </a:p>
          <a:p>
            <a:r>
              <a:rPr lang="en-US" dirty="0"/>
              <a:t>Further technical discussions, we will ignore for now.</a:t>
            </a:r>
          </a:p>
          <a:p>
            <a:pPr lvl="1"/>
            <a:r>
              <a:rPr lang="en-US" dirty="0"/>
              <a:t>Sharp vs Fuzzy RD, Optimal Bandwidth, etc.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A8C27-B337-4BC4-AABD-88939FD9B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CC9AD-4E1F-D8F1-FA98-84C06E7DE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3F933-80A5-5B8E-ECBC-9A52E9949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6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68A85-C214-C231-C0F3-E2C3968FC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Discontinuity</a:t>
            </a:r>
          </a:p>
        </p:txBody>
      </p:sp>
      <p:pic>
        <p:nvPicPr>
          <p:cNvPr id="8" name="Content Placeholder 7" descr="A graph of a function&#10;&#10;AI-generated content may be incorrect.">
            <a:extLst>
              <a:ext uri="{FF2B5EF4-FFF2-40B4-BE49-F238E27FC236}">
                <a16:creationId xmlns:a16="http://schemas.microsoft.com/office/drawing/2014/main" id="{FE24BACC-DCBE-301C-2FE8-CCAF5B44FE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0"/>
          <a:stretch/>
        </p:blipFill>
        <p:spPr>
          <a:xfrm>
            <a:off x="1371600" y="1639107"/>
            <a:ext cx="6400800" cy="471724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6B186-3D35-EEA1-6DFA-7D3918CA2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29187-B7AB-1DB0-D4F8-E06DF56F0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A2E38-51B8-FB2A-E8EE-A038D4E4A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5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AEBA2-29C5-0A53-F410-5530DA61B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5F11D-C3BD-AFC5-5564-08E6C6FE9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Almond, Chen, Greenstone, Li (2009)</a:t>
            </a:r>
            <a:br>
              <a:rPr lang="en-US" dirty="0"/>
            </a:br>
            <a:r>
              <a:rPr lang="en-US" sz="2000" dirty="0"/>
              <a:t>American Economic Review: Papers &amp; Proceedings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BE732-2A83-4BB7-F86F-EF3A27A25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4"/>
            <a:ext cx="7963259" cy="4530727"/>
          </a:xfrm>
        </p:spPr>
        <p:txBody>
          <a:bodyPr>
            <a:normAutofit/>
          </a:bodyPr>
          <a:lstStyle/>
          <a:p>
            <a:r>
              <a:rPr lang="en-US" dirty="0"/>
              <a:t>The running variable could also be defined in terms of geography, as demonstrated in the paper on the effect of air pollution on health outcomes.</a:t>
            </a:r>
          </a:p>
          <a:p>
            <a:pPr lvl="3"/>
            <a:endParaRPr lang="en-US" dirty="0"/>
          </a:p>
          <a:p>
            <a:r>
              <a:rPr lang="en-US" dirty="0"/>
              <a:t>The Huai River Policy was a heating policy implemented by the Chinese government during the central planning period.</a:t>
            </a:r>
          </a:p>
          <a:p>
            <a:pPr lvl="3"/>
            <a:endParaRPr lang="en-US" dirty="0"/>
          </a:p>
          <a:p>
            <a:r>
              <a:rPr lang="en-US" dirty="0"/>
              <a:t>It was designed to provide free winter heating to urban areas north of the Huai River, but not to the south, due to budget constraints.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3927B-606C-4688-2FFB-87219A8A8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8967A-BCA5-E0DD-31D9-9AA03528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DA85A-2D52-ED96-A4A3-6F877D0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6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2C037B-2624-DCF4-A954-89A83E7C4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231E0-E1B9-2B58-3F6C-4E4C0D7A7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Fundamental Problem </a:t>
            </a:r>
            <a:br>
              <a:rPr lang="en-US" dirty="0"/>
            </a:br>
            <a:r>
              <a:rPr lang="en-US" dirty="0"/>
              <a:t>of Causal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EEB08D-B704-C934-8FC4-2C9A61123F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No, causal effects are almost NEVER revealed directly in observational data.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Let’s introduce some terminology that will help us think through this problem in a more systematic way.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: Treatment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 Outcome for individual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had they been treated.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 Outcome for individual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had they not been treated.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Then, for a single individual, what we really want to find is the individual treatment effect: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EEB08D-B704-C934-8FC4-2C9A61123F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2661" r="-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EF187-681C-5910-DADF-188744BA3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7003D-9864-4D92-5C9C-042D88DCE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DDBF8-F734-7438-2DC6-E8EE94133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3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map of china with cities&#10;&#10;AI-generated content may be incorrect.">
            <a:extLst>
              <a:ext uri="{FF2B5EF4-FFF2-40B4-BE49-F238E27FC236}">
                <a16:creationId xmlns:a16="http://schemas.microsoft.com/office/drawing/2014/main" id="{3E67DC81-7B06-67C5-DEBA-DB77C23270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283927"/>
            <a:ext cx="3886200" cy="3434734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C86552-F4B1-52B8-2E3B-82ED56DC383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Established a heating cutoff at the Huai River, which separated northern and southern China.</a:t>
            </a:r>
          </a:p>
          <a:p>
            <a:pPr lvl="3"/>
            <a:endParaRPr lang="en-US" dirty="0"/>
          </a:p>
          <a:p>
            <a:r>
              <a:rPr lang="en-US" dirty="0"/>
              <a:t>Cities north of the Huai River received free heating from November to March.</a:t>
            </a:r>
          </a:p>
          <a:p>
            <a:pPr lvl="3"/>
            <a:endParaRPr lang="en-US" dirty="0"/>
          </a:p>
          <a:p>
            <a:r>
              <a:rPr lang="en-US" dirty="0"/>
              <a:t>Cities south of the Huai River did not receive government-provided heating.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2BFB55-C01C-16C6-D84E-4EF370582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7306F4-AAF3-41A4-8EC9-FA75F0A50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B6DE05-2117-86D1-CC77-08407E18D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50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5E86EE1-655B-AEBD-02F7-F9D1ABADB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Almond, Chen, Greenstone, Li (2009)</a:t>
            </a:r>
            <a:br>
              <a:rPr lang="en-US" dirty="0"/>
            </a:br>
            <a:r>
              <a:rPr lang="en-US" sz="2000" dirty="0"/>
              <a:t>American Economic Review: Papers &amp; Proceedings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88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5BC4A-A842-9DF9-66E8-F7C92A12C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A0CC8-5342-048F-B9B0-451DF3749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Almond, Chen, Greenstone, Li (2009)</a:t>
            </a:r>
            <a:br>
              <a:rPr lang="en-US" dirty="0"/>
            </a:br>
            <a:r>
              <a:rPr lang="en-US" sz="2000" dirty="0"/>
              <a:t>American Economic Review: Papers &amp; Proceedings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A06D1-71FD-3CE7-1D55-1598A0709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4"/>
            <a:ext cx="7963259" cy="4530727"/>
          </a:xfrm>
        </p:spPr>
        <p:txBody>
          <a:bodyPr>
            <a:normAutofit/>
          </a:bodyPr>
          <a:lstStyle/>
          <a:p>
            <a:r>
              <a:rPr lang="en-US" dirty="0"/>
              <a:t>The heating system was coal-based and inefficient.</a:t>
            </a:r>
          </a:p>
          <a:p>
            <a:pPr lvl="3"/>
            <a:endParaRPr lang="en-US" dirty="0"/>
          </a:p>
          <a:p>
            <a:r>
              <a:rPr lang="en-US" dirty="0"/>
              <a:t>The policy resulted in significantly higher air pollution levels in northern China.</a:t>
            </a:r>
          </a:p>
          <a:p>
            <a:pPr lvl="3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068B4-C1F6-488A-19AA-927A08BF1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9E55E-F7F4-AAAD-4568-47ABE187A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0C397-8BC7-E379-00CA-DB98CACDF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6A3BD0-8712-923F-3050-BB858ABDD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615" y="3466644"/>
            <a:ext cx="4692770" cy="275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9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C7CED5-EE6F-E946-E19F-76A3161A1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29B27-8EC3-A7E9-D2DE-2F98E397F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Discontinuity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B141B-4D91-EB1A-B535-C07B711A8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4"/>
            <a:ext cx="7963259" cy="4530727"/>
          </a:xfrm>
        </p:spPr>
        <p:txBody>
          <a:bodyPr>
            <a:normAutofit/>
          </a:bodyPr>
          <a:lstStyle/>
          <a:p>
            <a:r>
              <a:rPr lang="en-US" dirty="0"/>
              <a:t>Things to consider before applying RD:</a:t>
            </a:r>
          </a:p>
          <a:p>
            <a:pPr lvl="1"/>
            <a:r>
              <a:rPr lang="en-US" dirty="0"/>
              <a:t>Individuals must not be able to manipulate the running variable.</a:t>
            </a:r>
          </a:p>
          <a:p>
            <a:pPr lvl="1"/>
            <a:r>
              <a:rPr lang="en-US" dirty="0"/>
              <a:t>The cutoff of the running variable must be exogenous.</a:t>
            </a:r>
          </a:p>
          <a:p>
            <a:pPr lvl="1"/>
            <a:r>
              <a:rPr lang="en-US" dirty="0"/>
              <a:t>There must be sufficient observations near the cutoff.</a:t>
            </a:r>
          </a:p>
          <a:p>
            <a:pPr lvl="1"/>
            <a:r>
              <a:rPr lang="en-US" dirty="0"/>
              <a:t>No other change can occur near the cutoff.</a:t>
            </a:r>
          </a:p>
          <a:p>
            <a:pPr lvl="1"/>
            <a:r>
              <a:rPr lang="en-US" dirty="0"/>
              <a:t>The estimate is “local” in nature, which means that the results are not necessarily generalizable.</a:t>
            </a:r>
          </a:p>
          <a:p>
            <a:pPr lvl="4"/>
            <a:endParaRPr lang="en-US" dirty="0"/>
          </a:p>
          <a:p>
            <a:r>
              <a:rPr lang="en-US" dirty="0"/>
              <a:t>While there are other technical issues and considerations, those are beyond the scope of this course.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DCB664-C402-BBDA-04F5-6AFC67084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7DB21-8E2A-FC33-4C06-0BDB67AC4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E5DB6-D647-A79D-F07F-9EC7A62D3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2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5E8F3-37E5-EC69-47C6-AF936320C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E5417-B279-7C6C-9073-0A14F780D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Synthetic Control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C5F03-4DAE-245E-D58D-736DBAAC3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4"/>
            <a:ext cx="8075404" cy="4530727"/>
          </a:xfrm>
        </p:spPr>
        <p:txBody>
          <a:bodyPr>
            <a:normAutofit/>
          </a:bodyPr>
          <a:lstStyle/>
          <a:p>
            <a:r>
              <a:rPr lang="en-US" dirty="0"/>
              <a:t>Sometimes, policies are implemented at an aggregate level, so that identifying a suitable control group is infeasible.</a:t>
            </a:r>
          </a:p>
          <a:p>
            <a:pPr marL="1371600" lvl="3" indent="0">
              <a:buNone/>
            </a:pPr>
            <a:endParaRPr lang="en-US" dirty="0"/>
          </a:p>
          <a:p>
            <a:r>
              <a:rPr lang="en-US" dirty="0"/>
              <a:t>Synthetic Control Methods (SCM) can be used in such settings, in which we construct a control group using weighted combination of untreated units.</a:t>
            </a:r>
          </a:p>
          <a:p>
            <a:pPr lvl="3"/>
            <a:endParaRPr lang="en-US" dirty="0"/>
          </a:p>
          <a:p>
            <a:r>
              <a:rPr lang="en-US" dirty="0"/>
              <a:t>Suppose that Illinois adopted a state-wide policy.</a:t>
            </a:r>
          </a:p>
          <a:p>
            <a:pPr lvl="3"/>
            <a:endParaRPr lang="en-US" dirty="0"/>
          </a:p>
          <a:p>
            <a:r>
              <a:rPr lang="en-US" dirty="0"/>
              <a:t>While it is infeasible to select a single comparison state to use as the counterfactual, we can create a synthetic IL out of data from a group of other states.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459BC4-BAD4-96C2-2861-A50DB92B0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96193-D296-F53E-8B1A-0863A050D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4952E-C0F7-CDFC-D82F-3E4ACAD20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0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B28817-5AD4-2C5E-CBAB-D5DA8D411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6255B-8B5A-6132-BA5A-EC1043728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Synthetic Control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D931F-7DDF-E6DF-5E61-9BF843707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4"/>
            <a:ext cx="7886700" cy="4530727"/>
          </a:xfrm>
        </p:spPr>
        <p:txBody>
          <a:bodyPr>
            <a:normAutofit/>
          </a:bodyPr>
          <a:lstStyle/>
          <a:p>
            <a:r>
              <a:rPr lang="en-US" dirty="0"/>
              <a:t>SCM is useful when there is only one treated unit, making it ideal for policy evaluations.</a:t>
            </a:r>
          </a:p>
          <a:p>
            <a:pPr lvl="3"/>
            <a:endParaRPr lang="en-US" dirty="0"/>
          </a:p>
          <a:p>
            <a:r>
              <a:rPr lang="en-US" dirty="0"/>
              <a:t>The terminology used in SCM is as follows:</a:t>
            </a:r>
          </a:p>
          <a:p>
            <a:pPr lvl="1"/>
            <a:r>
              <a:rPr lang="en-US" dirty="0"/>
              <a:t>Treated: The actual unit that received the intervention.</a:t>
            </a:r>
          </a:p>
          <a:p>
            <a:pPr lvl="1"/>
            <a:r>
              <a:rPr lang="en-US" dirty="0"/>
              <a:t>Synthetic Control: A weighted sum of similar untreated units.</a:t>
            </a:r>
          </a:p>
          <a:p>
            <a:pPr lvl="1"/>
            <a:r>
              <a:rPr lang="en-US" dirty="0"/>
              <a:t>Causal Effect: The difference between the actual treated unit’s post-intervention outcome and the synthetic control’s predicted outcome.</a:t>
            </a:r>
          </a:p>
          <a:p>
            <a:pPr lvl="3"/>
            <a:endParaRPr lang="en-US" dirty="0"/>
          </a:p>
          <a:p>
            <a:r>
              <a:rPr lang="en-US" dirty="0"/>
              <a:t>The specific internal workings of SCM is beyond the scope of this course.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0DF1B-EFED-5515-69A0-3284D4D03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00A09-5DF5-BAD0-AC26-F17544DCF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465B0-B14B-ACEB-AADF-02FE0409F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9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2D293-B96D-F9BF-54B6-31B8DBA55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Basque Country and ETA</a:t>
            </a:r>
          </a:p>
        </p:txBody>
      </p:sp>
      <p:pic>
        <p:nvPicPr>
          <p:cNvPr id="7" name="Online Media 6" title="🇪🇸 Spain: Basque separatist group ETA disarms">
            <a:hlinkClick r:id="" action="ppaction://media"/>
            <a:extLst>
              <a:ext uri="{FF2B5EF4-FFF2-40B4-BE49-F238E27FC236}">
                <a16:creationId xmlns:a16="http://schemas.microsoft.com/office/drawing/2014/main" id="{A05B0B41-99A9-FFBA-4448-99F9275FE58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20725" y="1825625"/>
            <a:ext cx="7702550" cy="435133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FF45A-617F-47C8-C32D-317B53580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35AE5-323D-59B5-D9D9-1CA28F24A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8FEA4-7FC2-8EC3-EB28-964A9623B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4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4A3B8-3E8C-8EFF-2E02-70D5C81BA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F6C3B-7F35-88DF-394A-7055B4DE1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Abadie &amp; </a:t>
            </a:r>
            <a:r>
              <a:rPr lang="en-US" dirty="0" err="1"/>
              <a:t>Gardeazabal</a:t>
            </a:r>
            <a:r>
              <a:rPr lang="en-US" dirty="0"/>
              <a:t> (2003)</a:t>
            </a:r>
            <a:br>
              <a:rPr lang="en-US" dirty="0"/>
            </a:br>
            <a:r>
              <a:rPr lang="en-US" sz="2000" dirty="0"/>
              <a:t>The American Economic Review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91EB0-CD11-7958-2B4E-B8FE90D36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4"/>
            <a:ext cx="7958002" cy="4401005"/>
          </a:xfrm>
        </p:spPr>
        <p:txBody>
          <a:bodyPr>
            <a:normAutofit/>
          </a:bodyPr>
          <a:lstStyle/>
          <a:p>
            <a:r>
              <a:rPr lang="en-US" dirty="0"/>
              <a:t>The Basque Country, once one of Spain's richest regions, experienced decades of terrorist conflict due to ETA.</a:t>
            </a:r>
          </a:p>
          <a:p>
            <a:pPr marL="1371600" lvl="3" indent="0">
              <a:buNone/>
            </a:pPr>
            <a:endParaRPr lang="en-US" dirty="0"/>
          </a:p>
          <a:p>
            <a:r>
              <a:rPr lang="en-US" dirty="0"/>
              <a:t>This paper estimates the causal effect of terrorism on the Basque economy by comparing its GDP with a synthetic control group.</a:t>
            </a:r>
          </a:p>
          <a:p>
            <a:pPr lvl="3"/>
            <a:endParaRPr lang="en-US" dirty="0"/>
          </a:p>
          <a:p>
            <a:r>
              <a:rPr lang="en-US" dirty="0"/>
              <a:t>Traditional methods require multiple treated and control units, but only one region was affected by terrorism.</a:t>
            </a:r>
          </a:p>
          <a:p>
            <a:pPr lvl="3"/>
            <a:endParaRPr lang="en-US" dirty="0"/>
          </a:p>
          <a:p>
            <a:r>
              <a:rPr lang="en-US" dirty="0"/>
              <a:t>About 10% lower GDP in the Basque Country compared to the synthetic control over two decades.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C7C6B-BDF1-6BBB-B7D9-49E0ACC9C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85106-3037-7CC6-030B-5D5C3F7EF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A9176-7844-D3C3-766D-4A343103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07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graph of the price of terrorism&#10;&#10;AI-generated content may be incorrect.">
            <a:extLst>
              <a:ext uri="{FF2B5EF4-FFF2-40B4-BE49-F238E27FC236}">
                <a16:creationId xmlns:a16="http://schemas.microsoft.com/office/drawing/2014/main" id="{895C2D7B-F678-8015-E3D2-636D7944F82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312180"/>
            <a:ext cx="3886200" cy="337822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6AF61D-FD0B-93D0-599D-C0D26FE9FE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1825625"/>
            <a:ext cx="3957501" cy="4351338"/>
          </a:xfrm>
        </p:spPr>
        <p:txBody>
          <a:bodyPr/>
          <a:lstStyle/>
          <a:p>
            <a:r>
              <a:rPr lang="en-US" dirty="0"/>
              <a:t>The solid line represents the actual GDP of Basque Country.</a:t>
            </a:r>
          </a:p>
          <a:p>
            <a:pPr lvl="3"/>
            <a:endParaRPr lang="en-US" dirty="0"/>
          </a:p>
          <a:p>
            <a:r>
              <a:rPr lang="en-US" dirty="0"/>
              <a:t>The dotted line illustrates the synthetic control’s GDP.</a:t>
            </a:r>
          </a:p>
          <a:p>
            <a:pPr lvl="3"/>
            <a:endParaRPr lang="en-US" dirty="0"/>
          </a:p>
          <a:p>
            <a:r>
              <a:rPr lang="en-US" dirty="0"/>
              <a:t>The sharp divergence after 1975 shows the negative impact of terrorism on economic activity.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62A552-9477-409C-F49C-F013D4762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E54980-302F-D341-0118-D960BB3D7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7355D0-E718-CA21-A294-7637ACBFD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57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7088E4B-7827-0FE3-0416-25CFFAB5F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Abadie &amp; </a:t>
            </a:r>
            <a:r>
              <a:rPr lang="en-US" dirty="0" err="1"/>
              <a:t>Gardeazabal</a:t>
            </a:r>
            <a:r>
              <a:rPr lang="en-US" dirty="0"/>
              <a:t> (2003)</a:t>
            </a:r>
            <a:br>
              <a:rPr lang="en-US" dirty="0"/>
            </a:br>
            <a:r>
              <a:rPr lang="en-US" sz="2000" dirty="0"/>
              <a:t>The American Economic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79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87FF43-0A74-6530-BCC4-D816C753C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A59B9-4D1A-86BA-25D0-F587A62A9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Bias</a:t>
            </a:r>
          </a:p>
        </p:txBody>
      </p:sp>
      <p:pic>
        <p:nvPicPr>
          <p:cNvPr id="8" name="Content Placeholder 7" descr="A cartoon of a person standing at a podium&#10;&#10;AI-generated content may be incorrect.">
            <a:extLst>
              <a:ext uri="{FF2B5EF4-FFF2-40B4-BE49-F238E27FC236}">
                <a16:creationId xmlns:a16="http://schemas.microsoft.com/office/drawing/2014/main" id="{D33640EC-761A-941F-263E-A591989B35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341" y="1761085"/>
            <a:ext cx="4599318" cy="452487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2B233-403A-4F58-57C3-72097DCD7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B963E-121E-508F-CF4E-D7EC289E9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28419-3419-2FF0-935A-B90638DE5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0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915602-7CCE-A502-550A-D2E725BE7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C58D1-E756-8216-BD1A-A0626D839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Propensity Score Matching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FCBD8-297B-F4C1-1FA8-0827CCF56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4"/>
            <a:ext cx="7963259" cy="4530727"/>
          </a:xfrm>
        </p:spPr>
        <p:txBody>
          <a:bodyPr>
            <a:normAutofit/>
          </a:bodyPr>
          <a:lstStyle/>
          <a:p>
            <a:r>
              <a:rPr lang="en-US" dirty="0"/>
              <a:t>A common problem we face is selection bias arising from the fact that individuals often self-select into treatment.</a:t>
            </a:r>
          </a:p>
          <a:p>
            <a:pPr lvl="1"/>
            <a:r>
              <a:rPr lang="en-US" dirty="0"/>
              <a:t>Those to attend job training programs may be more motivated?</a:t>
            </a:r>
          </a:p>
          <a:p>
            <a:pPr lvl="3"/>
            <a:endParaRPr lang="en-US" dirty="0"/>
          </a:p>
          <a:p>
            <a:r>
              <a:rPr lang="en-US" dirty="0"/>
              <a:t>This means that those who are treated may be different than those who are not treated.</a:t>
            </a:r>
          </a:p>
          <a:p>
            <a:pPr lvl="3"/>
            <a:endParaRPr lang="en-US" dirty="0"/>
          </a:p>
          <a:p>
            <a:r>
              <a:rPr lang="en-US" dirty="0"/>
              <a:t>Propensity Score Matching (PSM) helps construct a balanced control group by matching individuals with similar characteristics.</a:t>
            </a:r>
          </a:p>
          <a:p>
            <a:pPr lvl="1"/>
            <a:r>
              <a:rPr lang="en-US" dirty="0"/>
              <a:t>But why not simply match on observed characteristics?</a:t>
            </a:r>
          </a:p>
          <a:p>
            <a:pPr lvl="1"/>
            <a:r>
              <a:rPr lang="en-US" dirty="0"/>
              <a:t>Dimensionality will be an issue if there are many characteristics.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3EDB8-1385-3A48-FBAE-7E34A1E8C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84DF0-A71B-8DE5-AA46-5738725F2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99961-4F12-16E9-A957-AE6C6F59D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1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CC366-FF67-16B1-2FA2-CCE8B035A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F5E97-3826-65B2-F9D0-3D10DFFA0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Fundamental Problem </a:t>
            </a:r>
            <a:br>
              <a:rPr lang="en-US" dirty="0"/>
            </a:br>
            <a:r>
              <a:rPr lang="en-US" dirty="0"/>
              <a:t>of Causal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C158EA-8425-8A45-0839-134581584E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53072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fundamental problem of causal inference is that it requires knowledge on the counterfactual state.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Suppose that individual I participated in job training:</a:t>
                </a:r>
              </a:p>
              <a:p>
                <a:pPr lvl="1"/>
                <a:r>
                  <a:rPr lang="en-US" dirty="0"/>
                  <a:t>We observe the outcome of the individual having participated in the training program,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But the counterfactual, the outcome had they not participated in the job training program,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not observable.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Meanwhile, in a universe where individual I did not take part in the job training program:</a:t>
                </a:r>
              </a:p>
              <a:p>
                <a:pPr lvl="1"/>
                <a:r>
                  <a:rPr lang="en-US" dirty="0"/>
                  <a:t>We directly observe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But we can never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C158EA-8425-8A45-0839-134581584E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530727"/>
              </a:xfrm>
              <a:blipFill>
                <a:blip r:embed="rId2"/>
                <a:stretch>
                  <a:fillRect l="-1005" t="-1747" b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A0E70-C027-5080-1096-FFD0F71A3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013C3-E252-4DFF-BB4E-3C90117FF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C4E85-4A5B-A2E7-82DC-700F658A0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2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3FBECE-FA19-1957-41F5-B4DEDBAAA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F3AC8-1B25-8315-CCF5-F1559488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Propensity Score Matching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D5A890-A3CD-9A8F-F762-C3322DDF54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53072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can estimate the propensity score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/>
                  <a:t> for each unit, which measures the probability of receiving treatment given the observed characteristics.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Π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Then, we match each treated unit to one (or more) control units who have a similar propensity score.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method we use to calculate the propensity score, why this score matters, and the matching method, are fascinating topics, but beyond the scope of this course.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D5A890-A3CD-9A8F-F762-C3322DDF54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530727"/>
              </a:xfrm>
              <a:blipFill>
                <a:blip r:embed="rId2"/>
                <a:stretch>
                  <a:fillRect l="-1005" t="-1747" r="-1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11EF1-B5B3-E625-FF2E-F1C7B616B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ECC4F-9313-128A-9AE7-BFDF20CD4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677E4-275F-E1FA-FB42-A1F8B1784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8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54E84-6F49-FA7A-259F-7C96A929A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A19CA-61AD-8735-058A-591B7469D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Rosenbaum &amp; Rubin (1985)</a:t>
            </a:r>
            <a:br>
              <a:rPr lang="en-US" dirty="0"/>
            </a:br>
            <a:r>
              <a:rPr lang="en-US" sz="2000" dirty="0"/>
              <a:t>The American Statistician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D4ACA6-8C86-6676-0D89-D1C2747452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4"/>
                <a:ext cx="7963259" cy="453072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research question was “what is the impact of prenatal exposure to barbiturates on children’s psychological development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/>
                  <a:t>?”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Mothers’ decisions to take barbiturates during pregnancy are not random and is correlated with observed and un-observed factors that also impact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Select individuals from 7000+ untreated individuals based on propensity scores, creating a balanced control group.</a:t>
                </a:r>
              </a:p>
              <a:p>
                <a:pPr lvl="3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D4ACA6-8C86-6676-0D89-D1C2747452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4"/>
                <a:ext cx="7963259" cy="4530727"/>
              </a:xfrm>
              <a:blipFill>
                <a:blip r:embed="rId2"/>
                <a:stretch>
                  <a:fillRect l="-995" t="-1747" r="-2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C9BD0-C836-DDDF-B84C-03C80E43D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C199E-D0F0-1CDF-9093-36CB0DF04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5A2B2-81C8-94F7-96DD-B4724DD94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5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712748-845C-1D07-7FBB-71E5E4DF1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F2447-85EF-9C14-2D75-7A93A6069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Propensity Score Matching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D8232-FD46-4944-E265-49969AF8C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530727"/>
          </a:xfrm>
        </p:spPr>
        <p:txBody>
          <a:bodyPr>
            <a:normAutofit/>
          </a:bodyPr>
          <a:lstStyle/>
          <a:p>
            <a:r>
              <a:rPr lang="en-US" dirty="0"/>
              <a:t>Things to consider before applying PSM:</a:t>
            </a:r>
          </a:p>
          <a:p>
            <a:pPr lvl="1"/>
            <a:r>
              <a:rPr lang="en-US" dirty="0"/>
              <a:t>Propensity scores are calculated using observed variables, so if any unobserved factors are influencing both the likelihood of treatment and outcome, PSM is not valid.</a:t>
            </a:r>
          </a:p>
          <a:p>
            <a:pPr lvl="1"/>
            <a:r>
              <a:rPr lang="en-US" dirty="0"/>
              <a:t>The treated and untreated individuals must have a sizeable over-lap in observed variables.</a:t>
            </a:r>
          </a:p>
          <a:p>
            <a:pPr lvl="1"/>
            <a:r>
              <a:rPr lang="en-US" dirty="0"/>
              <a:t>The quality of the match depends on the researcher applying the correct specification to calculate propensity scores.</a:t>
            </a:r>
          </a:p>
          <a:p>
            <a:pPr lvl="3"/>
            <a:endParaRPr lang="en-US" dirty="0"/>
          </a:p>
          <a:p>
            <a:r>
              <a:rPr lang="en-US" dirty="0"/>
              <a:t>While there are other technical issues and considerations, those are beyond the scope of this course.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08F7A-912D-CCD7-E882-6469241EE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47102-9717-D132-E43A-D558F8736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5A15A-D009-2C78-077E-52EBDE52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9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86176-0210-CF46-2C0A-AFB682B43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C59F9-D04E-22C0-8C4C-0F8BCE421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Fundamental Problem </a:t>
            </a:r>
            <a:br>
              <a:rPr lang="en-US" dirty="0"/>
            </a:br>
            <a:r>
              <a:rPr lang="en-US" dirty="0"/>
              <a:t>of Causal Inference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A8961-71EF-B33A-77CD-9705A2E18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530727"/>
          </a:xfrm>
        </p:spPr>
        <p:txBody>
          <a:bodyPr>
            <a:normAutofit/>
          </a:bodyPr>
          <a:lstStyle/>
          <a:p>
            <a:r>
              <a:rPr lang="en-US" dirty="0"/>
              <a:t>This is a fundamental question, which does not have a solution, but there are some work-arounds.</a:t>
            </a:r>
          </a:p>
          <a:p>
            <a:pPr marL="1371600" lvl="3" indent="0">
              <a:buNone/>
            </a:pPr>
            <a:endParaRPr lang="en-US" dirty="0"/>
          </a:p>
          <a:p>
            <a:r>
              <a:rPr lang="en-US" dirty="0"/>
              <a:t>Assume Stability and Reversibility:</a:t>
            </a:r>
          </a:p>
          <a:p>
            <a:pPr lvl="1"/>
            <a:r>
              <a:rPr lang="en-US" dirty="0"/>
              <a:t>Assume that we can expose an individual to a treatment, then “un-treat” the individual, and observe the effect of not treating.</a:t>
            </a:r>
          </a:p>
          <a:p>
            <a:pPr lvl="1"/>
            <a:r>
              <a:rPr lang="en-US" dirty="0"/>
              <a:t>Works in very limited conditions, and not applicable for humans.</a:t>
            </a:r>
          </a:p>
          <a:p>
            <a:pPr lvl="3"/>
            <a:endParaRPr lang="en-US" dirty="0"/>
          </a:p>
          <a:p>
            <a:r>
              <a:rPr lang="en-US" dirty="0"/>
              <a:t>Assume Homogeneity:</a:t>
            </a:r>
          </a:p>
          <a:p>
            <a:pPr lvl="1"/>
            <a:r>
              <a:rPr lang="en-US" dirty="0"/>
              <a:t>Assume that the treatment effect is identical for all individuals.</a:t>
            </a:r>
          </a:p>
          <a:p>
            <a:pPr lvl="1"/>
            <a:r>
              <a:rPr lang="en-US" dirty="0"/>
              <a:t>May work in a certain environments, but generally not applicable for humans.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2E26F-FAEA-0A76-99C4-81B369221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8B518-67A8-40FB-A032-300238401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7D5A1-D6A3-1A65-8A58-86B07325F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5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43997-1367-0E2C-D2B1-E15FE164B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0FAAD-3566-7D53-51DB-C79D526E9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Fundamental Problem </a:t>
            </a:r>
            <a:br>
              <a:rPr lang="en-US" dirty="0"/>
            </a:br>
            <a:r>
              <a:rPr lang="en-US" dirty="0"/>
              <a:t>of Causal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F8A401-DA60-ED85-2FA1-DFC126F669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53072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may alternatively try to estimate the causal effect for a population, instead of concentrating on individuals.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Consider the Average Treatment Effect for the Treated (ATT), which is the causal effect of the treatment on the individuals who received the treatment: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𝐴𝑇𝑇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/>
                  <a:t>			  </a:t>
                </a:r>
                <a:r>
                  <a:rPr lang="en-US" sz="1600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The fundamental problem strikes again, as we can never directly observe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F8A401-DA60-ED85-2FA1-DFC126F669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530727"/>
              </a:xfrm>
              <a:blipFill>
                <a:blip r:embed="rId2"/>
                <a:stretch>
                  <a:fillRect l="-1005" t="-1747" r="-1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B06A6D-3E63-49D7-AC76-573263584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F0DA4-221A-9BBA-F2EA-53320F149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BCEE4-9C81-C9CF-7103-E98278958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5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29D75B-75C2-8270-3855-F6FE90399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145EB-3C8C-8085-7AD5-0FF71C07B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Fundamental Problem </a:t>
            </a:r>
            <a:br>
              <a:rPr lang="en-US" dirty="0"/>
            </a:br>
            <a:r>
              <a:rPr lang="en-US" dirty="0"/>
              <a:t>of Causal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8C7BA1-F225-0786-F8BF-D158558A76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53072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Quick stop to visualize what we are trying to calculate: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problem is that we can’t directly observe any of the numbers that are </a:t>
                </a:r>
                <a:r>
                  <a:rPr lang="en-US" i="1" dirty="0">
                    <a:solidFill>
                      <a:srgbClr val="FF0000"/>
                    </a:solidFill>
                  </a:rPr>
                  <a:t>red and italic</a:t>
                </a:r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If everything was observable,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𝐴𝑇𝑇</m:t>
                    </m:r>
                  </m:oMath>
                </a14:m>
                <a:r>
                  <a:rPr lang="en-US" dirty="0"/>
                  <a:t> is 2.</a:t>
                </a:r>
              </a:p>
              <a:p>
                <a:pPr lvl="3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8C7BA1-F225-0786-F8BF-D158558A76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530727"/>
              </a:xfrm>
              <a:blipFill>
                <a:blip r:embed="rId2"/>
                <a:stretch>
                  <a:fillRect l="-1005" t="-1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C33AD-D035-0D7D-C6A4-A99ECD41A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F1E2A-6C68-1B9F-734D-657851E52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1EAE5-1DB1-4E78-671C-0932758BA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AADABD11-D776-206C-642D-89A32F7D757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4776676"/>
                  </p:ext>
                </p:extLst>
              </p:nvPr>
            </p:nvGraphicFramePr>
            <p:xfrm>
              <a:off x="1524000" y="2316480"/>
              <a:ext cx="6096000" cy="22250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996423443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3057324985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65624493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3988671325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48504077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dirty="0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dirty="0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dirty="0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b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dirty="0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dirty="0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b="1" dirty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02038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dirty="0">
                              <a:solidFill>
                                <a:srgbClr val="FF0000"/>
                              </a:solidFill>
                            </a:rPr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95922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064386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12547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dirty="0">
                              <a:solidFill>
                                <a:srgbClr val="FF0000"/>
                              </a:solidFill>
                            </a:rPr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dirty="0">
                              <a:solidFill>
                                <a:srgbClr val="FF0000"/>
                              </a:solidFill>
                            </a:rPr>
                            <a:t>-2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60910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dirty="0">
                              <a:solidFill>
                                <a:srgbClr val="FF0000"/>
                              </a:solidFill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461833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AADABD11-D776-206C-642D-89A32F7D757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4776676"/>
                  </p:ext>
                </p:extLst>
              </p:nvPr>
            </p:nvGraphicFramePr>
            <p:xfrm>
              <a:off x="1524000" y="2316480"/>
              <a:ext cx="6096000" cy="22250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996423443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3057324985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65624493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3988671325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48504077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" t="-3279" r="-402500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000" t="-3279" r="-302500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000" t="-3279" r="-202500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000" t="-3279" r="-102500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1000" t="-3279" r="-2500" b="-5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02038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dirty="0">
                              <a:solidFill>
                                <a:srgbClr val="FF0000"/>
                              </a:solidFill>
                            </a:rPr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95922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064386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12547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dirty="0">
                              <a:solidFill>
                                <a:srgbClr val="FF0000"/>
                              </a:solidFill>
                            </a:rPr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dirty="0">
                              <a:solidFill>
                                <a:srgbClr val="FF0000"/>
                              </a:solidFill>
                            </a:rPr>
                            <a:t>-2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60910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dirty="0">
                              <a:solidFill>
                                <a:srgbClr val="FF0000"/>
                              </a:solidFill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4618339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8921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F630E01-D107-42E5-8DFC-48302BB3DFE2}" vid="{4BEE81CA-F64C-419F-A97B-23D16F4EA3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mc-presentation-template</Template>
  <TotalTime>5150</TotalTime>
  <Words>4522</Words>
  <Application>Microsoft Office PowerPoint</Application>
  <PresentationFormat>On-screen Show (4:3)</PresentationFormat>
  <Paragraphs>694</Paragraphs>
  <Slides>62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7" baseType="lpstr">
      <vt:lpstr>Arial</vt:lpstr>
      <vt:lpstr>Calibri</vt:lpstr>
      <vt:lpstr>Cambria Math</vt:lpstr>
      <vt:lpstr>Franklin Gothic Book</vt:lpstr>
      <vt:lpstr>Office Theme</vt:lpstr>
      <vt:lpstr>Crash Course in Causal Inference</vt:lpstr>
      <vt:lpstr>Quick Motivation</vt:lpstr>
      <vt:lpstr>Quick Motivation</vt:lpstr>
      <vt:lpstr>The Fundamental Problem  of Causal Inference</vt:lpstr>
      <vt:lpstr>The Fundamental Problem  of Causal Inference</vt:lpstr>
      <vt:lpstr>The Fundamental Problem  of Causal Inference</vt:lpstr>
      <vt:lpstr>The Fundamental Problem  of Causal Inference</vt:lpstr>
      <vt:lpstr>The Fundamental Problem  of Causal Inference</vt:lpstr>
      <vt:lpstr>The Fundamental Problem  of Causal Inference</vt:lpstr>
      <vt:lpstr>The Fundamental Problem  of Causal Inference</vt:lpstr>
      <vt:lpstr>The Fundamental Problem  of Causal Inference</vt:lpstr>
      <vt:lpstr>The Fundamental Problem  of Causal Inference</vt:lpstr>
      <vt:lpstr>The Fundamental Problem  of Causal Inference</vt:lpstr>
      <vt:lpstr>The Fundamental Problem  of Causal Inference</vt:lpstr>
      <vt:lpstr>The Fundamental Problem  of Causal Inference</vt:lpstr>
      <vt:lpstr>Randomization as a Workaround</vt:lpstr>
      <vt:lpstr>Randomization as a Workaround</vt:lpstr>
      <vt:lpstr>Randomization as a Workaround?</vt:lpstr>
      <vt:lpstr>Overview of “Methods”</vt:lpstr>
      <vt:lpstr>Natural Experiments</vt:lpstr>
      <vt:lpstr>The Dust Bowl</vt:lpstr>
      <vt:lpstr>Hornbeck (2012) The American Economic Review</vt:lpstr>
      <vt:lpstr>Natural Experiments</vt:lpstr>
      <vt:lpstr>Instrumental Variables</vt:lpstr>
      <vt:lpstr>Instrumental Variables</vt:lpstr>
      <vt:lpstr>Instrumental Variables</vt:lpstr>
      <vt:lpstr>Instrumental Variables</vt:lpstr>
      <vt:lpstr>Instrumental Variables</vt:lpstr>
      <vt:lpstr>Schlenker &amp; Walker (2016) The Review of Economic Studies</vt:lpstr>
      <vt:lpstr>Schlenker &amp; Walker (2016) The Review of Economic Studies</vt:lpstr>
      <vt:lpstr>Schlenker &amp; Walker (2016) The Review of Economic Studies</vt:lpstr>
      <vt:lpstr>Difference-in-Differences</vt:lpstr>
      <vt:lpstr>Difference-in-Differences</vt:lpstr>
      <vt:lpstr>Difference-in-Differences</vt:lpstr>
      <vt:lpstr>Difference-in-Differences</vt:lpstr>
      <vt:lpstr>Difference-in-Differences</vt:lpstr>
      <vt:lpstr>Difference-in-Differences</vt:lpstr>
      <vt:lpstr>Difference-in-Differences</vt:lpstr>
      <vt:lpstr>Difference-in-Differences</vt:lpstr>
      <vt:lpstr>Difference-in-Differences</vt:lpstr>
      <vt:lpstr>Card &amp; Krueger (1994) The American Economic Review</vt:lpstr>
      <vt:lpstr>Card &amp; Krueger (1994) The American Economic Review</vt:lpstr>
      <vt:lpstr>Card &amp; Krueger (1994) The American Economic Review</vt:lpstr>
      <vt:lpstr>Difference-in-Differences</vt:lpstr>
      <vt:lpstr>Regression Discontinuity</vt:lpstr>
      <vt:lpstr>Regression Discontinuity</vt:lpstr>
      <vt:lpstr>Regression Discontinuity</vt:lpstr>
      <vt:lpstr>Regression Discontinuity</vt:lpstr>
      <vt:lpstr>Almond, Chen, Greenstone, Li (2009) American Economic Review: Papers &amp; Proceedings</vt:lpstr>
      <vt:lpstr>Almond, Chen, Greenstone, Li (2009) American Economic Review: Papers &amp; Proceedings</vt:lpstr>
      <vt:lpstr>Almond, Chen, Greenstone, Li (2009) American Economic Review: Papers &amp; Proceedings</vt:lpstr>
      <vt:lpstr>Regression Discontinuity</vt:lpstr>
      <vt:lpstr>Synthetic Control Methods</vt:lpstr>
      <vt:lpstr>Synthetic Control Methods</vt:lpstr>
      <vt:lpstr>Basque Country and ETA</vt:lpstr>
      <vt:lpstr>Abadie &amp; Gardeazabal (2003) The American Economic Review</vt:lpstr>
      <vt:lpstr>Abadie &amp; Gardeazabal (2003) The American Economic Review</vt:lpstr>
      <vt:lpstr>Selection Bias</vt:lpstr>
      <vt:lpstr>Propensity Score Matching</vt:lpstr>
      <vt:lpstr>Propensity Score Matching</vt:lpstr>
      <vt:lpstr>Rosenbaum &amp; Rubin (1985) The American Statistician</vt:lpstr>
      <vt:lpstr>Propensity Score Matching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Price Theory</dc:title>
  <dc:creator>Brian Park</dc:creator>
  <cp:lastModifiedBy>Brian Park</cp:lastModifiedBy>
  <cp:revision>93</cp:revision>
  <dcterms:created xsi:type="dcterms:W3CDTF">2023-08-17T23:00:51Z</dcterms:created>
  <dcterms:modified xsi:type="dcterms:W3CDTF">2025-02-18T00:02:00Z</dcterms:modified>
</cp:coreProperties>
</file>