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3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4" r:id="rId11"/>
    <p:sldId id="265" r:id="rId12"/>
    <p:sldId id="268" r:id="rId13"/>
    <p:sldId id="269" r:id="rId14"/>
    <p:sldId id="267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4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8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04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0A6441-4E79-42FF-805B-86C90BDFD38D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A29054-221E-4755-818D-C35A08AFD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7853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>
                <a:solidFill>
                  <a:srgbClr val="C0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380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Google Shape;92;p13">
            <a:extLst>
              <a:ext uri="{FF2B5EF4-FFF2-40B4-BE49-F238E27FC236}">
                <a16:creationId xmlns:a16="http://schemas.microsoft.com/office/drawing/2014/main" id="{BF16982E-3E38-0665-4F07-437DD3F0D5A4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34323" y="228601"/>
            <a:ext cx="1875353" cy="9905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13549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380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Google Shape;101;p14">
            <a:extLst>
              <a:ext uri="{FF2B5EF4-FFF2-40B4-BE49-F238E27FC236}">
                <a16:creationId xmlns:a16="http://schemas.microsoft.com/office/drawing/2014/main" id="{1F852EF2-DB2E-EDA3-947F-AD7E6C19EBD8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38102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380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Google Shape;101;p14">
            <a:extLst>
              <a:ext uri="{FF2B5EF4-FFF2-40B4-BE49-F238E27FC236}">
                <a16:creationId xmlns:a16="http://schemas.microsoft.com/office/drawing/2014/main" id="{297A800C-E47B-35AC-0EA8-24F3738049A6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02633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380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Google Shape;101;p14">
            <a:extLst>
              <a:ext uri="{FF2B5EF4-FFF2-40B4-BE49-F238E27FC236}">
                <a16:creationId xmlns:a16="http://schemas.microsoft.com/office/drawing/2014/main" id="{859BA894-242B-5A6C-EFD3-428444AAFEC4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97355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C0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>
            <a:normAutofit/>
          </a:bodyPr>
          <a:lstStyle>
            <a:lvl1pPr marL="0" indent="0" algn="ctr">
              <a:buNone/>
              <a:defRPr sz="3200" b="1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380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Google Shape;92;p13">
            <a:extLst>
              <a:ext uri="{FF2B5EF4-FFF2-40B4-BE49-F238E27FC236}">
                <a16:creationId xmlns:a16="http://schemas.microsoft.com/office/drawing/2014/main" id="{A5DC9873-6BF3-A825-551C-17B7FBCA97F5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34323" y="228601"/>
            <a:ext cx="1875353" cy="9905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50585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380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Google Shape;101;p14">
            <a:extLst>
              <a:ext uri="{FF2B5EF4-FFF2-40B4-BE49-F238E27FC236}">
                <a16:creationId xmlns:a16="http://schemas.microsoft.com/office/drawing/2014/main" id="{F820AB4E-4F46-3C81-9BD0-65A4D2A2DBEC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94596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380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Google Shape;101;p14">
            <a:extLst>
              <a:ext uri="{FF2B5EF4-FFF2-40B4-BE49-F238E27FC236}">
                <a16:creationId xmlns:a16="http://schemas.microsoft.com/office/drawing/2014/main" id="{C854E680-04A2-EA76-C6A6-8EF6A2AD0BB9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14257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380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Google Shape;101;p14">
            <a:extLst>
              <a:ext uri="{FF2B5EF4-FFF2-40B4-BE49-F238E27FC236}">
                <a16:creationId xmlns:a16="http://schemas.microsoft.com/office/drawing/2014/main" id="{0E4BED26-AE3D-9FD7-372D-89389F761105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51955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380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Google Shape;101;p14">
            <a:extLst>
              <a:ext uri="{FF2B5EF4-FFF2-40B4-BE49-F238E27FC236}">
                <a16:creationId xmlns:a16="http://schemas.microsoft.com/office/drawing/2014/main" id="{63FB725D-7839-2629-E2FD-4289B983E673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4983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380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Google Shape;101;p14">
            <a:extLst>
              <a:ext uri="{FF2B5EF4-FFF2-40B4-BE49-F238E27FC236}">
                <a16:creationId xmlns:a16="http://schemas.microsoft.com/office/drawing/2014/main" id="{ADE22408-2DD9-F1EF-2438-A0546996FB22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33184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380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Google Shape;101;p14">
            <a:extLst>
              <a:ext uri="{FF2B5EF4-FFF2-40B4-BE49-F238E27FC236}">
                <a16:creationId xmlns:a16="http://schemas.microsoft.com/office/drawing/2014/main" id="{19CEB84E-A1D1-9AFA-DEC7-31056DF6BFAD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51165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 b="1">
                <a:solidFill>
                  <a:schemeClr val="tx1"/>
                </a:solidFill>
                <a:latin typeface="Franklin Gothic Book" panose="020B0503020102020204" pitchFamily="34" charset="0"/>
                <a:cs typeface="Forte Forward" panose="020F0502020204030204" pitchFamily="2" charset="0"/>
              </a:defRPr>
            </a:lvl1pPr>
          </a:lstStyle>
          <a:p>
            <a:r>
              <a:rPr lang="en-US"/>
              <a:t>ECON 380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90777" y="6356351"/>
            <a:ext cx="57624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00" b="1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</a:lstStyle>
          <a:p>
            <a:r>
              <a:rPr lang="en-US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00" b="1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</a:lstStyle>
          <a:p>
            <a:fld id="{1A980C56-831A-4EAB-9EDE-57C090F4F877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Google Shape;91;p13">
            <a:extLst>
              <a:ext uri="{FF2B5EF4-FFF2-40B4-BE49-F238E27FC236}">
                <a16:creationId xmlns:a16="http://schemas.microsoft.com/office/drawing/2014/main" id="{9C136CE5-665B-2FA1-3A31-86C4E8EC1DBB}"/>
              </a:ext>
            </a:extLst>
          </p:cNvPr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0" y="0"/>
            <a:ext cx="9144000" cy="4230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25955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Franklin Gothic Book" panose="020B05030201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981AA-C880-955A-8ACC-D4284C4A79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Crash Course in Econometrics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868834-9371-0482-209B-C2EBDB2D93F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ECON 380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43A60A-CBE6-B5CE-B9CE-C7DC93869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380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DF44A7-8470-0B18-F1D2-F47845ECB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6BCC6C-06D2-CC1B-BC1A-B87124A36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8063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3A2B70-9C70-D25A-A028-27C3BBD57D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E0A55-8097-4896-A4DD-FB118DAFB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Single-Variable Linear Regression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B3894A-A872-B8C8-219C-928D32396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380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8AB150-CA9D-5C13-4C11-E0E9020CC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3DABEE-6019-F757-8A4C-E94E9C9F8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10</a:t>
            </a:fld>
            <a:endParaRPr lang="en-US"/>
          </a:p>
        </p:txBody>
      </p:sp>
      <p:pic>
        <p:nvPicPr>
          <p:cNvPr id="14" name="Content Placeholder 13" descr="A line with dots and a blue line&#10;&#10;AI-generated content may be incorrect.">
            <a:extLst>
              <a:ext uri="{FF2B5EF4-FFF2-40B4-BE49-F238E27FC236}">
                <a16:creationId xmlns:a16="http://schemas.microsoft.com/office/drawing/2014/main" id="{4CC2A590-2B77-3AB7-F480-D9D0389F033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579" y="1825625"/>
            <a:ext cx="7614841" cy="4351338"/>
          </a:xfrm>
        </p:spPr>
      </p:pic>
    </p:spTree>
    <p:extLst>
      <p:ext uri="{BB962C8B-B14F-4D97-AF65-F5344CB8AC3E}">
        <p14:creationId xmlns:p14="http://schemas.microsoft.com/office/powerpoint/2010/main" val="1442143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2758CF-F4C1-35FA-6493-553FA20545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AFE30D-1FC2-C052-708B-C594DC172D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Single-Variable Linear Regression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70143E-D5A4-7712-0BEF-E452BE3509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380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A428EA-0009-7C53-187A-EB2A62F49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9B07B7-FFDF-45F4-B16C-09A77E7AE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11</a:t>
            </a:fld>
            <a:endParaRPr lang="en-US"/>
          </a:p>
        </p:txBody>
      </p:sp>
      <p:pic>
        <p:nvPicPr>
          <p:cNvPr id="14" name="Content Placeholder 13" descr="A line with dots and a blue line&#10;&#10;AI-generated content may be incorrect.">
            <a:extLst>
              <a:ext uri="{FF2B5EF4-FFF2-40B4-BE49-F238E27FC236}">
                <a16:creationId xmlns:a16="http://schemas.microsoft.com/office/drawing/2014/main" id="{9167A515-FD73-5F95-7C69-E7DAC9AE11C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579" y="1825625"/>
            <a:ext cx="7614841" cy="4351338"/>
          </a:xfrm>
        </p:spPr>
      </p:pic>
    </p:spTree>
    <p:extLst>
      <p:ext uri="{BB962C8B-B14F-4D97-AF65-F5344CB8AC3E}">
        <p14:creationId xmlns:p14="http://schemas.microsoft.com/office/powerpoint/2010/main" val="3144897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36CF32-D7AA-D790-BD29-5D98E83124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A88765-78C9-D772-45A8-E49590807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Single-Variable Linear Regression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E3A3A6-75C8-8B55-8A48-642BCB8CE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380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6A45C7-1425-1E33-B512-841D481855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32D601-8651-9A2F-91A0-D9935FD13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12</a:t>
            </a:fld>
            <a:endParaRPr lang="en-US"/>
          </a:p>
        </p:txBody>
      </p:sp>
      <p:pic>
        <p:nvPicPr>
          <p:cNvPr id="14" name="Content Placeholder 13" descr="A line with dots and a red line&#10;&#10;AI-generated content may be incorrect.">
            <a:extLst>
              <a:ext uri="{FF2B5EF4-FFF2-40B4-BE49-F238E27FC236}">
                <a16:creationId xmlns:a16="http://schemas.microsoft.com/office/drawing/2014/main" id="{72814E56-77F0-8925-7D05-C6CA6B7B1EA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579" y="1825625"/>
            <a:ext cx="7614841" cy="4351338"/>
          </a:xfrm>
        </p:spPr>
      </p:pic>
    </p:spTree>
    <p:extLst>
      <p:ext uri="{BB962C8B-B14F-4D97-AF65-F5344CB8AC3E}">
        <p14:creationId xmlns:p14="http://schemas.microsoft.com/office/powerpoint/2010/main" val="12907319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098BC0-81C9-5CF1-BFCB-9BB6647000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C9DCF-AF1C-47CE-0529-107B0CB71C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Single-Variable Linear Regression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1342297-7B5F-800B-7A82-B3121D4C445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This is simply the best-fit line through the data.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The actual OLS estimates for this dataset yields:</a:t>
                </a:r>
              </a:p>
              <a:p>
                <a:endParaRPr lang="en-US" sz="5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𝑆𝐴𝑇</m:t>
                              </m:r>
                            </m:e>
                          </m:acc>
                        </m:e>
                        <m:sub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878.81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9.94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⋅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  <a:p>
                <a:pPr lvl="3"/>
                <a:endParaRPr lang="en-US" dirty="0"/>
              </a:p>
              <a:p>
                <a:r>
                  <a:rPr lang="en-US" dirty="0"/>
                  <a:t>Interpreting the results, we find that:</a:t>
                </a:r>
              </a:p>
              <a:p>
                <a:pPr lvl="1"/>
                <a:r>
                  <a:rPr lang="en-US" dirty="0"/>
                  <a:t>The SAT score for students who did not study at all is expected to be 878.81.</a:t>
                </a:r>
              </a:p>
              <a:p>
                <a:pPr lvl="1"/>
                <a:r>
                  <a:rPr lang="en-US" dirty="0"/>
                  <a:t>Students’ SAT scores are expected to increase by 9.94 points for every extra hour they spend a week studying.</a:t>
                </a:r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1342297-7B5F-800B-7A82-B3121D4C445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 r="-3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38E0C9-AC82-8E50-884F-1D9519286A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380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5A741-6646-DFE0-05F0-92E65C8B7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0C0250-0B86-1D9F-0ACB-BB5BF926F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348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08543A-7A1A-71BF-426F-73C496D868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8BF5A4-AEC9-BD54-F7D4-7D96D579A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Single-Variable Linear Regression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FDF68C-C15A-D415-1BFA-242079198B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Without diving into the math and statistics, under certain conditions, we say that OLS is BLUE.</a:t>
            </a:r>
          </a:p>
          <a:p>
            <a:pPr lvl="1"/>
            <a:r>
              <a:rPr lang="en-US" dirty="0"/>
              <a:t>B: Best</a:t>
            </a:r>
          </a:p>
          <a:p>
            <a:pPr lvl="1"/>
            <a:r>
              <a:rPr lang="en-US" dirty="0"/>
              <a:t>L: Linear</a:t>
            </a:r>
          </a:p>
          <a:p>
            <a:pPr lvl="1"/>
            <a:r>
              <a:rPr lang="en-US" dirty="0"/>
              <a:t>U: Unbiased</a:t>
            </a:r>
          </a:p>
          <a:p>
            <a:pPr lvl="1"/>
            <a:r>
              <a:rPr lang="en-US" dirty="0"/>
              <a:t>E: Estimator</a:t>
            </a:r>
          </a:p>
          <a:p>
            <a:pPr lvl="4"/>
            <a:endParaRPr lang="en-US" dirty="0"/>
          </a:p>
          <a:p>
            <a:r>
              <a:rPr lang="en-US" dirty="0"/>
              <a:t>Here, “best” means that the estimator has the lowest variance of other linear estimators.</a:t>
            </a:r>
          </a:p>
          <a:p>
            <a:pPr lvl="3"/>
            <a:endParaRPr lang="en-US" dirty="0"/>
          </a:p>
          <a:p>
            <a:r>
              <a:rPr lang="en-US" dirty="0"/>
              <a:t>Unbiasedness is a term that we should discuss a bit further.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94BDDE-5C73-1532-F2EE-BFF4A09E3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380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E5136C-4A41-130B-957F-01EC033C7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5CC774-7EFB-ADF4-D65F-BED36BF35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772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71A280-B1AA-B2A7-C7AB-E89E4B6BBF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86A824-CB6C-9CEB-F146-324D822C2A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Unbiasedness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EF8927C-5ADC-5A81-BED1-0C7CF35EA8C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Unbiasedness in terms of estimators means that:</a:t>
                </a:r>
              </a:p>
              <a:p>
                <a:endParaRPr lang="en-US" sz="5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̂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e>
                          </m:acc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𝛽</m:t>
                      </m:r>
                    </m:oMath>
                  </m:oMathPara>
                </a14:m>
                <a:endParaRPr lang="en-US" dirty="0"/>
              </a:p>
              <a:p>
                <a:pPr lvl="3"/>
                <a:endParaRPr lang="en-US" dirty="0"/>
              </a:p>
              <a:p>
                <a:r>
                  <a:rPr lang="en-US" dirty="0"/>
                  <a:t>This means that on average,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</m:acc>
                  </m:oMath>
                </a14:m>
                <a:r>
                  <a:rPr lang="en-US" dirty="0"/>
                  <a:t> will match the true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US" dirty="0"/>
                  <a:t>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This does NOT mean that our estimate will always be equal to the true parameter, but “on average” it will.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So, this is a very nice property that we would want from a good estimator.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EF8927C-5ADC-5A81-BED1-0C7CF35EA8C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F96DA5-F07A-3C96-16AD-CB1D190FB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380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701894-ABEF-EABD-67AB-BF9A48DA35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7ED871-4FE7-2CE6-1ABD-E714210D6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510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7E66FB-6F68-58BF-BE76-6E8B415ECC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0F33A7-13FE-3C83-8E32-2E1B52539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Unbiasedness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9EC8604-4750-FCFE-46C3-6D7A4C24AF0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For OLS to be unbiased, we need our independent variables to be uncorrelated with the error term.</a:t>
                </a:r>
              </a:p>
              <a:p>
                <a:endParaRPr lang="en-US" sz="5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⋅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𝜀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dirty="0"/>
              </a:p>
              <a:p>
                <a:pPr lvl="3"/>
                <a:endParaRPr lang="en-US" dirty="0"/>
              </a:p>
              <a:p>
                <a:r>
                  <a:rPr lang="en-US" dirty="0"/>
                  <a:t>The error term may contain variables that influence the dependent variable (LHS), but we left out from the model.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Are there any variables that we left out?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If the answer is yes, and if the variable we left out is correlated with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𝐻</m:t>
                    </m:r>
                  </m:oMath>
                </a14:m>
                <a:r>
                  <a:rPr lang="en-US" dirty="0"/>
                  <a:t>, we have an “omitted variable bias.”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9EC8604-4750-FCFE-46C3-6D7A4C24AF0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 r="-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2598F4-272D-B6C7-3E71-666AF511F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380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1DAC70-E023-40DE-6CC1-72B5D6B50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307B1A-5222-49DA-BBAC-7869E4C1B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727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5B8E3B-1B5B-BA2A-B9C1-62E2937D19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764ED-0F7E-BE92-F7D9-46DC6EB09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Unbiasedness and Omitted Variables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84E5C06-F873-384E-421B-D4E9A98732D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So, are there any variables other than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𝐻</m:t>
                    </m:r>
                  </m:oMath>
                </a14:m>
                <a:r>
                  <a:rPr lang="en-US" dirty="0"/>
                  <a:t> that might affect students’ SAT scores?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What about the student’s familial income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𝐼</m:t>
                    </m:r>
                  </m:oMath>
                </a14:m>
                <a:r>
                  <a:rPr lang="en-US" dirty="0"/>
                  <a:t>?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Are students from wealthy families are more likely to spend more time studying?</a:t>
                </a:r>
              </a:p>
              <a:p>
                <a:pPr lvl="1"/>
                <a:r>
                  <a:rPr lang="en-US" dirty="0"/>
                  <a:t>Access to tutoring, better school districts, parental pressure, </a:t>
                </a:r>
                <a:r>
                  <a:rPr lang="en-US" dirty="0" err="1"/>
                  <a:t>etc</a:t>
                </a:r>
                <a:r>
                  <a:rPr lang="en-US" dirty="0"/>
                  <a:t>?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If so,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𝐼</m:t>
                    </m:r>
                  </m:oMath>
                </a14:m>
                <a:r>
                  <a:rPr lang="en-US" dirty="0"/>
                  <a:t> is omitted from our model, so is included in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𝜀</m:t>
                    </m:r>
                  </m:oMath>
                </a14:m>
                <a:r>
                  <a:rPr lang="en-US" dirty="0"/>
                  <a:t>, and:</a:t>
                </a:r>
              </a:p>
              <a:p>
                <a:endParaRPr lang="en-US" sz="5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⋅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𝜀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≠0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84E5C06-F873-384E-421B-D4E9A98732D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 r="-6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232F02-23AD-D15E-3DFE-B668165B0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380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9489DF-5DC2-EE81-8D65-D3283D41D4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E55E27-1DFB-1C51-79ED-84BFC9C36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557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25610C-FC11-BD6D-9160-69F387A04C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29A318-7CD0-A042-6EB0-CEC6AD2F9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Unbiasedness and Omitted Variables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25CA72A-93FF-7CAC-390D-766CF901B36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If we leave out familial income,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</m:acc>
                  </m:oMath>
                </a14:m>
                <a:r>
                  <a:rPr lang="en-US" dirty="0"/>
                  <a:t> will be biased.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When we estimate the following model,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𝛽</m:t>
                            </m:r>
                          </m:e>
                        </m:acc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will end up picking up both effects of studying</a:t>
                </a:r>
              </a:p>
              <a:p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𝑆𝐴𝑇</m:t>
                              </m:r>
                            </m:e>
                          </m:acc>
                        </m:e>
                        <m:sub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i="1" dirty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e>
                          </m:acc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e>
                          </m:acc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⋅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  <a:p>
                <a:pPr lvl="3"/>
                <a:endParaRPr lang="en-US" dirty="0"/>
              </a:p>
              <a:p>
                <a:r>
                  <a:rPr lang="en-US" dirty="0"/>
                  <a:t>Since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𝐼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𝐻</m:t>
                    </m:r>
                  </m:oMath>
                </a14:m>
                <a:r>
                  <a:rPr lang="en-US" dirty="0"/>
                  <a:t> are positively correlated,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𝛽</m:t>
                            </m:r>
                          </m:e>
                        </m:acc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will be biased, and it will overstate the impact of extra study hours.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How do we fix this problem?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25CA72A-93FF-7CAC-390D-766CF901B36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4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F4C9EE-19C6-3167-81C0-C49D1469C6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380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AC0E58-6102-814F-43B0-230272D48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5464F1-86C7-7302-4CC0-BAD253F4B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043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4D6CDE-0841-EB04-E0CA-1CF50B3F40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18602E-5D99-0C41-099B-53E31AF868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Unbiasedness and Omitted Variables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DF1753C-114E-1904-F354-3A60CDA48A7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We can simply add the omitted variable as “controls.”</a:t>
                </a:r>
              </a:p>
              <a:p>
                <a:pPr lvl="3"/>
                <a:endParaRPr lang="en-US" sz="5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𝑆𝐴𝑇</m:t>
                              </m:r>
                            </m:e>
                          </m:acc>
                        </m:e>
                        <m:sub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i="1" dirty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e>
                          </m:acc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e>
                          </m:acc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⋅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e>
                          </m:acc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⋅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  <a:p>
                <a:pPr lvl="3"/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𝐼</m:t>
                    </m:r>
                  </m:oMath>
                </a14:m>
                <a:r>
                  <a:rPr lang="en-US" dirty="0"/>
                  <a:t> is no longer missing, and the bias arising due to the omitted variable has been solved.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There are some issues that remain:</a:t>
                </a:r>
              </a:p>
              <a:p>
                <a:pPr lvl="1"/>
                <a:r>
                  <a:rPr lang="en-US" dirty="0"/>
                  <a:t>Can we ever be sure that there are no omitted variables?</a:t>
                </a:r>
              </a:p>
              <a:p>
                <a:pPr lvl="1"/>
                <a:r>
                  <a:rPr lang="en-US" dirty="0"/>
                  <a:t>Can we interpret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</m:acc>
                  </m:oMath>
                </a14:m>
                <a:r>
                  <a:rPr lang="en-US" dirty="0"/>
                  <a:t> as “causal?”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DF1753C-114E-1904-F354-3A60CDA48A7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D07377-8EFD-FF2D-1CD6-D1F56D6AFF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380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4C88F2-B83B-C677-4BB6-753E57052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64A24A-6818-2300-249E-F1F8A0210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456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BFBFB9-0E54-5F51-6D1F-0D2313725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Econometrics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41B3E2-238B-4731-0163-C9E40ACC66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is Econometrics?</a:t>
            </a:r>
          </a:p>
          <a:p>
            <a:pPr lvl="3"/>
            <a:endParaRPr lang="en-US" dirty="0"/>
          </a:p>
          <a:p>
            <a:r>
              <a:rPr lang="en-US" dirty="0"/>
              <a:t>Defined as “an application of statistical methods to economic data in order to give empirical content to economic relationships.”</a:t>
            </a:r>
          </a:p>
          <a:p>
            <a:pPr lvl="3"/>
            <a:endParaRPr lang="en-US" dirty="0"/>
          </a:p>
          <a:p>
            <a:r>
              <a:rPr lang="en-US" dirty="0"/>
              <a:t>For instance, suppose that you are curious about the determinants of a high school students’ SAT scores.</a:t>
            </a:r>
          </a:p>
          <a:p>
            <a:pPr lvl="3"/>
            <a:endParaRPr lang="en-US" dirty="0"/>
          </a:p>
          <a:p>
            <a:r>
              <a:rPr lang="en-US" dirty="0"/>
              <a:t>You expect that the students’ SAT scores will depend on the number of hours that a student studies per week.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843E3D-1094-0D47-72EC-744AEEF45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380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36723A-C77F-F60F-8BA3-F051801A9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E4763E-ECCA-49D9-6344-AA429023E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914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D3093E-F922-9ECD-8F5B-75530D4D1D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A0BECB-F93D-12C4-0724-5662C1247C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Correlation vs. Causation</a:t>
            </a:r>
          </a:p>
        </p:txBody>
      </p:sp>
      <p:pic>
        <p:nvPicPr>
          <p:cNvPr id="8" name="Content Placeholder 7" descr="A cartoon of stick figures talking to each other&#10;&#10;AI-generated content may be incorrect.">
            <a:extLst>
              <a:ext uri="{FF2B5EF4-FFF2-40B4-BE49-F238E27FC236}">
                <a16:creationId xmlns:a16="http://schemas.microsoft.com/office/drawing/2014/main" id="{D57745B7-51D8-8BC5-E481-AE543E9EE2C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742" y="2378165"/>
            <a:ext cx="8032516" cy="3246258"/>
          </a:xfr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99A34D-0D5E-374F-7306-AFA4C437F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380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D02349-8B5A-10BB-BB31-9F3A0F782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68D111-CACB-9805-4AD9-837D9F45D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20</a:t>
            </a:fld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06D297F-A4EB-61BB-D260-EB5EAEC6F5DC}"/>
              </a:ext>
            </a:extLst>
          </p:cNvPr>
          <p:cNvSpPr/>
          <p:nvPr/>
        </p:nvSpPr>
        <p:spPr>
          <a:xfrm>
            <a:off x="547115" y="2378165"/>
            <a:ext cx="2799933" cy="324625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387E5FC-F8AC-9740-CA62-5F852018D337}"/>
              </a:ext>
            </a:extLst>
          </p:cNvPr>
          <p:cNvSpPr/>
          <p:nvPr/>
        </p:nvSpPr>
        <p:spPr>
          <a:xfrm>
            <a:off x="3528980" y="2378165"/>
            <a:ext cx="2354236" cy="324625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6C5D29F-21CF-FD4B-D8F5-297A8CC16505}"/>
              </a:ext>
            </a:extLst>
          </p:cNvPr>
          <p:cNvSpPr/>
          <p:nvPr/>
        </p:nvSpPr>
        <p:spPr>
          <a:xfrm>
            <a:off x="6053256" y="2378165"/>
            <a:ext cx="2543629" cy="324625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471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D8A327-EF16-9EC7-FB96-813BA52E8F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26A47E-C17A-8707-BD45-CBE9517CD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Correlation vs. Causation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AD5A51-F88A-0F50-C29F-1F2E7E576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380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767679-8DBD-E5B1-C219-717A2BC3B0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5EF1AC-F541-6BC4-39BC-B6E704965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21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Content Placeholder 6">
                <a:extLst>
                  <a:ext uri="{FF2B5EF4-FFF2-40B4-BE49-F238E27FC236}">
                    <a16:creationId xmlns:a16="http://schemas.microsoft.com/office/drawing/2014/main" id="{92B5BE1D-DC34-7B23-2D14-74164BD7C86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OLS, while powerful, is generally interpreted as retrieving correlation, but not necessarily causation.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That is,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</m:acc>
                  </m:oMath>
                </a14:m>
                <a:r>
                  <a:rPr lang="en-US" dirty="0"/>
                  <a:t> is accurately interpreted as: </a:t>
                </a:r>
              </a:p>
              <a:p>
                <a:endParaRPr lang="en-US" sz="500" dirty="0"/>
              </a:p>
              <a:p>
                <a:pPr marL="0" indent="0" algn="ctr">
                  <a:buNone/>
                </a:pPr>
                <a:r>
                  <a:rPr lang="en-US" sz="2000" dirty="0"/>
                  <a:t>“A 1 unit increase in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US" sz="2000" dirty="0"/>
                  <a:t> is associated with a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</m:acc>
                  </m:oMath>
                </a14:m>
                <a:r>
                  <a:rPr lang="en-US" sz="2000" dirty="0"/>
                  <a:t> unit increase in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en-US" sz="2000" dirty="0"/>
                  <a:t>.”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But why does causal structures matter?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Let’s look at a hypothetical scenario.</a:t>
                </a:r>
              </a:p>
            </p:txBody>
          </p:sp>
        </mc:Choice>
        <mc:Fallback>
          <p:sp>
            <p:nvSpPr>
              <p:cNvPr id="7" name="Content Placeholder 6">
                <a:extLst>
                  <a:ext uri="{FF2B5EF4-FFF2-40B4-BE49-F238E27FC236}">
                    <a16:creationId xmlns:a16="http://schemas.microsoft.com/office/drawing/2014/main" id="{92B5BE1D-DC34-7B23-2D14-74164BD7C86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>
            <a:extLst>
              <a:ext uri="{FF2B5EF4-FFF2-40B4-BE49-F238E27FC236}">
                <a16:creationId xmlns:a16="http://schemas.microsoft.com/office/drawing/2014/main" id="{C16552CD-E445-D77B-198F-29F5A3A7CC7F}"/>
              </a:ext>
            </a:extLst>
          </p:cNvPr>
          <p:cNvSpPr/>
          <p:nvPr/>
        </p:nvSpPr>
        <p:spPr>
          <a:xfrm>
            <a:off x="1000665" y="3528205"/>
            <a:ext cx="7151298" cy="45719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643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4BBC63-07F7-92C4-B657-457701ABEB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311AD-BF48-C8B3-23A0-5B0C08988A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Simpson’s Paradox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4AD864-A3EA-F302-E2F7-1C93133B2D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380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29CDDF-534E-0E90-DDDD-5A97FAF10C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EABFFE-A64B-8D16-4E5A-6A1C19B7C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22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86A3C1B-08AA-20F1-3375-D4965FA5BE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Suppose you are the head of the CDC, and you are tasked with selecting the best treatment to some disease.</a:t>
            </a:r>
          </a:p>
          <a:p>
            <a:pPr lvl="3"/>
            <a:endParaRPr lang="en-US" dirty="0"/>
          </a:p>
          <a:p>
            <a:r>
              <a:rPr lang="en-US" dirty="0"/>
              <a:t>You have two options, treatment A and treatment B.</a:t>
            </a:r>
          </a:p>
          <a:p>
            <a:pPr lvl="3"/>
            <a:endParaRPr lang="en-US" dirty="0"/>
          </a:p>
          <a:p>
            <a:r>
              <a:rPr lang="en-US" dirty="0"/>
              <a:t>The data on mortality rates to this disease tells you that:</a:t>
            </a:r>
          </a:p>
          <a:p>
            <a:pPr lvl="1"/>
            <a:r>
              <a:rPr lang="en-US" dirty="0"/>
              <a:t>Treatment A: 16% mortality rate (240/1500)</a:t>
            </a:r>
          </a:p>
          <a:p>
            <a:pPr lvl="1"/>
            <a:r>
              <a:rPr lang="en-US" dirty="0"/>
              <a:t>Treatment B: 20% mortality rate (105/550)</a:t>
            </a:r>
          </a:p>
          <a:p>
            <a:pPr lvl="3"/>
            <a:endParaRPr lang="en-US" dirty="0"/>
          </a:p>
          <a:p>
            <a:r>
              <a:rPr lang="en-US" dirty="0"/>
              <a:t>Which treatment do you choose?</a:t>
            </a:r>
          </a:p>
        </p:txBody>
      </p:sp>
    </p:spTree>
    <p:extLst>
      <p:ext uri="{BB962C8B-B14F-4D97-AF65-F5344CB8AC3E}">
        <p14:creationId xmlns:p14="http://schemas.microsoft.com/office/powerpoint/2010/main" val="2429664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49649E-7559-DB15-25EB-5E54FF3ECF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F4743A-D6EC-296C-F47E-F7F1EA8CC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Simpson’s Paradox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2D339B-FBCC-FB70-6A57-010BA5C1F0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380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688812-0A16-DBFA-9DC4-7EE065B7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404362-4EFF-B9FB-BD26-2CAC8E2DF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23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429DF05-35ED-05DC-16B9-CC5482EC34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Suppose that you are given more information on the patients’ conditions: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Which treatment would you choose now?</a:t>
            </a:r>
          </a:p>
          <a:p>
            <a:pPr lvl="3"/>
            <a:endParaRPr lang="en-US" dirty="0"/>
          </a:p>
          <a:p>
            <a:r>
              <a:rPr lang="en-US" dirty="0"/>
              <a:t>The answer will depend on the causal structure: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688BDF9-CCB9-44D2-6E79-16DA761065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0799730"/>
              </p:ext>
            </p:extLst>
          </p:nvPr>
        </p:nvGraphicFramePr>
        <p:xfrm>
          <a:off x="1524000" y="2656456"/>
          <a:ext cx="6096000" cy="20965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1794214567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574170365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3118388415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3994356"/>
                    </a:ext>
                  </a:extLst>
                </a:gridCol>
              </a:tblGrid>
              <a:tr h="63349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Treatment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Mild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Severe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Total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02133245"/>
                  </a:ext>
                </a:extLst>
              </a:tr>
              <a:tr h="679844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15%</a:t>
                      </a:r>
                    </a:p>
                    <a:p>
                      <a:pPr algn="ctr"/>
                      <a:r>
                        <a:rPr lang="en-US" dirty="0"/>
                        <a:t>210/1400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/>
                        <a:t>30%</a:t>
                      </a:r>
                      <a:endParaRPr lang="en-US" sz="2400" dirty="0"/>
                    </a:p>
                    <a:p>
                      <a:pPr algn="ctr"/>
                      <a:r>
                        <a:rPr lang="en-US" dirty="0"/>
                        <a:t>30/100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/>
                        <a:t>16%</a:t>
                      </a:r>
                    </a:p>
                    <a:p>
                      <a:pPr algn="ctr"/>
                      <a:r>
                        <a:rPr lang="en-US" dirty="0"/>
                        <a:t>240/1500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20966691"/>
                  </a:ext>
                </a:extLst>
              </a:tr>
              <a:tr h="679844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/>
                        <a:t>10%</a:t>
                      </a:r>
                      <a:endParaRPr lang="en-US" sz="2400" dirty="0"/>
                    </a:p>
                    <a:p>
                      <a:pPr algn="ctr"/>
                      <a:r>
                        <a:rPr lang="en-US" dirty="0"/>
                        <a:t>5/50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/>
                        <a:t>20%</a:t>
                      </a:r>
                      <a:endParaRPr lang="en-US" sz="2400" dirty="0"/>
                    </a:p>
                    <a:p>
                      <a:pPr algn="ctr"/>
                      <a:r>
                        <a:rPr lang="en-US" dirty="0"/>
                        <a:t>100/500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/>
                        <a:t>19%</a:t>
                      </a:r>
                    </a:p>
                    <a:p>
                      <a:pPr algn="ctr"/>
                      <a:r>
                        <a:rPr lang="en-US" dirty="0"/>
                        <a:t>105/550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659712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6694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5E7BA5-931C-1123-EA77-11F73605AB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EFA866-233B-5312-27E0-F8770E17CE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Simpson’s Paradox: Scenario 1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FCAB2F-FE76-5D30-59ED-3F00E6517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380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EDE080-7030-7F17-7E91-5D73AF1FD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CC8D17-E5B7-6F0A-F850-12E64E47BB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24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6AEAA3F-6D6F-6768-DF1F-F3D5A37901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scenario 1, let’s suppose that the patients’ condition influences the choice of treatment.</a:t>
            </a:r>
          </a:p>
          <a:p>
            <a:endParaRPr lang="en-US" dirty="0"/>
          </a:p>
          <a:p>
            <a:pPr lvl="3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Doctors may decide to treat patients with mild symptoms with treatment A, and those with severe symptoms with treatment B.</a:t>
            </a:r>
          </a:p>
          <a:p>
            <a:endParaRPr lang="en-US" dirty="0"/>
          </a:p>
          <a:p>
            <a:endParaRPr lang="en-US" dirty="0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7B25A59C-6064-CB13-E7F0-92A5535BDDEA}"/>
              </a:ext>
            </a:extLst>
          </p:cNvPr>
          <p:cNvGrpSpPr/>
          <p:nvPr/>
        </p:nvGrpSpPr>
        <p:grpSpPr>
          <a:xfrm>
            <a:off x="2297861" y="2652622"/>
            <a:ext cx="4548278" cy="1877174"/>
            <a:chOff x="2297861" y="2652622"/>
            <a:chExt cx="4548278" cy="1877174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F0493790-0D2C-CAF2-A533-EE8F3CAEB41A}"/>
                </a:ext>
              </a:extLst>
            </p:cNvPr>
            <p:cNvSpPr/>
            <p:nvPr/>
          </p:nvSpPr>
          <p:spPr>
            <a:xfrm>
              <a:off x="2297861" y="3753418"/>
              <a:ext cx="776378" cy="776378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/>
                <a:t>T</a:t>
              </a: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EB118A5A-792D-6592-EEE5-661D08A10081}"/>
                </a:ext>
              </a:extLst>
            </p:cNvPr>
            <p:cNvSpPr/>
            <p:nvPr/>
          </p:nvSpPr>
          <p:spPr>
            <a:xfrm>
              <a:off x="6069761" y="3753418"/>
              <a:ext cx="776378" cy="776378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/>
                <a:t>Y</a:t>
              </a: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FF8014E7-0DF5-706F-866C-713E322A07D2}"/>
                </a:ext>
              </a:extLst>
            </p:cNvPr>
            <p:cNvSpPr/>
            <p:nvPr/>
          </p:nvSpPr>
          <p:spPr>
            <a:xfrm>
              <a:off x="4183811" y="2652622"/>
              <a:ext cx="776378" cy="776378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/>
                <a:t>C</a:t>
              </a:r>
            </a:p>
          </p:txBody>
        </p: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01DE583A-BB61-F726-792E-19FEA2818152}"/>
                </a:ext>
              </a:extLst>
            </p:cNvPr>
            <p:cNvCxnSpPr>
              <a:stCxn id="10" idx="3"/>
              <a:endCxn id="8" idx="7"/>
            </p:cNvCxnSpPr>
            <p:nvPr/>
          </p:nvCxnSpPr>
          <p:spPr>
            <a:xfrm flipH="1">
              <a:off x="2960541" y="3315302"/>
              <a:ext cx="1336968" cy="55181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481EFEE8-FD03-488D-F7CB-2821494EB2D2}"/>
                </a:ext>
              </a:extLst>
            </p:cNvPr>
            <p:cNvCxnSpPr>
              <a:stCxn id="10" idx="5"/>
              <a:endCxn id="9" idx="1"/>
            </p:cNvCxnSpPr>
            <p:nvPr/>
          </p:nvCxnSpPr>
          <p:spPr>
            <a:xfrm>
              <a:off x="4846491" y="3315302"/>
              <a:ext cx="1336968" cy="55181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9A6A7448-CF5F-7BE5-6108-3D231EE5AE87}"/>
                </a:ext>
              </a:extLst>
            </p:cNvPr>
            <p:cNvCxnSpPr>
              <a:stCxn id="8" idx="6"/>
              <a:endCxn id="9" idx="2"/>
            </p:cNvCxnSpPr>
            <p:nvPr/>
          </p:nvCxnSpPr>
          <p:spPr>
            <a:xfrm>
              <a:off x="3074239" y="4141607"/>
              <a:ext cx="2995522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66043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F7922F-CD3A-E4F7-9FD1-A9FBDD68A6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CFE5BD-F423-F85B-2DDD-D2CA962C35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Simpson’s Paradox: Scenario 1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A2AB91-0BF4-7268-262A-4DF5FAB31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380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148F30-B017-0AD1-1611-5FA26A9CBC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E6384-9E63-0622-4817-0F7FBA59E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25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EF7D55C-52C7-68B6-B444-F8E4C5FB2F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scenario 1, it would be better off to choose B.</a:t>
            </a:r>
          </a:p>
          <a:p>
            <a:endParaRPr lang="en-US" dirty="0"/>
          </a:p>
          <a:p>
            <a:pPr lvl="3"/>
            <a:endParaRPr lang="en-US" dirty="0"/>
          </a:p>
          <a:p>
            <a:pPr lvl="3"/>
            <a:endParaRPr lang="en-US" dirty="0"/>
          </a:p>
          <a:p>
            <a:pPr lvl="3"/>
            <a:endParaRPr lang="en-US" dirty="0"/>
          </a:p>
          <a:p>
            <a:pPr lvl="3"/>
            <a:endParaRPr lang="en-US" dirty="0"/>
          </a:p>
          <a:p>
            <a:pPr lvl="3"/>
            <a:endParaRPr lang="en-US" dirty="0"/>
          </a:p>
          <a:p>
            <a:pPr lvl="3"/>
            <a:endParaRPr lang="en-US" dirty="0"/>
          </a:p>
          <a:p>
            <a:pPr lvl="3"/>
            <a:endParaRPr lang="en-US" dirty="0"/>
          </a:p>
          <a:p>
            <a:r>
              <a:rPr lang="en-US" dirty="0"/>
              <a:t>The higher mortality rate of 19% can be explained by the fact that B has been disproportionally given to patients with severe symptoms.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26FAF1D-58F1-8121-8437-B887AD40A1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465627"/>
              </p:ext>
            </p:extLst>
          </p:nvPr>
        </p:nvGraphicFramePr>
        <p:xfrm>
          <a:off x="1524000" y="2380733"/>
          <a:ext cx="6096000" cy="20965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1794214567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574170365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3118388415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3994356"/>
                    </a:ext>
                  </a:extLst>
                </a:gridCol>
              </a:tblGrid>
              <a:tr h="63349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Treatment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Mild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Severe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Total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02133245"/>
                  </a:ext>
                </a:extLst>
              </a:tr>
              <a:tr h="679844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15%</a:t>
                      </a:r>
                    </a:p>
                    <a:p>
                      <a:pPr algn="ctr"/>
                      <a:r>
                        <a:rPr lang="en-US" dirty="0"/>
                        <a:t>210/1400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/>
                        <a:t>30%</a:t>
                      </a:r>
                      <a:endParaRPr lang="en-US" sz="2400" dirty="0"/>
                    </a:p>
                    <a:p>
                      <a:pPr algn="ctr"/>
                      <a:r>
                        <a:rPr lang="en-US" dirty="0"/>
                        <a:t>30/100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/>
                        <a:t>16%</a:t>
                      </a:r>
                    </a:p>
                    <a:p>
                      <a:pPr algn="ctr"/>
                      <a:r>
                        <a:rPr lang="en-US" dirty="0"/>
                        <a:t>240/1500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20966691"/>
                  </a:ext>
                </a:extLst>
              </a:tr>
              <a:tr h="679844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/>
                        <a:t>10%</a:t>
                      </a:r>
                      <a:endParaRPr lang="en-US" sz="2400" dirty="0"/>
                    </a:p>
                    <a:p>
                      <a:pPr algn="ctr"/>
                      <a:r>
                        <a:rPr lang="en-US" dirty="0"/>
                        <a:t>5/50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/>
                        <a:t>20%</a:t>
                      </a:r>
                      <a:endParaRPr lang="en-US" sz="2400" dirty="0"/>
                    </a:p>
                    <a:p>
                      <a:pPr algn="ctr"/>
                      <a:r>
                        <a:rPr lang="en-US" dirty="0"/>
                        <a:t>100/500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/>
                        <a:t>19%</a:t>
                      </a:r>
                    </a:p>
                    <a:p>
                      <a:pPr algn="ctr"/>
                      <a:r>
                        <a:rPr lang="en-US" dirty="0"/>
                        <a:t>105/550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659712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5981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374736-BC15-C0E2-921F-A6C2E3B5AA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2032DB-645C-3005-DF84-84A9B178E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Simpson’s Paradox: Scenario 2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1029F2-BB39-D461-1AA6-932BF36EE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380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B6DFE4-6940-22C0-2A4B-1A95BC80A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740235-491A-49C3-60B0-FC4576E08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26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D59C8AC-1ADE-5708-40CF-1865B8B49B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scenario 2, let’s suppose that the treatment is the cause of the condition.</a:t>
            </a:r>
          </a:p>
          <a:p>
            <a:endParaRPr lang="en-US" dirty="0"/>
          </a:p>
          <a:p>
            <a:pPr lvl="3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Suppose that treatment B is so scarce so that the waiting period is long, which can “cause” patients to transition from the mild to severe symptoms.</a:t>
            </a:r>
          </a:p>
          <a:p>
            <a:endParaRPr lang="en-US" dirty="0"/>
          </a:p>
          <a:p>
            <a:endParaRPr lang="en-US" dirty="0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A9036854-BB51-48CF-0F83-09F20B197409}"/>
              </a:ext>
            </a:extLst>
          </p:cNvPr>
          <p:cNvGrpSpPr/>
          <p:nvPr/>
        </p:nvGrpSpPr>
        <p:grpSpPr>
          <a:xfrm>
            <a:off x="2297861" y="2652622"/>
            <a:ext cx="4548278" cy="1877174"/>
            <a:chOff x="2297861" y="2652622"/>
            <a:chExt cx="4548278" cy="1877174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47BF7245-B3E0-B11D-2EAB-FC17F72D0AD1}"/>
                </a:ext>
              </a:extLst>
            </p:cNvPr>
            <p:cNvSpPr/>
            <p:nvPr/>
          </p:nvSpPr>
          <p:spPr>
            <a:xfrm>
              <a:off x="2297861" y="3753418"/>
              <a:ext cx="776378" cy="776378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/>
                <a:t>T</a:t>
              </a: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87104C2F-4CC9-E892-9BDC-F20A8705C04E}"/>
                </a:ext>
              </a:extLst>
            </p:cNvPr>
            <p:cNvSpPr/>
            <p:nvPr/>
          </p:nvSpPr>
          <p:spPr>
            <a:xfrm>
              <a:off x="6069761" y="3753418"/>
              <a:ext cx="776378" cy="776378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/>
                <a:t>Y</a:t>
              </a: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D227D688-6E95-3909-192F-32D8CA679FDE}"/>
                </a:ext>
              </a:extLst>
            </p:cNvPr>
            <p:cNvSpPr/>
            <p:nvPr/>
          </p:nvSpPr>
          <p:spPr>
            <a:xfrm>
              <a:off x="4183811" y="2652622"/>
              <a:ext cx="776378" cy="776378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/>
                <a:t>C</a:t>
              </a:r>
            </a:p>
          </p:txBody>
        </p: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EE1C17B4-5855-2DE6-F7FE-3B4997EACDDA}"/>
                </a:ext>
              </a:extLst>
            </p:cNvPr>
            <p:cNvCxnSpPr>
              <a:cxnSpLocks/>
              <a:stCxn id="8" idx="7"/>
              <a:endCxn id="10" idx="3"/>
            </p:cNvCxnSpPr>
            <p:nvPr/>
          </p:nvCxnSpPr>
          <p:spPr>
            <a:xfrm flipV="1">
              <a:off x="2960541" y="3315302"/>
              <a:ext cx="1336968" cy="55181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FCBF0234-9F6F-A21C-7CD7-5F138BBBB880}"/>
                </a:ext>
              </a:extLst>
            </p:cNvPr>
            <p:cNvCxnSpPr>
              <a:stCxn id="10" idx="5"/>
              <a:endCxn id="9" idx="1"/>
            </p:cNvCxnSpPr>
            <p:nvPr/>
          </p:nvCxnSpPr>
          <p:spPr>
            <a:xfrm>
              <a:off x="4846491" y="3315302"/>
              <a:ext cx="1336968" cy="55181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859C4616-97D3-EAB1-A163-9CEE0CEFBA08}"/>
                </a:ext>
              </a:extLst>
            </p:cNvPr>
            <p:cNvCxnSpPr>
              <a:stCxn id="8" idx="6"/>
              <a:endCxn id="9" idx="2"/>
            </p:cNvCxnSpPr>
            <p:nvPr/>
          </p:nvCxnSpPr>
          <p:spPr>
            <a:xfrm>
              <a:off x="3074239" y="4141607"/>
              <a:ext cx="2995522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085387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87D3A9-FE70-B9EF-3ECF-9EAE36751A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7FF038-A223-8918-2742-5B14E535E4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Simpson’s Paradox: Scenario 2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DB07BF-63E5-6FFB-3A05-FDC214FFA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380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449737-2D14-9FAC-CCE6-EDE8FB6C8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107D85-A787-886A-DE81-9F7E431F5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27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87AC143-6760-937A-09C0-43D14A2F1D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scenario 2, it would be better off to choose A.</a:t>
            </a:r>
          </a:p>
          <a:p>
            <a:endParaRPr lang="en-US" dirty="0"/>
          </a:p>
          <a:p>
            <a:pPr lvl="3"/>
            <a:endParaRPr lang="en-US" dirty="0"/>
          </a:p>
          <a:p>
            <a:pPr lvl="3"/>
            <a:endParaRPr lang="en-US" dirty="0"/>
          </a:p>
          <a:p>
            <a:pPr lvl="3"/>
            <a:endParaRPr lang="en-US" dirty="0"/>
          </a:p>
          <a:p>
            <a:pPr lvl="3"/>
            <a:endParaRPr lang="en-US" dirty="0"/>
          </a:p>
          <a:p>
            <a:pPr lvl="3"/>
            <a:endParaRPr lang="en-US" dirty="0"/>
          </a:p>
          <a:p>
            <a:pPr lvl="3"/>
            <a:endParaRPr lang="en-US" dirty="0"/>
          </a:p>
          <a:p>
            <a:pPr lvl="3"/>
            <a:endParaRPr lang="en-US" dirty="0"/>
          </a:p>
          <a:p>
            <a:r>
              <a:rPr lang="en-US" dirty="0"/>
              <a:t>Since the treatment is causing the symptoms to worsen, it is better off to choose the treatment that is readily available.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1465167-BD58-1810-F772-72696440F7FE}"/>
              </a:ext>
            </a:extLst>
          </p:cNvPr>
          <p:cNvGraphicFramePr>
            <a:graphicFrameLocks noGrp="1"/>
          </p:cNvGraphicFramePr>
          <p:nvPr/>
        </p:nvGraphicFramePr>
        <p:xfrm>
          <a:off x="1524000" y="2380733"/>
          <a:ext cx="6096000" cy="20965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1794214567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574170365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3118388415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3994356"/>
                    </a:ext>
                  </a:extLst>
                </a:gridCol>
              </a:tblGrid>
              <a:tr h="63349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Treatment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Mild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Severe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Total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02133245"/>
                  </a:ext>
                </a:extLst>
              </a:tr>
              <a:tr h="679844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15%</a:t>
                      </a:r>
                    </a:p>
                    <a:p>
                      <a:pPr algn="ctr"/>
                      <a:r>
                        <a:rPr lang="en-US" dirty="0"/>
                        <a:t>210/1400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/>
                        <a:t>30%</a:t>
                      </a:r>
                      <a:endParaRPr lang="en-US" sz="2400" dirty="0"/>
                    </a:p>
                    <a:p>
                      <a:pPr algn="ctr"/>
                      <a:r>
                        <a:rPr lang="en-US" dirty="0"/>
                        <a:t>30/100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/>
                        <a:t>16%</a:t>
                      </a:r>
                    </a:p>
                    <a:p>
                      <a:pPr algn="ctr"/>
                      <a:r>
                        <a:rPr lang="en-US" dirty="0"/>
                        <a:t>240/1500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20966691"/>
                  </a:ext>
                </a:extLst>
              </a:tr>
              <a:tr h="679844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/>
                        <a:t>10%</a:t>
                      </a:r>
                      <a:endParaRPr lang="en-US" sz="2400" dirty="0"/>
                    </a:p>
                    <a:p>
                      <a:pPr algn="ctr"/>
                      <a:r>
                        <a:rPr lang="en-US" dirty="0"/>
                        <a:t>5/50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/>
                        <a:t>20%</a:t>
                      </a:r>
                      <a:endParaRPr lang="en-US" sz="2400" dirty="0"/>
                    </a:p>
                    <a:p>
                      <a:pPr algn="ctr"/>
                      <a:r>
                        <a:rPr lang="en-US" dirty="0"/>
                        <a:t>100/500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/>
                        <a:t>19%</a:t>
                      </a:r>
                    </a:p>
                    <a:p>
                      <a:pPr algn="ctr"/>
                      <a:r>
                        <a:rPr lang="en-US" dirty="0"/>
                        <a:t>105/550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659712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389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C15D41-65FB-A8EB-0CB2-71AEDDC7ED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Correlation vs. Causation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98AA8D-7356-5CC2-3083-7A4A00BB5D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Suppose that someone finds out that “owning a lighter is strongly correlated with the odds of suffering lung cancer.”</a:t>
            </a:r>
          </a:p>
          <a:p>
            <a:pPr lvl="3"/>
            <a:endParaRPr lang="en-US" dirty="0"/>
          </a:p>
          <a:p>
            <a:r>
              <a:rPr lang="en-US" dirty="0"/>
              <a:t>Would you be comfortable stating that “owing a lighter is the cause of increased risk of lung cancer”?</a:t>
            </a:r>
          </a:p>
          <a:p>
            <a:pPr lvl="3"/>
            <a:endParaRPr lang="en-US" dirty="0"/>
          </a:p>
          <a:p>
            <a:r>
              <a:rPr lang="en-US" dirty="0"/>
              <a:t>People who own a lighter are probably more likely to be smokers, and smoking is most likely the perpetrator of the increased risk of lung cancer.</a:t>
            </a:r>
          </a:p>
          <a:p>
            <a:pPr lvl="3"/>
            <a:endParaRPr lang="en-US" dirty="0"/>
          </a:p>
          <a:p>
            <a:r>
              <a:rPr lang="en-US" dirty="0"/>
              <a:t>Okay… so what DOES imply causation?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FA5E0C-26A8-2EDF-4374-60CE1A6B22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380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52DAC7-938B-E797-ADE5-5E008729D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73784C-7DC0-E9EF-19CE-3FF2C8920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320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8BBBD9-C47D-6832-9D38-B71C952D60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FA5A2-3ECA-518B-FB77-74E529B8AC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Econometrics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83A9D73-B27B-3F1F-87F8-28C42C7CC16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While there are countless other factors that can affect the students’ SAT scores, for now, let’s simplify the model to just the number of hours studied,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𝐻</m:t>
                    </m:r>
                  </m:oMath>
                </a14:m>
                <a:r>
                  <a:rPr lang="en-US" dirty="0"/>
                  <a:t>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Then, we are assuming a “model” that states that the SAT score is some unknown function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(⋅)</m:t>
                    </m:r>
                  </m:oMath>
                </a14:m>
                <a:r>
                  <a:rPr lang="en-US" dirty="0"/>
                  <a:t>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𝐻</m:t>
                    </m:r>
                  </m:oMath>
                </a14:m>
                <a:r>
                  <a:rPr lang="en-US" dirty="0"/>
                  <a:t>.</a:t>
                </a:r>
              </a:p>
              <a:p>
                <a:endParaRPr lang="en-US" sz="5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𝑆𝐴𝑇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𝐻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  <a:p>
                <a:pPr lvl="3"/>
                <a:endParaRPr lang="en-US" dirty="0"/>
              </a:p>
              <a:p>
                <a:r>
                  <a:rPr lang="en-US" dirty="0"/>
                  <a:t>We can expect that as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𝐻</m:t>
                    </m:r>
                  </m:oMath>
                </a14:m>
                <a:r>
                  <a:rPr lang="en-US" dirty="0"/>
                  <a:t> increases, SAT scores will also tend to increase.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83A9D73-B27B-3F1F-87F8-28C42C7CC16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 r="-16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FD133E-218F-902C-DD66-CCCCE3AF9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380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844A1B-F6E6-4631-5352-6AD8245F0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77482F-8837-8AE9-991D-6EED0BEB7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541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B22B6F-9220-2CD9-9D67-B8707706B3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1B5E3-FCB0-CF2D-2BA4-814CB9B09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Single-Variable Linear Regression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7EC4B8E-5D83-E9DB-5501-B9E1B1F5656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We can make an educated guess and assume that the “true” relationship between SAT scores and hours studied takes the following form.</a:t>
                </a:r>
              </a:p>
              <a:p>
                <a:endParaRPr lang="en-US" sz="5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𝑆𝐴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⋅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𝜀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  <a:p>
                <a:pPr lvl="3"/>
                <a:endParaRPr lang="en-US" dirty="0"/>
              </a:p>
              <a:p>
                <a:r>
                  <a:rPr lang="en-US" dirty="0"/>
                  <a:t>Where…</a:t>
                </a:r>
              </a:p>
              <a:p>
                <a:pPr lvl="1"/>
                <a:r>
                  <a:rPr lang="en-US" dirty="0"/>
                  <a:t>The left-hand side (SAT) is the dependent variable.</a:t>
                </a:r>
              </a:p>
              <a:p>
                <a:pPr lvl="1"/>
                <a:r>
                  <a:rPr lang="en-US" dirty="0"/>
                  <a:t>The variable(s) on the right-hand side are independent variables.</a:t>
                </a:r>
              </a:p>
              <a:p>
                <a:pPr lvl="1"/>
                <a:r>
                  <a:rPr lang="en-US" dirty="0"/>
                  <a:t>The term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𝜀</m:t>
                    </m:r>
                  </m:oMath>
                </a14:m>
                <a:r>
                  <a:rPr lang="en-US" dirty="0"/>
                  <a:t> represent the error terms.</a:t>
                </a:r>
              </a:p>
              <a:p>
                <a:pPr lvl="1"/>
                <a:r>
                  <a:rPr lang="en-US" dirty="0"/>
                  <a:t>The subscript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dirty="0"/>
                  <a:t> indicates that the values are measured for individual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dirty="0"/>
                  <a:t> in the dataset where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=1,2,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⋯,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7EC4B8E-5D83-E9DB-5501-B9E1B1F5656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 r="-14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9D935C-86AD-690E-5B02-CC0B0BC05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380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34209D-A217-E248-D628-A4CA134E0C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D9A1B9-7DB4-D5D6-06F9-4748D5DCC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278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9AED38-25CA-92D2-476E-D84D7069D9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68E09D-1D81-F727-0016-631C32315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Single-Variable Linear Regression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3A3145D-1BF3-096E-A111-D9AC4928492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We can make an educated guess and assume that the “true” relationship between SAT scores and hours studied takes the following form.</a:t>
                </a:r>
              </a:p>
              <a:p>
                <a:endParaRPr lang="en-US" sz="5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𝑆𝐴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⋅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𝜀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  <a:p>
                <a:pPr lvl="3"/>
                <a:endParaRPr lang="en-US" dirty="0"/>
              </a:p>
              <a:p>
                <a:r>
                  <a:rPr lang="en-US" dirty="0"/>
                  <a:t>Where…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 represents the true baseline level of SAT scores that students are expected to earn when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dirty="0"/>
                  <a:t>.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represents the true effect of studying one extra hour on students’ SAT scores.</a:t>
                </a:r>
              </a:p>
              <a:p>
                <a:pPr lvl="1"/>
                <a:endParaRPr lang="en-US" sz="500" dirty="0"/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𝑆𝐴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3A3145D-1BF3-096E-A111-D9AC4928492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 r="-14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82A23B-DDD8-579D-C351-A1C01B1A7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380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A50317-5136-6EDF-7765-47FC9B9E2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104D5C-C47A-DD91-82FE-CD0FEB82F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294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24550C-7D92-6320-8035-BF881FE245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283012-27B5-5A20-E244-804723257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Single-Variable Linear Regression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4DDE874-016D-12F3-1C09-3720881E66E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Our goal would be to produce an estimate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, the true parameter, which we label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𝛽</m:t>
                            </m:r>
                          </m:e>
                        </m:acc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. (“beta-one hat”)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Actually, our goal would be to find all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</m:acc>
                  </m:oMath>
                </a14:m>
                <a:r>
                  <a:rPr lang="en-US" dirty="0"/>
                  <a:t> so that we can estimate a students’ SAT scores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𝑆𝐴𝑇</m:t>
                        </m:r>
                      </m:e>
                    </m:acc>
                  </m:oMath>
                </a14:m>
                <a:r>
                  <a:rPr lang="en-US" dirty="0"/>
                  <a:t> for any student given information about the hours they study.</a:t>
                </a:r>
              </a:p>
              <a:p>
                <a:endParaRPr lang="en-US" sz="5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𝑆𝐴𝑇</m:t>
                              </m:r>
                            </m:e>
                          </m:acc>
                        </m:e>
                        <m:sub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e>
                          </m:acc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e>
                          </m:acc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⋅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sz="1600" dirty="0"/>
              </a:p>
              <a:p>
                <a:r>
                  <a:rPr lang="en-US" dirty="0"/>
                  <a:t>Based on our assumption about the true model, we estimate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with “Ordinary Least Squares (OLS).”</a:t>
                </a: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4DDE874-016D-12F3-1C09-3720881E66E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 r="-20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3498F6-1609-9047-8AFE-B959BDB82A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380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E923F5-8373-8805-364B-DFCEC53FE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B1868C-3EAE-BE33-0EDB-E4FCFDC71F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829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8439F6-89BA-8654-4760-AC07646468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5A634-2E5C-00E2-2B0D-F31A6825DB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Single-Variable Linear Regression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B9A5C3B-2D94-71AC-A41C-D318B8D4389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OLS aims to choose the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US" dirty="0"/>
                  <a:t> values that minimize the squared sum of errors (SSE).</a:t>
                </a:r>
              </a:p>
              <a:p>
                <a:endParaRPr lang="en-US" sz="5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𝑆𝑆𝐸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limLoc m:val="subSup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5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m:rPr>
                              <m:brk m:alnAt="25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p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𝑆𝐴</m:t>
                                  </m:r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𝑇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acc>
                                        <m:accPr>
                                          <m:chr m:val="̂"/>
                                          <m:ctrlP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𝑆𝐴𝑇</m:t>
                                          </m:r>
                                        </m:e>
                                      </m:acc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sz="1600" dirty="0"/>
              </a:p>
              <a:p>
                <a:r>
                  <a:rPr lang="en-US" dirty="0"/>
                  <a:t>Let’s examine this a bit: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𝑆𝐴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𝑆𝐴𝑇</m:t>
                            </m:r>
                          </m:e>
                        </m:acc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 is going to be the error of our estimates.</a:t>
                </a:r>
              </a:p>
              <a:p>
                <a:pPr lvl="2"/>
                <a:r>
                  <a:rPr lang="en-US" dirty="0"/>
                  <a:t>Not the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𝜀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 terms, but the distance between the students’ actual SAT score and our estimate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𝑆𝐴𝑇</m:t>
                            </m:r>
                          </m:e>
                        </m:acc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.</a:t>
                </a:r>
              </a:p>
              <a:p>
                <a:pPr lvl="1"/>
                <a:r>
                  <a:rPr lang="en-US" dirty="0"/>
                  <a:t>Since the error can be both negative or positive, depending on the individual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dirty="0"/>
                  <a:t>, we take the squared value.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B9A5C3B-2D94-71AC-A41C-D318B8D4389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 r="-5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3EE7FC-79FA-93B3-F8B2-04F5CFE0B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380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1525F8-A377-BAFC-7C94-E7473B0C8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C458EF-07ED-86EC-3991-7AE76700D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852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0B80A4-BF23-9E03-11C1-6EB031AE76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Single-Variable Linear Regression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6E8A6C-8F4B-F52F-E3C2-21CAA61A7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380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C1CC55-8ED0-546B-554A-31901D5570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C57D76-6385-BA50-A5EA-583E1F757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8</a:t>
            </a:fld>
            <a:endParaRPr lang="en-US"/>
          </a:p>
        </p:txBody>
      </p:sp>
      <p:pic>
        <p:nvPicPr>
          <p:cNvPr id="12" name="Content Placeholder 11" descr="A black dots on a white background&#10;&#10;AI-generated content may be incorrect.">
            <a:extLst>
              <a:ext uri="{FF2B5EF4-FFF2-40B4-BE49-F238E27FC236}">
                <a16:creationId xmlns:a16="http://schemas.microsoft.com/office/drawing/2014/main" id="{5D94CAF5-3B9C-B1A9-19D7-18A96979716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579" y="1825625"/>
            <a:ext cx="7614841" cy="4351338"/>
          </a:xfrm>
        </p:spPr>
      </p:pic>
    </p:spTree>
    <p:extLst>
      <p:ext uri="{BB962C8B-B14F-4D97-AF65-F5344CB8AC3E}">
        <p14:creationId xmlns:p14="http://schemas.microsoft.com/office/powerpoint/2010/main" val="3926587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C899E1-1CFC-A86E-304B-930807F5F3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1D33CF-F797-6649-6DCE-914349FB36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Single-Variable Linear Regression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B856F05-D22A-1FBF-7D20-978C837854C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In terms of visualization, OLS is identical to “finding the straight line that minimizes the errors.”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Suppose we select a random line:</a:t>
                </a:r>
              </a:p>
              <a:p>
                <a:endParaRPr lang="en-US" sz="5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𝑆𝐴𝑇</m:t>
                              </m:r>
                            </m:e>
                          </m:acc>
                        </m:e>
                        <m:sub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800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⋅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  <a:p>
                <a:pPr lvl="3"/>
                <a:endParaRPr lang="en-US" dirty="0"/>
              </a:p>
              <a:p>
                <a:r>
                  <a:rPr lang="en-US" dirty="0"/>
                  <a:t>Here we are assuming that the number of hours that a student invests in preparing for the SAT has no effect on their expected scores.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Visually, it would look like…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B856F05-D22A-1FBF-7D20-978C837854C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49D7D7-83D7-90F6-32C9-5832F546B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380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1D96E1-A152-A578-B4F4-8EFDC022B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EDC735-9E75-151A-23D9-BA8ED61C0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567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CF630E01-D107-42E5-8DFC-48302BB3DFE2}" vid="{4BEE81CA-F64C-419F-A97B-23D16F4EA3D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mc-presentation-template</Template>
  <TotalTime>3991</TotalTime>
  <Words>1821</Words>
  <Application>Microsoft Office PowerPoint</Application>
  <PresentationFormat>On-screen Show (4:3)</PresentationFormat>
  <Paragraphs>374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3" baseType="lpstr">
      <vt:lpstr>Arial</vt:lpstr>
      <vt:lpstr>Calibri</vt:lpstr>
      <vt:lpstr>Cambria Math</vt:lpstr>
      <vt:lpstr>Franklin Gothic Book</vt:lpstr>
      <vt:lpstr>Office Theme</vt:lpstr>
      <vt:lpstr>Crash Course in Econometrics</vt:lpstr>
      <vt:lpstr>What is Econometrics</vt:lpstr>
      <vt:lpstr>What is Econometrics</vt:lpstr>
      <vt:lpstr>Single-Variable Linear Regression</vt:lpstr>
      <vt:lpstr>Single-Variable Linear Regression</vt:lpstr>
      <vt:lpstr>Single-Variable Linear Regression</vt:lpstr>
      <vt:lpstr>Single-Variable Linear Regression</vt:lpstr>
      <vt:lpstr>Single-Variable Linear Regression</vt:lpstr>
      <vt:lpstr>Single-Variable Linear Regression</vt:lpstr>
      <vt:lpstr>Single-Variable Linear Regression</vt:lpstr>
      <vt:lpstr>Single-Variable Linear Regression</vt:lpstr>
      <vt:lpstr>Single-Variable Linear Regression</vt:lpstr>
      <vt:lpstr>Single-Variable Linear Regression</vt:lpstr>
      <vt:lpstr>Single-Variable Linear Regression</vt:lpstr>
      <vt:lpstr>Unbiasedness</vt:lpstr>
      <vt:lpstr>Unbiasedness</vt:lpstr>
      <vt:lpstr>Unbiasedness and Omitted Variables</vt:lpstr>
      <vt:lpstr>Unbiasedness and Omitted Variables</vt:lpstr>
      <vt:lpstr>Unbiasedness and Omitted Variables</vt:lpstr>
      <vt:lpstr>Correlation vs. Causation</vt:lpstr>
      <vt:lpstr>Correlation vs. Causation</vt:lpstr>
      <vt:lpstr>Simpson’s Paradox</vt:lpstr>
      <vt:lpstr>Simpson’s Paradox</vt:lpstr>
      <vt:lpstr>Simpson’s Paradox: Scenario 1</vt:lpstr>
      <vt:lpstr>Simpson’s Paradox: Scenario 1</vt:lpstr>
      <vt:lpstr>Simpson’s Paradox: Scenario 2</vt:lpstr>
      <vt:lpstr>Simpson’s Paradox: Scenario 2</vt:lpstr>
      <vt:lpstr>Correlation vs. Causation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Intermediate Price Theory</dc:title>
  <dc:creator>Brian Park</dc:creator>
  <cp:lastModifiedBy>Brian Park</cp:lastModifiedBy>
  <cp:revision>68</cp:revision>
  <dcterms:created xsi:type="dcterms:W3CDTF">2023-08-17T23:00:51Z</dcterms:created>
  <dcterms:modified xsi:type="dcterms:W3CDTF">2025-02-13T04:55:44Z</dcterms:modified>
</cp:coreProperties>
</file>