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6" r:id="rId2"/>
    <p:sldId id="257" r:id="rId3"/>
    <p:sldId id="272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7" r:id="rId29"/>
    <p:sldId id="286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IdWjqZsGgg?feature=oembe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Permits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380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E9751-63F6-95BB-FDC6-BA90F9AFD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432F-8C1C-36C6-5EBE-A2D953E7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F009AF8-5C52-013C-8A32-241480B0731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71386" cy="45307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we set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while maintaining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recover the deadweight loss equal to the two triangles.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 do we find the optimal levels of permits for each firm?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F009AF8-5C52-013C-8A32-241480B073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71386" cy="4530726"/>
              </a:xfrm>
              <a:blipFill>
                <a:blip r:embed="rId2"/>
                <a:stretch>
                  <a:fillRect l="-1994" t="-1747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55F81-47D3-E143-C867-06906CA5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DE82A-BAA6-E955-7739-9C694762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DE247-0D1C-CED7-EA2D-6EDF7C16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/>
          </a:p>
        </p:txBody>
      </p:sp>
      <p:pic>
        <p:nvPicPr>
          <p:cNvPr id="19" name="Content Placeholder 18" descr="A diagram of a function&#10;&#10;AI-generated content may be incorrect.">
            <a:extLst>
              <a:ext uri="{FF2B5EF4-FFF2-40B4-BE49-F238E27FC236}">
                <a16:creationId xmlns:a16="http://schemas.microsoft.com/office/drawing/2014/main" id="{70CB2130-A479-7E51-9AC2-0053E0BE53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200501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0B8FC-9AED-75FA-FFAC-0715EE6CB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60F1-6047-C5E8-9465-19406F64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4D6C6-5258-3069-28E0-72A4CEB456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Let’s assume that the regulators found the true level of emissions that is optimal for society,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. Then the market for permits will determine the market price for permits,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polluters’ problem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first-order condition tells us that polluters will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so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𝑀𝐴𝐶</m:t>
                    </m:r>
                  </m:oMath>
                </a14:m>
                <a:r>
                  <a:rPr lang="en-US" dirty="0"/>
                  <a:t> equals the price of permits: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4D6C6-5258-3069-28E0-72A4CEB456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EF7B2-ADF8-DDB9-5A30-6AC71719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F5FB1-579F-2D97-4BEB-A5E32233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E1EC0-05B1-9B8D-6543-8EE7C604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7C82F-1672-3F16-A4F3-9D035DB7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11AA-EFA6-13F1-6286-88DD4AE18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1DEAF1-497B-BC2C-A210-8201A7E1F6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marginal abatement cost can be interpreted as the marginal benefit of emissions.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the marginal cost of emissions, as determined by the market.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first-order condition under cap and trade tells us that polluters will select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 the benefit and cost of emissions match.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What happens when there are more than 1 polluter?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1DEAF1-497B-BC2C-A210-8201A7E1F6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5E784-554C-6786-DC8B-14944B26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EC9EC-04C5-7D0E-9C8E-1DF59D69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DC92B-4E4C-7740-7F29-EC5DEF50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C3D70-20FA-0750-3996-6CFD5C010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1DE7B-3AA9-0631-F4F3-53F4DBB7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DAE5E4-9ABD-EE85-36F9-657493DC99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polluters in the society.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Then,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firms will select their emission levels such that their marginal abatement costs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=…=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Mechanically speaking, the result will be near-identical to emission taxes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=…=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DAE5E4-9ABD-EE85-36F9-657493DC99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7504B-3AA7-DA50-5C90-0FDF644B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EC2D9-A4DE-F1B8-CB7B-AA519FCC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EAAA4-92A0-9102-C429-060D658B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3D5EC-6746-4E39-9F6A-86AB8D555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CCE4D-9CC3-2046-1AE9-3469E8E2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82C2E-D542-2EB5-DFC1-D780E5113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Permits and taxes will always be the most cost-effective policy measure to limit emissions.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However, we are still not sure if permits guarantee social efficiency, which occurs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𝑀𝐴𝐶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To guarantee efficiency, regulators must set up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so that the market determined price of permits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are equal to the marginal damage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82C2E-D542-2EB5-DFC1-D780E5113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E8793-9FC2-1FBA-D248-142ACD43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B4C5E-6C06-FDAB-FBBB-A546F2924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D314D-4690-3BE9-7F0C-A2118A42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9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C9B08-4535-BBDB-B220-249ABB2F0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3F4E-6319-F89A-1DB1-FE4FDCE7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05317-D64E-B7F0-ADB1-6A35D87A80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5463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regulators can set up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so that…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000" dirty="0"/>
                  <a:t>		            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𝑀𝐷</m:t>
                    </m:r>
                  </m:oMath>
                </a14:m>
                <a:endParaRPr lang="en-US" sz="2000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Then, regardless of the initial distribution of permits, firms will trade permits until each firms’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𝑀𝐴𝐶</m:t>
                    </m:r>
                  </m:oMath>
                </a14:m>
                <a:r>
                  <a:rPr lang="en-US" dirty="0"/>
                  <a:t>s are equal.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Since we already know that firms will choose emission levels such that their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𝑀𝐴𝐶</m:t>
                    </m:r>
                  </m:oMath>
                </a14:m>
                <a:r>
                  <a:rPr lang="en-US" dirty="0"/>
                  <a:t> equals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05317-D64E-B7F0-ADB1-6A35D87A80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54633" cy="4351338"/>
              </a:xfrm>
              <a:blipFill>
                <a:blip r:embed="rId2"/>
                <a:stretch>
                  <a:fillRect l="-996" t="-1821" r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5611D-222B-4E4B-EED9-E0028479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F19C2-93AE-B77C-E16F-0094F476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39A50-91D5-4637-6A47-92F8A054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17294-33AE-F461-58A1-1C159C0DE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37D9-D2E9-65ED-3444-50AF1661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Trade:</a:t>
            </a:r>
            <a:br>
              <a:rPr lang="en-US" dirty="0"/>
            </a:br>
            <a:r>
              <a:rPr lang="en-US" dirty="0"/>
              <a:t>The Real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5F65EE-6640-C771-B208-8CB30989B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5463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both cap-and-trade and taxation to achieve the optimal results, regulators must know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𝑀𝐷</m:t>
                    </m:r>
                  </m:oMath>
                </a14:m>
                <a:r>
                  <a:rPr lang="en-US" dirty="0"/>
                  <a:t> function.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if often very difficult in practice.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Under cap-and-trade, regulators can choose a cap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that is feasible in the given political environment, and let the market sort out pricing.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the real-world, we find that polluters are less likely to accept a higher level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compared to paying a higher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5F65EE-6640-C771-B208-8CB30989B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54633" cy="4351338"/>
              </a:xfrm>
              <a:blipFill>
                <a:blip r:embed="rId2"/>
                <a:stretch>
                  <a:fillRect l="-996" t="-1821" r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80FA1-4D75-0D4C-B06B-5A60D3D0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A3ACA-E147-C8CE-7EB6-87BAE9B98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5D29F-3498-188A-299C-6341FE0E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7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65D2A-E3B0-2B92-7B90-23149A156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6473-C3C1-1E07-3D63-2366D1F0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Trade:</a:t>
            </a:r>
            <a:br>
              <a:rPr lang="en-US" dirty="0"/>
            </a:br>
            <a:r>
              <a:rPr lang="en-US" dirty="0"/>
              <a:t>Unanswered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160158-A171-081D-E789-4237009798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5463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do we initially assign the permits to polluters?</a:t>
                </a:r>
              </a:p>
              <a:p>
                <a:pPr lvl="1"/>
                <a:r>
                  <a:rPr lang="en-US" dirty="0"/>
                  <a:t>Auctions? Random Allocations? Grandfathering?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 do we facilitate the trade of permits between firms?</a:t>
                </a:r>
              </a:p>
              <a:p>
                <a:pPr lvl="1"/>
                <a:r>
                  <a:rPr lang="en-US" dirty="0"/>
                  <a:t>Dissemination of Information? Decentralization? Validation?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What do we do when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𝑀𝐷</m:t>
                    </m:r>
                  </m:oMath>
                </a14:m>
                <a:r>
                  <a:rPr lang="en-US" dirty="0"/>
                  <a:t> is different across firms?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𝑀𝐷</m:t>
                    </m:r>
                  </m:oMath>
                </a14:m>
                <a:r>
                  <a:rPr lang="en-US" dirty="0"/>
                  <a:t> would be identical for some emissions, but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𝑀𝐷</m:t>
                    </m:r>
                  </m:oMath>
                </a14:m>
                <a:r>
                  <a:rPr lang="en-US" dirty="0"/>
                  <a:t> may be regionally heterogeneous for some emissions.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160158-A171-081D-E789-423700979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54633" cy="4351338"/>
              </a:xfrm>
              <a:blipFill>
                <a:blip r:embed="rId2"/>
                <a:stretch>
                  <a:fillRect l="-996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25614-1DD4-738F-CBDD-5F29A6C6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CCE9-BF65-86A1-EA2F-41439F63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B758F-8BD7-32A2-93A1-1BD61E35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6309-45FC-9F34-79DD-8094C885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Trade:</a:t>
            </a:r>
            <a:br>
              <a:rPr lang="en-US" dirty="0"/>
            </a:br>
            <a:r>
              <a:rPr lang="en-US" dirty="0"/>
              <a:t>Heterogeneous Marginal Damage</a:t>
            </a:r>
          </a:p>
        </p:txBody>
      </p:sp>
      <p:pic>
        <p:nvPicPr>
          <p:cNvPr id="9" name="Content Placeholder 8" descr="A diagram of a graph&#10;&#10;AI-generated content may be incorrect.">
            <a:extLst>
              <a:ext uri="{FF2B5EF4-FFF2-40B4-BE49-F238E27FC236}">
                <a16:creationId xmlns:a16="http://schemas.microsoft.com/office/drawing/2014/main" id="{D6E64152-16B3-3A3D-45E1-8BE776A6B7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05DED59-6388-96AD-6A75-2A5B9ABC44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Suppose there are two firms with differences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𝑀𝐴𝐶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For simplicity, we assume: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We already know firms will choose emissions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05DED59-6388-96AD-6A75-2A5B9ABC44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038" t="-1821" r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25FEB-9DB1-9327-7A45-2BF5BBE17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3A9F3-3767-FCA6-DE2C-87ACF141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854CA-58D9-2FED-8C56-CE41BC47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3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443AD-A717-F885-28FE-E6D675B4A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6924-1F71-5C64-18EF-D326577A2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Trade:</a:t>
            </a:r>
            <a:br>
              <a:rPr lang="en-US" dirty="0"/>
            </a:br>
            <a:r>
              <a:rPr lang="en-US" dirty="0"/>
              <a:t>Heterogeneous Marginal Damage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FC32DD6-5BAB-EC99-EF44-0A174925391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problem is that to achieve efficiency,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so left to the market alone, we will not achieve efficiency.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efficient emissions allocation is illustrated in the graph to the left.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FC32DD6-5BAB-EC99-EF44-0A17492539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B0594-F70F-7968-4EC1-E1854367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B265B-C1D5-1336-1141-3D684F02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A6EAF-C4D7-B13E-76C5-8F310661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/>
          </a:p>
        </p:txBody>
      </p:sp>
      <p:pic>
        <p:nvPicPr>
          <p:cNvPr id="21" name="Content Placeholder 20" descr="A diagram of a graph&#10;&#10;AI-generated content may be incorrect.">
            <a:extLst>
              <a:ext uri="{FF2B5EF4-FFF2-40B4-BE49-F238E27FC236}">
                <a16:creationId xmlns:a16="http://schemas.microsoft.com/office/drawing/2014/main" id="{9C64B14B-6DBA-72DA-514E-CD2BAF33BB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55295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FBFB9-0E54-5F51-6D1F-0D2313725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Tradable Permits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1B3E2-238B-4731-0163-C9E40ACC6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Regulation that assigns a “cap” on the level of emissions via permits and allows producers to “trade” the permits.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dealing with a single firm, it is relatively easy to set a single emission standard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the real world, the number of firms/plants is greater than 1.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the abatement technology across firms/plants are different such that the marginal abatement costs are not identical across locations, this poses a problem.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1B3E2-238B-4731-0163-C9E40ACC6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3E3D-1094-0D47-72EC-744AEEF4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6723A-C77F-F60F-8BA3-F051801A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4763E-ECCA-49D9-6344-AA429023E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1A51B-BED1-41AC-E683-D7837B525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292F-A630-B94C-F9A8-FDAE4626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Trade:</a:t>
            </a:r>
            <a:br>
              <a:rPr lang="en-US" dirty="0"/>
            </a:br>
            <a:r>
              <a:rPr lang="en-US" dirty="0"/>
              <a:t>Heterogeneous Marginal Damage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8CABD0A-CC77-9360-0B8C-A2045A04A71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If the market determines a price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for permits…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emissions for firms 1 and 2 will be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dirty="0"/>
                  <a:t>, respectively.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Recall that efficiency is achieved when the emissions 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8CABD0A-CC77-9360-0B8C-A2045A04A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90198-6871-FB26-6A89-87B165B09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E0402-9CEE-B591-172C-0A3D056C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50DB4-5954-86B5-B3AE-2986EE26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/>
          </a:p>
        </p:txBody>
      </p:sp>
      <p:pic>
        <p:nvPicPr>
          <p:cNvPr id="19" name="Content Placeholder 18" descr="A diagram of a graph&#10;&#10;AI-generated content may be incorrect.">
            <a:extLst>
              <a:ext uri="{FF2B5EF4-FFF2-40B4-BE49-F238E27FC236}">
                <a16:creationId xmlns:a16="http://schemas.microsoft.com/office/drawing/2014/main" id="{92C63A7A-A0BF-B6C6-B394-C1A43A319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271510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6C82F-8F61-7E77-0BA8-DA21C1629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3BCC-F357-091E-A33E-2F9917BD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Trade:</a:t>
            </a:r>
            <a:br>
              <a:rPr lang="en-US" dirty="0"/>
            </a:br>
            <a:r>
              <a:rPr lang="en-US" dirty="0"/>
              <a:t>Heterogeneous Marginal Damage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70E46-8CD1-8826-F45C-0C0CE8E98D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Compared to the optimal allocation, we face a loss in welfare equal to the two triangles.</a:t>
            </a:r>
          </a:p>
          <a:p>
            <a:pPr lvl="3"/>
            <a:endParaRPr lang="en-US" dirty="0"/>
          </a:p>
          <a:p>
            <a:r>
              <a:rPr lang="en-US" dirty="0"/>
              <a:t>However, this is still a Pareto improvement over the unregulated market.</a:t>
            </a:r>
          </a:p>
          <a:p>
            <a:pPr lvl="3"/>
            <a:endParaRPr lang="en-US" dirty="0"/>
          </a:p>
          <a:p>
            <a:r>
              <a:rPr lang="en-US" dirty="0"/>
              <a:t>Permits may also offer a Pareto improvement over a single standard.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D98DD-25BE-3468-9DCB-0EBF7C15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354B1-04F3-93FC-AAA0-0D8F9E32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2EAA3-EEF0-0B56-5B5A-6799738C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/>
          </a:p>
        </p:txBody>
      </p:sp>
      <p:pic>
        <p:nvPicPr>
          <p:cNvPr id="10" name="Content Placeholder 9" descr="A diagram of a graph&#10;&#10;AI-generated content may be incorrect.">
            <a:extLst>
              <a:ext uri="{FF2B5EF4-FFF2-40B4-BE49-F238E27FC236}">
                <a16:creationId xmlns:a16="http://schemas.microsoft.com/office/drawing/2014/main" id="{9C054E9B-5FB1-E1BD-C4AD-FCC48E16FB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14224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865D-4E4D-BFC0-0832-36504C52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Trade:</a:t>
            </a:r>
            <a:br>
              <a:rPr lang="en-US" dirty="0"/>
            </a:br>
            <a:r>
              <a:rPr lang="en-US" dirty="0"/>
              <a:t>Heterogeneous Marginal Damage</a:t>
            </a:r>
          </a:p>
        </p:txBody>
      </p:sp>
      <p:pic>
        <p:nvPicPr>
          <p:cNvPr id="11" name="Content Placeholder 10" descr="A diagram of a graph&#10;&#10;AI-generated content may be incorrect.">
            <a:extLst>
              <a:ext uri="{FF2B5EF4-FFF2-40B4-BE49-F238E27FC236}">
                <a16:creationId xmlns:a16="http://schemas.microsoft.com/office/drawing/2014/main" id="{A4422F11-C97B-2CC1-E07B-EBEA85A8A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2505075"/>
            <a:ext cx="3684588" cy="368458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14D7-FAFE-D6FB-EC8E-8891DFE8D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en-US" dirty="0"/>
              <a:t>Unregulated Market’s</a:t>
            </a:r>
          </a:p>
          <a:p>
            <a:pPr algn="ctr"/>
            <a:r>
              <a:rPr lang="en-US" dirty="0"/>
              <a:t>DWL from Firm 1</a:t>
            </a:r>
          </a:p>
        </p:txBody>
      </p:sp>
      <p:pic>
        <p:nvPicPr>
          <p:cNvPr id="13" name="Content Placeholder 12" descr="A diagram of a graph&#10;&#10;AI-generated content may be incorrect.">
            <a:extLst>
              <a:ext uri="{FF2B5EF4-FFF2-40B4-BE49-F238E27FC236}">
                <a16:creationId xmlns:a16="http://schemas.microsoft.com/office/drawing/2014/main" id="{EAE69F35-917B-9944-6927-A032457E4B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0" y="2505075"/>
            <a:ext cx="3684588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FA6F2A-E9ED-7CC1-14E2-D05C2FC11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n-US" dirty="0"/>
              <a:t>Unregulated Market’s</a:t>
            </a:r>
          </a:p>
          <a:p>
            <a:pPr algn="ctr"/>
            <a:r>
              <a:rPr lang="en-US" dirty="0"/>
              <a:t>DWL from Firm 2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CC5B0-977A-011C-AB68-1C8EB74D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D77EEC-ED9B-9B67-3654-B299546B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71E856-973F-1EB1-D66D-2B201E44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40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F4E45-5E8D-FA84-61CB-BD4F04C91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49FC-E111-5105-FB48-E07A6A1F2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Trade:</a:t>
            </a:r>
            <a:br>
              <a:rPr lang="en-US" dirty="0"/>
            </a:br>
            <a:r>
              <a:rPr lang="en-US" dirty="0"/>
              <a:t>Heterogeneous Marginal Damage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E37EC-9E1E-A42D-4F0A-C685233A93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two blue triangles represent the deadweight loss under a uniform standard.</a:t>
            </a:r>
          </a:p>
          <a:p>
            <a:pPr lvl="3"/>
            <a:endParaRPr lang="en-US" dirty="0"/>
          </a:p>
          <a:p>
            <a:r>
              <a:rPr lang="en-US" dirty="0"/>
              <a:t>The two red triangles represent the deadweight loss under cap-and-trade.</a:t>
            </a:r>
          </a:p>
          <a:p>
            <a:pPr lvl="3"/>
            <a:endParaRPr lang="en-US" dirty="0"/>
          </a:p>
          <a:p>
            <a:r>
              <a:rPr lang="en-US" dirty="0"/>
              <a:t>In this specific case, we see that the uniform standard may be better.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D364C-C98C-39ED-FD00-0051BB56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3F14E-6F5F-A5B5-639D-B79D8D3CC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F932E-4509-90A5-2BE4-F1439867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/>
          </a:p>
        </p:txBody>
      </p:sp>
      <p:pic>
        <p:nvPicPr>
          <p:cNvPr id="15" name="Content Placeholder 14" descr="A diagram of a graph&#10;&#10;AI-generated content may be incorrect.">
            <a:extLst>
              <a:ext uri="{FF2B5EF4-FFF2-40B4-BE49-F238E27FC236}">
                <a16:creationId xmlns:a16="http://schemas.microsoft.com/office/drawing/2014/main" id="{56E12E7A-0AAA-391A-0F46-C83DF942EA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88630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59436-03EB-9AF2-39B2-7A8104B95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0B16-398C-FD89-8D4A-D4ED7EB8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Trade:</a:t>
            </a:r>
            <a:br>
              <a:rPr lang="en-US" dirty="0"/>
            </a:br>
            <a:r>
              <a:rPr lang="en-US" dirty="0"/>
              <a:t>Heterogeneous Marginal Damage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036291-AF74-61F9-2E4E-F0379F49DC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681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With a single price for permits, and heterogeneous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𝑀𝐷</m:t>
                    </m:r>
                  </m:oMath>
                </a14:m>
                <a:r>
                  <a:rPr lang="en-US" dirty="0"/>
                  <a:t>s, the outcome will most likely not be efficient.</a:t>
                </a:r>
              </a:p>
              <a:p>
                <a:pPr lvl="3"/>
                <a:endParaRPr lang="en-US" sz="1400" dirty="0"/>
              </a:p>
              <a:p>
                <a:r>
                  <a:rPr lang="en-US" dirty="0"/>
                  <a:t>Real-world consequences of applying a single price. </a:t>
                </a:r>
              </a:p>
              <a:p>
                <a:pPr lvl="1"/>
                <a:r>
                  <a:rPr lang="en-US" dirty="0"/>
                  <a:t>When the Acid Rain Program was implemented in the U.S., the East coast experienced an increase in damages.</a:t>
                </a:r>
              </a:p>
              <a:p>
                <a:pPr lvl="3"/>
                <a:endParaRPr lang="en-US" sz="1400" dirty="0"/>
              </a:p>
              <a:p>
                <a:r>
                  <a:rPr lang="en-US" dirty="0"/>
                  <a:t>There are some real-world workarounds:</a:t>
                </a:r>
              </a:p>
              <a:p>
                <a:pPr lvl="1"/>
                <a:r>
                  <a:rPr lang="en-US" dirty="0"/>
                  <a:t>Trading Ratios: Mandate that polluters operating in high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𝑀𝐷</m:t>
                    </m:r>
                  </m:oMath>
                </a14:m>
                <a:r>
                  <a:rPr lang="en-US" dirty="0"/>
                  <a:t> regions purchase more permits for the same units of emissions.</a:t>
                </a:r>
              </a:p>
              <a:p>
                <a:pPr lvl="1"/>
                <a:r>
                  <a:rPr lang="en-US" dirty="0"/>
                  <a:t>Zonal Trading: Segregate the permit market to polluters operating in similar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𝑀𝐷</m:t>
                    </m:r>
                  </m:oMath>
                </a14:m>
                <a:r>
                  <a:rPr lang="en-US" dirty="0"/>
                  <a:t> regions.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036291-AF74-61F9-2E4E-F0379F49DC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68141"/>
              </a:xfrm>
              <a:blipFill>
                <a:blip r:embed="rId2"/>
                <a:stretch>
                  <a:fillRect l="-1005" t="-1813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9A100-836A-077D-3C5B-857FCD3B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6944B-F4DF-64D1-188C-D48E124A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BDFE0-1933-E3F3-DA16-D92BADCB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794F-136E-816C-B664-3143212D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 et al. (2018)</a:t>
            </a:r>
            <a:br>
              <a:rPr lang="en-US" dirty="0"/>
            </a:br>
            <a:r>
              <a:rPr lang="en-US" sz="1800" dirty="0"/>
              <a:t>Journal of Environmental Economics and Management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DCCC1-CF1C-7C17-EE2A-D088C2F9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15D54-1CE1-79A5-6FA6-D10C3BA9A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8548-84C6-A0B7-DE43-BD323E46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762C5B-5D1F-A0E2-502B-7C4290412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58" y="1827033"/>
            <a:ext cx="6297284" cy="434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43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8BEA1-8DFA-FC76-787E-18DA92B08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2D86-5836-0930-BA36-C7C2E5B5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Standards, Taxes, and Permits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30E71-2194-14F8-8F02-B1CF252D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68141"/>
          </a:xfrm>
        </p:spPr>
        <p:txBody>
          <a:bodyPr>
            <a:normAutofit/>
          </a:bodyPr>
          <a:lstStyle/>
          <a:p>
            <a:r>
              <a:rPr lang="en-US" dirty="0"/>
              <a:t>Under certain sets of assumptions, any of the three can achieve the socially optimal allocation.</a:t>
            </a:r>
          </a:p>
          <a:p>
            <a:pPr lvl="3"/>
            <a:endParaRPr lang="en-US" dirty="0"/>
          </a:p>
          <a:p>
            <a:r>
              <a:rPr lang="en-US" dirty="0"/>
              <a:t>The difference is that taxes and permits will always be cost effective and require less information for regulators.</a:t>
            </a:r>
          </a:p>
          <a:p>
            <a:pPr lvl="3"/>
            <a:endParaRPr lang="en-US" dirty="0"/>
          </a:p>
          <a:p>
            <a:r>
              <a:rPr lang="en-US" dirty="0"/>
              <a:t>But what about…</a:t>
            </a:r>
          </a:p>
          <a:p>
            <a:pPr lvl="1"/>
            <a:r>
              <a:rPr lang="en-US" dirty="0"/>
              <a:t>Distributional Equity?</a:t>
            </a:r>
          </a:p>
          <a:p>
            <a:pPr lvl="1"/>
            <a:r>
              <a:rPr lang="en-US" dirty="0"/>
              <a:t>Effects on Output?</a:t>
            </a:r>
          </a:p>
          <a:p>
            <a:pPr lvl="1"/>
            <a:r>
              <a:rPr lang="en-US" dirty="0"/>
              <a:t>Administrative Costs?</a:t>
            </a:r>
          </a:p>
          <a:p>
            <a:pPr lvl="1"/>
            <a:r>
              <a:rPr lang="en-US" dirty="0"/>
              <a:t>Incentive Structures?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C73FD-F303-35D6-EF5E-83F7D6DE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332F9-B268-7B08-887D-C434890D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D24F9-94D0-83B8-BECA-FB8645CB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4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1C6F7-7C87-C179-F05E-E85DA00D4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DB60-6493-4821-AAB2-AADA4BE7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Standards, Taxes, and Permits:</a:t>
            </a:r>
            <a:br>
              <a:rPr lang="en-US" dirty="0"/>
            </a:br>
            <a:r>
              <a:rPr lang="en-US" dirty="0"/>
              <a:t>Concerning Equity</a:t>
            </a:r>
          </a:p>
        </p:txBody>
      </p:sp>
      <p:pic>
        <p:nvPicPr>
          <p:cNvPr id="9" name="Content Placeholder 8" descr="A diagram of a graph&#10;&#10;AI-generated content may be incorrect.">
            <a:extLst>
              <a:ext uri="{FF2B5EF4-FFF2-40B4-BE49-F238E27FC236}">
                <a16:creationId xmlns:a16="http://schemas.microsoft.com/office/drawing/2014/main" id="{C4F41DF0-DA80-9EBC-C202-39F3176A86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B7CCA-4AF0-3FA5-A415-A027FD09F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3962759" cy="4351338"/>
          </a:xfrm>
        </p:spPr>
        <p:txBody>
          <a:bodyPr/>
          <a:lstStyle/>
          <a:p>
            <a:r>
              <a:rPr lang="en-US" dirty="0"/>
              <a:t>Under </a:t>
            </a:r>
            <a:r>
              <a:rPr lang="en-US" b="1" dirty="0"/>
              <a:t>taxation</a:t>
            </a:r>
            <a:r>
              <a:rPr lang="en-US" dirty="0"/>
              <a:t>:</a:t>
            </a:r>
          </a:p>
          <a:p>
            <a:pPr lvl="4"/>
            <a:endParaRPr lang="en-US" dirty="0"/>
          </a:p>
          <a:p>
            <a:r>
              <a:rPr lang="en-US" dirty="0"/>
              <a:t>Firms lose A+B+C.</a:t>
            </a:r>
          </a:p>
          <a:p>
            <a:pPr lvl="3"/>
            <a:endParaRPr lang="en-US" dirty="0"/>
          </a:p>
          <a:p>
            <a:r>
              <a:rPr lang="en-US" dirty="0"/>
              <a:t>Households gain C+D+E.</a:t>
            </a:r>
          </a:p>
          <a:p>
            <a:pPr lvl="3"/>
            <a:endParaRPr lang="en-US" dirty="0"/>
          </a:p>
          <a:p>
            <a:r>
              <a:rPr lang="en-US" dirty="0"/>
              <a:t>The government gains </a:t>
            </a:r>
            <a:r>
              <a:rPr lang="en-US"/>
              <a:t>A+B.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At the societal level, we gain D+E.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A53FA-CA86-A7EC-606F-305C0D897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8702E-EEB2-3241-9819-A428BA1F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D1EB3-CD6B-7BE9-08E4-06868F81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EF8D2-8663-DE21-CDD2-FCCABB2DB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B69B0-D172-8C92-EE4C-4A949550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Standards, Taxes, and Permits:</a:t>
            </a:r>
            <a:br>
              <a:rPr lang="en-US" dirty="0"/>
            </a:br>
            <a:r>
              <a:rPr lang="en-US" dirty="0"/>
              <a:t>Concerning Equity</a:t>
            </a:r>
          </a:p>
        </p:txBody>
      </p:sp>
      <p:pic>
        <p:nvPicPr>
          <p:cNvPr id="9" name="Content Placeholder 8" descr="A diagram of a graph&#10;&#10;AI-generated content may be incorrect.">
            <a:extLst>
              <a:ext uri="{FF2B5EF4-FFF2-40B4-BE49-F238E27FC236}">
                <a16:creationId xmlns:a16="http://schemas.microsoft.com/office/drawing/2014/main" id="{A8BFCF05-61F5-AAD6-CBD8-1D537E5184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9571C-8E5A-48F3-2190-3602EC21A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3962759" cy="4351338"/>
          </a:xfrm>
        </p:spPr>
        <p:txBody>
          <a:bodyPr/>
          <a:lstStyle/>
          <a:p>
            <a:r>
              <a:rPr lang="en-US" dirty="0"/>
              <a:t>Under </a:t>
            </a:r>
            <a:r>
              <a:rPr lang="en-US" b="1" dirty="0"/>
              <a:t>subsidies</a:t>
            </a:r>
            <a:r>
              <a:rPr lang="en-US" dirty="0"/>
              <a:t>:</a:t>
            </a:r>
          </a:p>
          <a:p>
            <a:pPr lvl="4"/>
            <a:endParaRPr lang="en-US" dirty="0"/>
          </a:p>
          <a:p>
            <a:r>
              <a:rPr lang="en-US" dirty="0"/>
              <a:t>Firms gain A+B-C.</a:t>
            </a:r>
          </a:p>
          <a:p>
            <a:pPr lvl="3"/>
            <a:endParaRPr lang="en-US" dirty="0"/>
          </a:p>
          <a:p>
            <a:r>
              <a:rPr lang="en-US" dirty="0"/>
              <a:t>Households gain C+D+E.</a:t>
            </a:r>
          </a:p>
          <a:p>
            <a:pPr lvl="3"/>
            <a:endParaRPr lang="en-US" dirty="0"/>
          </a:p>
          <a:p>
            <a:r>
              <a:rPr lang="en-US" dirty="0"/>
              <a:t>The government loses A+B.</a:t>
            </a:r>
          </a:p>
          <a:p>
            <a:pPr lvl="3"/>
            <a:endParaRPr lang="en-US" dirty="0"/>
          </a:p>
          <a:p>
            <a:r>
              <a:rPr lang="en-US" dirty="0"/>
              <a:t>At the societal level, we gain D+E.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FBDD0-A4AD-0083-423F-75421B5F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5D9B7-D398-6B3C-1E51-A5671178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4BFA7-7C43-B3D3-AF9C-B27F2687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0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1822A-FF61-BF26-55C0-B379370F6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0BFE3-42EE-5584-C78A-4956C6108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Standards, Taxes, and Permits:</a:t>
            </a:r>
            <a:br>
              <a:rPr lang="en-US" dirty="0"/>
            </a:br>
            <a:r>
              <a:rPr lang="en-US" dirty="0"/>
              <a:t>Concerning Equity</a:t>
            </a:r>
          </a:p>
        </p:txBody>
      </p:sp>
      <p:pic>
        <p:nvPicPr>
          <p:cNvPr id="9" name="Content Placeholder 8" descr="A diagram of a graph&#10;&#10;AI-generated content may be incorrect.">
            <a:extLst>
              <a:ext uri="{FF2B5EF4-FFF2-40B4-BE49-F238E27FC236}">
                <a16:creationId xmlns:a16="http://schemas.microsoft.com/office/drawing/2014/main" id="{CA2FB4AC-5327-00EB-6EC5-13FC34D2FA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A534-9805-2EDF-0283-A19FC3C26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3962759" cy="4351338"/>
          </a:xfrm>
        </p:spPr>
        <p:txBody>
          <a:bodyPr/>
          <a:lstStyle/>
          <a:p>
            <a:r>
              <a:rPr lang="en-US" dirty="0"/>
              <a:t>Under </a:t>
            </a:r>
            <a:r>
              <a:rPr lang="en-US" b="1" dirty="0"/>
              <a:t>standards/permits</a:t>
            </a:r>
            <a:r>
              <a:rPr lang="en-US" dirty="0"/>
              <a:t>:</a:t>
            </a:r>
          </a:p>
          <a:p>
            <a:pPr lvl="4"/>
            <a:endParaRPr lang="en-US" dirty="0"/>
          </a:p>
          <a:p>
            <a:r>
              <a:rPr lang="en-US" dirty="0"/>
              <a:t>Firms lose C.</a:t>
            </a:r>
          </a:p>
          <a:p>
            <a:pPr lvl="3"/>
            <a:endParaRPr lang="en-US" dirty="0"/>
          </a:p>
          <a:p>
            <a:r>
              <a:rPr lang="en-US" dirty="0"/>
              <a:t>Households gain C+D+E.</a:t>
            </a:r>
          </a:p>
          <a:p>
            <a:pPr lvl="3"/>
            <a:endParaRPr lang="en-US" dirty="0"/>
          </a:p>
          <a:p>
            <a:r>
              <a:rPr lang="en-US" dirty="0"/>
              <a:t>The government gains 0.</a:t>
            </a:r>
          </a:p>
          <a:p>
            <a:pPr lvl="3"/>
            <a:endParaRPr lang="en-US" dirty="0"/>
          </a:p>
          <a:p>
            <a:r>
              <a:rPr lang="en-US" dirty="0"/>
              <a:t>At the societal level, we gain D+E.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12632-5BDA-59FB-1851-F56EF9D9E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D44CE-551D-71A4-CCA4-4650E6587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C21E3-9EDB-B644-DC0A-B04935F5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3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9392C-7442-A706-25F4-04970142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Rain and Permits</a:t>
            </a:r>
          </a:p>
        </p:txBody>
      </p:sp>
      <p:pic>
        <p:nvPicPr>
          <p:cNvPr id="7" name="Online Media 6" title="Whatever happened to acid rain? - Joseph Goffman">
            <a:hlinkClick r:id="" action="ppaction://media"/>
            <a:extLst>
              <a:ext uri="{FF2B5EF4-FFF2-40B4-BE49-F238E27FC236}">
                <a16:creationId xmlns:a16="http://schemas.microsoft.com/office/drawing/2014/main" id="{7212075B-FE6D-9A66-0FE2-129952F4162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0725" y="1825625"/>
            <a:ext cx="7702550" cy="43513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83B8-D0C4-341D-6E1A-81564C76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4D10F-8D43-A642-AB5F-FA3D88A9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33B2-8D9C-0A08-9C98-64535F16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DB4C5-8239-6846-4854-CA2425F62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C4DF-EC12-9775-2A96-EC358ACD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Standards, Taxes, and Permits :</a:t>
            </a:r>
            <a:br>
              <a:rPr lang="en-US" dirty="0"/>
            </a:br>
            <a:r>
              <a:rPr lang="en-US" dirty="0"/>
              <a:t>Concerning Effects on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3568E-68BA-2BE9-1F20-FFB6D4E18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68141"/>
          </a:xfrm>
        </p:spPr>
        <p:txBody>
          <a:bodyPr>
            <a:normAutofit/>
          </a:bodyPr>
          <a:lstStyle/>
          <a:p>
            <a:r>
              <a:rPr lang="en-US" dirty="0"/>
              <a:t>Under taxation…</a:t>
            </a:r>
          </a:p>
          <a:p>
            <a:pPr lvl="1"/>
            <a:r>
              <a:rPr lang="en-US" dirty="0"/>
              <a:t>Firms pay taxes and abatement costs for each unit they produce,</a:t>
            </a:r>
          </a:p>
          <a:p>
            <a:pPr lvl="1"/>
            <a:r>
              <a:rPr lang="en-US" dirty="0"/>
              <a:t>This effectively increases the marginal cost of production,</a:t>
            </a:r>
          </a:p>
          <a:p>
            <a:pPr lvl="1"/>
            <a:r>
              <a:rPr lang="en-US" dirty="0"/>
              <a:t>Output falls as a response to rising costs,</a:t>
            </a:r>
          </a:p>
          <a:p>
            <a:pPr lvl="1"/>
            <a:r>
              <a:rPr lang="en-US" dirty="0"/>
              <a:t>Pollution may decrease even more than the intended amount.</a:t>
            </a:r>
          </a:p>
          <a:p>
            <a:pPr lvl="1"/>
            <a:endParaRPr lang="en-US" dirty="0"/>
          </a:p>
          <a:p>
            <a:r>
              <a:rPr lang="en-US" dirty="0"/>
              <a:t>Under subsidies…</a:t>
            </a:r>
          </a:p>
          <a:p>
            <a:pPr lvl="1"/>
            <a:r>
              <a:rPr lang="en-US" dirty="0"/>
              <a:t>Firms are given subsidies for reducing pollution,</a:t>
            </a:r>
          </a:p>
          <a:p>
            <a:pPr lvl="1"/>
            <a:r>
              <a:rPr lang="en-US" dirty="0"/>
              <a:t>This effectively reduces the marginal cost of production,</a:t>
            </a:r>
          </a:p>
          <a:p>
            <a:pPr lvl="1"/>
            <a:r>
              <a:rPr lang="en-US" dirty="0"/>
              <a:t>Output increases as a response to decreasing costs,</a:t>
            </a:r>
          </a:p>
          <a:p>
            <a:pPr lvl="1"/>
            <a:r>
              <a:rPr lang="en-US" dirty="0"/>
              <a:t>Total emissions may increase in certain extreme scenarios.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D065D-87FC-D4CD-C871-9993F9491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3FD34-DA03-BFE0-B14A-5B7889CC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2D65C-9D7C-59E1-7B9B-AAABC528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9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41FB4-0C4F-7D59-8837-586E0F126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54B0-4939-CF45-3F68-44E1E224F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Standards, Taxes, and Permits :</a:t>
            </a:r>
            <a:br>
              <a:rPr lang="en-US" dirty="0"/>
            </a:br>
            <a:r>
              <a:rPr lang="en-US" dirty="0"/>
              <a:t>Concerning Effects on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AB5A1-8D23-FAEB-376C-770032309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68141"/>
          </a:xfrm>
        </p:spPr>
        <p:txBody>
          <a:bodyPr>
            <a:normAutofit/>
          </a:bodyPr>
          <a:lstStyle/>
          <a:p>
            <a:r>
              <a:rPr lang="en-US" dirty="0"/>
              <a:t>Under standards/permits…</a:t>
            </a:r>
          </a:p>
          <a:p>
            <a:pPr lvl="1"/>
            <a:r>
              <a:rPr lang="en-US" dirty="0"/>
              <a:t>Firms pay abatement costs for producing their output,</a:t>
            </a:r>
          </a:p>
          <a:p>
            <a:pPr lvl="1"/>
            <a:r>
              <a:rPr lang="en-US" dirty="0"/>
              <a:t>This effectively increases the marginal cost of production,</a:t>
            </a:r>
          </a:p>
          <a:p>
            <a:pPr lvl="1"/>
            <a:r>
              <a:rPr lang="en-US" dirty="0"/>
              <a:t>Output falls as a response to rising costs,</a:t>
            </a:r>
          </a:p>
          <a:p>
            <a:pPr lvl="1"/>
            <a:r>
              <a:rPr lang="en-US" dirty="0"/>
              <a:t>Pollution may decrease more than the intended amount, but not as much as the scenario with taxes.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1BA57-2AC9-5207-2662-B500644E2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E34FE-7387-9887-96F9-4A32166D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8449-9320-CFE5-63BB-92C6C317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3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E14BD-1EFF-5DEC-9CC3-728B99C5E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F437-5A73-7445-1F7D-6C43C394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Standards, Taxes, and Permits :</a:t>
            </a:r>
            <a:br>
              <a:rPr lang="en-US" dirty="0"/>
            </a:br>
            <a:r>
              <a:rPr lang="en-US" dirty="0"/>
              <a:t>Concerning Administrative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8FF12-131F-25A3-7EBA-45AAC8379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68141"/>
          </a:xfrm>
        </p:spPr>
        <p:txBody>
          <a:bodyPr>
            <a:normAutofit/>
          </a:bodyPr>
          <a:lstStyle/>
          <a:p>
            <a:r>
              <a:rPr lang="en-US" dirty="0"/>
              <a:t>The cost of enforcing each policy may differ widely.</a:t>
            </a:r>
          </a:p>
          <a:p>
            <a:pPr lvl="3"/>
            <a:endParaRPr lang="en-US" dirty="0"/>
          </a:p>
          <a:p>
            <a:r>
              <a:rPr lang="en-US" dirty="0"/>
              <a:t>Command-and-control style policies with the adoption of certain technologies is less costly to implement.</a:t>
            </a:r>
          </a:p>
          <a:p>
            <a:pPr lvl="3"/>
            <a:endParaRPr lang="en-US" dirty="0"/>
          </a:p>
          <a:p>
            <a:r>
              <a:rPr lang="en-US" dirty="0"/>
              <a:t>Standards, taxes, and subsidies require that regulators keep track of emissions, which incurs high costs.</a:t>
            </a:r>
          </a:p>
          <a:p>
            <a:pPr lvl="3"/>
            <a:endParaRPr lang="en-US" dirty="0"/>
          </a:p>
          <a:p>
            <a:r>
              <a:rPr lang="en-US" dirty="0"/>
              <a:t>Also, when it comes to non-point sources, measuring emission levels are near impossible.</a:t>
            </a:r>
          </a:p>
          <a:p>
            <a:pPr lvl="1"/>
            <a:r>
              <a:rPr lang="en-US" dirty="0"/>
              <a:t>It is easy to measure emissions from a power plant, but can we do the same with a single vehicle?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E26FC-1DAB-9A58-30A2-ADEFBFA1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91930-37E9-289C-790A-FA17A6612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16CF3-1AF8-F9D3-F27E-FB00553B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CD13B-0AAC-A348-2894-870127E2D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C5D63-0FE4-D9E9-5F9D-849C7310C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Standards, Taxes, and Permits:</a:t>
            </a:r>
            <a:br>
              <a:rPr lang="en-US" dirty="0"/>
            </a:br>
            <a:r>
              <a:rPr lang="en-US" dirty="0"/>
              <a:t>Concerning Incentive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6BE5CFB-7F45-9D20-2104-2550703B08E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1451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Policies offer different incentives for innovation.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a firm innovates, and moves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Standards: Firm saves A.</a:t>
                </a:r>
              </a:p>
              <a:p>
                <a:pPr lvl="1"/>
                <a:r>
                  <a:rPr lang="en-US" dirty="0"/>
                  <a:t>Tax: Firm saves A+B (reduced cost of abatement and lower taxes)</a:t>
                </a:r>
              </a:p>
              <a:p>
                <a:pPr lvl="1"/>
                <a:r>
                  <a:rPr lang="en-US" dirty="0"/>
                  <a:t>Subsidies: Firm saves A+B (reduced cost of abatement and increased subsidies)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6BE5CFB-7F45-9D20-2104-2550703B08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14519" cy="4351338"/>
              </a:xfrm>
              <a:blipFill>
                <a:blip r:embed="rId2"/>
                <a:stretch>
                  <a:fillRect l="-1973" t="-1821" r="-2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744AA-B28B-00E5-CDCE-717642B8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32AC2-6A30-79D7-C23D-8FF6DE8A3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4E05E-918F-DFDE-CC80-6B96484B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/>
          </a:p>
        </p:txBody>
      </p:sp>
      <p:pic>
        <p:nvPicPr>
          <p:cNvPr id="11" name="Content Placeholder 10" descr="A diagram of a function&#10;&#10;AI-generated content may be incorrect.">
            <a:extLst>
              <a:ext uri="{FF2B5EF4-FFF2-40B4-BE49-F238E27FC236}">
                <a16:creationId xmlns:a16="http://schemas.microsoft.com/office/drawing/2014/main" id="{733089B1-BB2F-6945-57E9-744D56DD8F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209926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5F049-3B54-0796-E7BF-6CA90772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vs. Permits</a:t>
            </a:r>
          </a:p>
        </p:txBody>
      </p:sp>
      <p:pic>
        <p:nvPicPr>
          <p:cNvPr id="9" name="Content Placeholder 8" descr="A diagram of a function&#10;&#10;AI-generated content may be incorrect.">
            <a:extLst>
              <a:ext uri="{FF2B5EF4-FFF2-40B4-BE49-F238E27FC236}">
                <a16:creationId xmlns:a16="http://schemas.microsoft.com/office/drawing/2014/main" id="{FAE05C84-FC08-0889-472C-E5F9A4E38A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A7E04A-BB5C-1962-C2CD-5AD157B57BA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Suppose that producers have different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𝑀𝐴𝐶</m:t>
                    </m:r>
                  </m:oMath>
                </a14:m>
                <a:r>
                  <a:rPr lang="en-US" dirty="0"/>
                  <a:t>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To apply standards, the level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must be customized for each firm.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Borderline impossible, as it would be prohibitively costly for regulators to estimate each agents’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𝑀𝐴𝐶</m:t>
                    </m:r>
                  </m:oMath>
                </a14:m>
                <a:r>
                  <a:rPr lang="en-US" dirty="0"/>
                  <a:t>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A7E04A-BB5C-1962-C2CD-5AD157B57B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03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AD4CC-C0F5-D5FC-31F4-C7CDC906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4AC91-F35F-7668-3FA5-B6C2CB9E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140C0-4455-ED9C-996E-5730FBEA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E6F04-CF65-67D7-C702-E7AB3B7F8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5F64-9F5E-3CB9-7244-09BAD874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Taxation vs. Permits</a:t>
            </a:r>
          </a:p>
        </p:txBody>
      </p:sp>
      <p:pic>
        <p:nvPicPr>
          <p:cNvPr id="9" name="Content Placeholder 8" descr="A diagram of a function&#10;&#10;AI-generated content may be incorrect.">
            <a:extLst>
              <a:ext uri="{FF2B5EF4-FFF2-40B4-BE49-F238E27FC236}">
                <a16:creationId xmlns:a16="http://schemas.microsoft.com/office/drawing/2014/main" id="{296CFD3F-DED9-5EC1-F608-9074403558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78F42C0-3049-94A5-F1E0-66ADAFAD2F9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05893" cy="4351338"/>
              </a:xfrm>
            </p:spPr>
            <p:txBody>
              <a:bodyPr/>
              <a:lstStyle/>
              <a:p>
                <a:r>
                  <a:rPr lang="en-US" dirty="0"/>
                  <a:t>Taxes will be a lot easier to implement.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Regulators do not need to estimate each firms’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𝑀𝐴𝐶</m:t>
                    </m:r>
                  </m:oMath>
                </a14:m>
                <a:r>
                  <a:rPr lang="en-US" dirty="0"/>
                  <a:t>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is set at the same level of marginal damage, the outcome will be efficient.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78F42C0-3049-94A5-F1E0-66ADAFAD2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05893" cy="4351338"/>
              </a:xfrm>
              <a:blipFill>
                <a:blip r:embed="rId3"/>
                <a:stretch>
                  <a:fillRect l="-1976" t="-1821" r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7B795-656D-45E3-1AE1-13CEA45EB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EEC4B-EFDC-10D1-606C-A82674E0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F5662-9550-264F-E888-8A562373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A900C-DC2C-C57B-F5AE-929567D97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4129-E597-1760-22C9-884A908C9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461BD-445D-802D-65CF-77C0DCC52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Without discussing the mathematics, taxation will always be efficient at the lowest cost possible.</a:t>
            </a:r>
          </a:p>
          <a:p>
            <a:pPr lvl="3"/>
            <a:endParaRPr lang="en-US" dirty="0"/>
          </a:p>
          <a:p>
            <a:r>
              <a:rPr lang="en-US" dirty="0"/>
              <a:t>This is due to the fact that under taxation, all producers’ marginal cost of abatement will be identical, which satisfy the “</a:t>
            </a:r>
            <a:r>
              <a:rPr lang="en-US" dirty="0" err="1"/>
              <a:t>equimarginal</a:t>
            </a:r>
            <a:r>
              <a:rPr lang="en-US" dirty="0"/>
              <a:t> principle.”</a:t>
            </a:r>
          </a:p>
          <a:p>
            <a:pPr lvl="3"/>
            <a:endParaRPr lang="en-US" dirty="0"/>
          </a:p>
          <a:p>
            <a:r>
              <a:rPr lang="en-US" dirty="0"/>
              <a:t>The potential issue with levying a tax will be the pushback from firms, and political feasibility.</a:t>
            </a:r>
          </a:p>
          <a:p>
            <a:pPr lvl="3"/>
            <a:endParaRPr lang="en-US" dirty="0"/>
          </a:p>
          <a:p>
            <a:r>
              <a:rPr lang="en-US" dirty="0"/>
              <a:t>Cap and trade offers a more flexible approach compared to direct taxation.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E29AF-DEAB-4318-9309-7F8345FA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CF8E5-5943-EE40-E0F2-A63AB702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5B81B-668D-B864-D28A-BE9E581C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ACDC-5EE0-4B51-1426-7653FAB2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66F8B4-FB8D-2A52-4240-5BA8136A44A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Suppose that the regulator determines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is the optimal emissions for the economy.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There is a two firms with different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𝑀𝐴𝐶</m:t>
                    </m:r>
                  </m:oMath>
                </a14:m>
                <a:r>
                  <a:rPr lang="en-US" dirty="0"/>
                  <a:t> schedules.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the regulator enforces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permits to each firm, would this be efficient?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66F8B4-FB8D-2A52-4240-5BA8136A44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71359-6E69-8377-4AC3-A02E2D9A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1F34F-A02F-C01D-776A-A5E1DC43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7AD3D-A45D-4514-C72A-30211B56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/>
          </a:p>
        </p:txBody>
      </p:sp>
      <p:pic>
        <p:nvPicPr>
          <p:cNvPr id="13" name="Content Placeholder 12" descr="A diagram of a function&#10;&#10;AI-generated content may be incorrect.">
            <a:extLst>
              <a:ext uri="{FF2B5EF4-FFF2-40B4-BE49-F238E27FC236}">
                <a16:creationId xmlns:a16="http://schemas.microsoft.com/office/drawing/2014/main" id="{ECA278EF-B8F8-C41B-7C0E-A98572DA8C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131248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4C3A3-3067-1A79-B773-571941F50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A962-8731-B026-2BA8-E3FF2C90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AE3968E-5879-9034-30F4-E424D61EDD2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71386" cy="45307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It would not be efficient, in terms of social welfare.</a:t>
                </a:r>
              </a:p>
              <a:p>
                <a:pPr lvl="1"/>
                <a:r>
                  <a:rPr lang="en-US" dirty="0"/>
                  <a:t>The standard must be set at the point where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𝑀𝐷</m:t>
                    </m:r>
                  </m:oMath>
                </a14:m>
                <a:r>
                  <a:rPr lang="en-US" dirty="0"/>
                  <a:t> curve passes through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𝑀𝐴𝐶</m:t>
                    </m:r>
                  </m:oMath>
                </a14:m>
                <a:r>
                  <a:rPr lang="en-US" dirty="0"/>
                  <a:t>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It would not be efficient, in terms of cost either.</a:t>
                </a:r>
              </a:p>
              <a:p>
                <a:pPr lvl="1"/>
                <a:r>
                  <a:rPr lang="en-US" dirty="0"/>
                  <a:t>The standards must be set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𝑀𝐴𝐶</m:t>
                    </m:r>
                  </m:oMath>
                </a14:m>
                <a:r>
                  <a:rPr lang="en-US" dirty="0"/>
                  <a:t>s are identical.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Why would tradable permits be a fix?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AE3968E-5879-9034-30F4-E424D61EDD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71386" cy="4530726"/>
              </a:xfrm>
              <a:blipFill>
                <a:blip r:embed="rId2"/>
                <a:stretch>
                  <a:fillRect l="-1994" t="-1747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844F6-F524-2051-36FB-DC556C9F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174A2-9D5E-EEA9-E27D-D01AFE877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E6D89-DE22-F6C9-0B89-C83BA153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/>
          </a:p>
        </p:txBody>
      </p:sp>
      <p:pic>
        <p:nvPicPr>
          <p:cNvPr id="11" name="Content Placeholder 10" descr="A diagram of a function&#10;&#10;AI-generated content may be incorrect.">
            <a:extLst>
              <a:ext uri="{FF2B5EF4-FFF2-40B4-BE49-F238E27FC236}">
                <a16:creationId xmlns:a16="http://schemas.microsoft.com/office/drawing/2014/main" id="{ECF953EB-FB9C-83EE-B721-CC45D2DF67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106713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687FD-D85A-F2D2-807B-975C16AB5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E7C0-E2AF-65A3-BA0F-303D8403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and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871EAEB-A95F-6077-DEC6-E97C0BB0026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71386" cy="45307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Firm 1 is willing to pay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emit 1 more unit.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Firm 2 is willing to pay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to emit 1 more unit.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we allow firms to trade permits, the price will be set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Both firms will be better off.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871EAEB-A95F-6077-DEC6-E97C0BB002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71386" cy="4530726"/>
              </a:xfrm>
              <a:blipFill>
                <a:blip r:embed="rId2"/>
                <a:stretch>
                  <a:fillRect l="-1994" t="-1747" r="-2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38823-7700-16AF-AAEE-1AC6CC63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49623-1348-2002-243E-FCA58DE3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207D4-D27A-C1A4-9CAC-FC05C6B9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/>
          </a:p>
        </p:txBody>
      </p:sp>
      <p:pic>
        <p:nvPicPr>
          <p:cNvPr id="10" name="Content Placeholder 9" descr="A diagram of a function&#10;&#10;AI-generated content may be incorrect.">
            <a:extLst>
              <a:ext uri="{FF2B5EF4-FFF2-40B4-BE49-F238E27FC236}">
                <a16:creationId xmlns:a16="http://schemas.microsoft.com/office/drawing/2014/main" id="{59920E1C-4911-9ABE-3F58-7D525B2289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32873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3822</TotalTime>
  <Words>2157</Words>
  <Application>Microsoft Office PowerPoint</Application>
  <PresentationFormat>On-screen Show (4:3)</PresentationFormat>
  <Paragraphs>344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Franklin Gothic Book</vt:lpstr>
      <vt:lpstr>Office Theme</vt:lpstr>
      <vt:lpstr>Permits</vt:lpstr>
      <vt:lpstr>Tradable Permits</vt:lpstr>
      <vt:lpstr>Acid Rain and Permits</vt:lpstr>
      <vt:lpstr>Standards vs. Permits</vt:lpstr>
      <vt:lpstr>Taxation vs. Permits</vt:lpstr>
      <vt:lpstr>Cap and Trade</vt:lpstr>
      <vt:lpstr>Cap and Trade</vt:lpstr>
      <vt:lpstr>Cap and Trade</vt:lpstr>
      <vt:lpstr>Cap and Trade</vt:lpstr>
      <vt:lpstr>Cap and Trade</vt:lpstr>
      <vt:lpstr>Cap and Trade</vt:lpstr>
      <vt:lpstr>Cap and Trade</vt:lpstr>
      <vt:lpstr>Cap and Trade</vt:lpstr>
      <vt:lpstr>Cap and Trade</vt:lpstr>
      <vt:lpstr>Cap and Trade</vt:lpstr>
      <vt:lpstr>Cap and Trade: The Real World</vt:lpstr>
      <vt:lpstr>Cap and Trade: Unanswered Questions</vt:lpstr>
      <vt:lpstr>Cap and Trade: Heterogeneous Marginal Damage</vt:lpstr>
      <vt:lpstr>Cap and Trade: Heterogeneous Marginal Damage</vt:lpstr>
      <vt:lpstr>Cap and Trade: Heterogeneous Marginal Damage</vt:lpstr>
      <vt:lpstr>Cap and Trade: Heterogeneous Marginal Damage</vt:lpstr>
      <vt:lpstr>Cap and Trade: Heterogeneous Marginal Damage</vt:lpstr>
      <vt:lpstr>Cap and Trade: Heterogeneous Marginal Damage</vt:lpstr>
      <vt:lpstr>Cap and Trade: Heterogeneous Marginal Damage</vt:lpstr>
      <vt:lpstr>Chan et al. (2018) Journal of Environmental Economics and Management</vt:lpstr>
      <vt:lpstr>Standards, Taxes, and Permits</vt:lpstr>
      <vt:lpstr>Standards, Taxes, and Permits: Concerning Equity</vt:lpstr>
      <vt:lpstr>Standards, Taxes, and Permits: Concerning Equity</vt:lpstr>
      <vt:lpstr>Standards, Taxes, and Permits: Concerning Equity</vt:lpstr>
      <vt:lpstr>Standards, Taxes, and Permits : Concerning Effects on Output</vt:lpstr>
      <vt:lpstr>Standards, Taxes, and Permits : Concerning Effects on Output</vt:lpstr>
      <vt:lpstr>Standards, Taxes, and Permits : Concerning Administrative Costs</vt:lpstr>
      <vt:lpstr>Standards, Taxes, and Permits: Concerning Incentive Structures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Park, Brian</cp:lastModifiedBy>
  <cp:revision>62</cp:revision>
  <dcterms:created xsi:type="dcterms:W3CDTF">2023-08-17T23:00:51Z</dcterms:created>
  <dcterms:modified xsi:type="dcterms:W3CDTF">2025-02-11T16:26:35Z</dcterms:modified>
</cp:coreProperties>
</file>