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57" r:id="rId3"/>
    <p:sldId id="260" r:id="rId4"/>
    <p:sldId id="259" r:id="rId5"/>
    <p:sldId id="265" r:id="rId6"/>
    <p:sldId id="262" r:id="rId7"/>
    <p:sldId id="263" r:id="rId8"/>
    <p:sldId id="264" r:id="rId9"/>
    <p:sldId id="266" r:id="rId10"/>
    <p:sldId id="267" r:id="rId11"/>
    <p:sldId id="272" r:id="rId12"/>
    <p:sldId id="275" r:id="rId13"/>
    <p:sldId id="277" r:id="rId14"/>
    <p:sldId id="276" r:id="rId15"/>
    <p:sldId id="273" r:id="rId16"/>
    <p:sldId id="274" r:id="rId17"/>
    <p:sldId id="269" r:id="rId18"/>
    <p:sldId id="270" r:id="rId19"/>
    <p:sldId id="268" r:id="rId20"/>
    <p:sldId id="271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k8NN4nNgs4?feature=oembed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0-Qmglg-Ks?feature=oembed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D64kaTY5Vg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Standards and Taxation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380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1C3C2-2C54-74A6-33DB-AA067D17A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4A6D-61BC-4F6E-158F-F1868D230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B4BF4E2-2113-EAC6-4A67-A6989133DF6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023144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/>
                  <a:t>As long as the firm’s marginal cost of abatement is lower than MD, this trade-off should continue.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Taken to its conclusion, the economy should reach its equilibrium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200" dirty="0"/>
                  <a:t>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This means that the economy was paying a deadweight loss (DWL) due to agents not internalizing external costs.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B4BF4E2-2113-EAC6-4A67-A6989133DF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023144" cy="4351338"/>
              </a:xfrm>
              <a:blipFill>
                <a:blip r:embed="rId2"/>
                <a:stretch>
                  <a:fillRect l="-1667" t="-1541" r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01FB3-2BED-912D-A596-35519F32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0176E-B43D-7D01-38AD-F6D7D2D3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BE67F-6713-04C3-EC27-90431B5C2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pic>
        <p:nvPicPr>
          <p:cNvPr id="23" name="Content Placeholder 22" descr="A diagram of a line&#10;&#10;Description automatically generated">
            <a:extLst>
              <a:ext uri="{FF2B5EF4-FFF2-40B4-BE49-F238E27FC236}">
                <a16:creationId xmlns:a16="http://schemas.microsoft.com/office/drawing/2014/main" id="{31884EFA-F181-1681-8212-20E7C966679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54589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910EF-F0F8-8FDB-EA95-61C913474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228CE-A40D-3DC8-EF25-1122C56C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Standards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6961CC-3772-6079-7926-71F52CA606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most intuitive method to steer the economy to the optimal level of emissions may be emission standards.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By setting emission standards, regulators may set a maximum level of emissions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 for the economy.</a:t>
                </a:r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As an enforcement mechanism, regulators will fine firms a penalty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that produce any more than the standards.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The regulator’s goal is to minimize total social cost, which is the sum of abatement cost and damages.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96961CC-3772-6079-7926-71F52CA606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4AF80-5733-63A5-893B-82E6BBF5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D46D9-ACDE-3D37-BC57-4E06F7C9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8841C-4999-3F2C-F810-A67C85AF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7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66AA4-CC50-AAF8-2E79-B5E90F6F9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8C76-387F-F02F-8600-725578FD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Standards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2AEF0E-EE90-9D13-1547-C4384EFACD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54633" cy="4351338"/>
              </a:xfrm>
            </p:spPr>
            <p:txBody>
              <a:bodyPr/>
              <a:lstStyle/>
              <a:p>
                <a:r>
                  <a:rPr lang="en-US" dirty="0"/>
                  <a:t>Notations: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total cost of abatement for emission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total damages incurred due to emissions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Assumptions:</a:t>
                </a:r>
              </a:p>
              <a:p>
                <a:pPr lvl="1"/>
                <a:r>
                  <a:rPr lang="en-US" dirty="0"/>
                  <a:t>The per-unit cost of abatement is lower when emissions are high</a:t>
                </a:r>
                <a:r>
                  <a:rPr lang="en-US" i="1" dirty="0">
                    <a:latin typeface="Cambria Math" panose="02040503050406030204" pitchFamily="18" charset="0"/>
                  </a:rPr>
                  <a:t>.</a:t>
                </a:r>
              </a:p>
              <a:p>
                <a:pPr lvl="2"/>
                <a:r>
                  <a:rPr lang="en-US" dirty="0"/>
                  <a:t>Marginal Abatement Cost is increasing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.</a:t>
                </a:r>
                <a:r>
                  <a:rPr lang="en-US" dirty="0"/>
                  <a:t> </a:t>
                </a:r>
                <a:endParaRPr lang="en-US" dirty="0">
                  <a:latin typeface="Cambria Math" panose="02040503050406030204" pitchFamily="18" charset="0"/>
                </a:endParaRPr>
              </a:p>
              <a:p>
                <a:pPr lvl="2"/>
                <a:r>
                  <a:rPr lang="en-US" dirty="0"/>
                  <a:t>Using math: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per-unit damage to society is higher when emissions are high</a:t>
                </a:r>
                <a:r>
                  <a:rPr lang="en-US" i="1" dirty="0">
                    <a:latin typeface="Cambria Math" panose="02040503050406030204" pitchFamily="18" charset="0"/>
                  </a:rPr>
                  <a:t>.</a:t>
                </a:r>
              </a:p>
              <a:p>
                <a:pPr lvl="2"/>
                <a:r>
                  <a:rPr lang="en-US" dirty="0"/>
                  <a:t>Marginal Damage is increasing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2"/>
                <a:r>
                  <a:rPr lang="en-US" b="0" dirty="0"/>
                  <a:t>Using math: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 marL="1371600" lvl="3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2AEF0E-EE90-9D13-1547-C4384EFACD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54633" cy="4351338"/>
              </a:xfrm>
              <a:blipFill>
                <a:blip r:embed="rId2"/>
                <a:stretch>
                  <a:fillRect l="-996" t="-1821" r="-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BD159-6213-D523-6D9B-FD8632FF8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7DB48-779F-AF38-D3B9-CA319358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F81F2-42A2-9A8C-A0CC-FFFF1DAD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63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608DE-3B5A-BF97-B8A2-EC908314F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F4266-DBB4-37CE-1735-A813AFE87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Standards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B9E13-FD2D-04EB-C841-A3D35669C0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producers’ problem is characterized as:</a:t>
                </a:r>
              </a:p>
              <a:p>
                <a:endParaRPr lang="en-US" sz="5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func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sz="500" dirty="0"/>
              </a:p>
              <a:p>
                <a:r>
                  <a:rPr lang="en-US" dirty="0"/>
                  <a:t>The producer will choose an emission level that minimizes their abatement cost, given that emissions remain below the standard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r>
                  <a:rPr lang="en-US" dirty="0"/>
                  <a:t> is decreasing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, so the producer wants to choose the highest level of emissions possible.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producer  will choose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B9E13-FD2D-04EB-C841-A3D35669C0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0B738-E39C-C66D-324D-5A294E4B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41F89-A0BA-61E4-F955-9F94C00D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DE176-8FF4-A22C-5F84-6B8AFEC1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49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4FD38-05D0-684C-8CE3-94813CE25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AC2E-1536-0E0F-3093-188D9266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Standards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CBA67A-9F9A-B0DB-8C1E-508263FFE9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regulator’s problem is characterized 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acc>
                                <m:accPr>
                                  <m:chr m:val="̅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</m:acc>
                            </m:lim>
                          </m:limLow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.   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Regulators already knows that the producer will choose emission levels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Optimal choice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 is given by the first order condition: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500" dirty="0"/>
              </a:p>
              <a:p>
                <a:r>
                  <a:rPr lang="en-US" dirty="0"/>
                  <a:t>The regulator will select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𝑀𝐴𝐶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𝑀𝐷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CBA67A-9F9A-B0DB-8C1E-508263FFE9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DCF5C-0A54-9E6F-1CCD-F2F1CE5C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52320-EB77-FC37-9EA3-1A72F98DA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F25F5-8BD7-1D50-127B-47F2A602A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55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14B96-3071-5623-8480-E574DEC53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77DC3-A195-BA1E-FC9C-5CA6048D0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Emission Standards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73A5E-99CB-AC4B-C8A4-B85F1850E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023144" cy="4351338"/>
          </a:xfrm>
        </p:spPr>
        <p:txBody>
          <a:bodyPr>
            <a:normAutofit/>
          </a:bodyPr>
          <a:lstStyle/>
          <a:p>
            <a:r>
              <a:rPr lang="en-US" sz="2200" dirty="0"/>
              <a:t>Assuming that enforcement is binding, the firms’ total cost of abatement will be given by the blue triangle.</a:t>
            </a:r>
          </a:p>
          <a:p>
            <a:pPr lvl="3"/>
            <a:endParaRPr lang="en-US" sz="1400" dirty="0"/>
          </a:p>
          <a:p>
            <a:r>
              <a:rPr lang="en-US" sz="2200" dirty="0"/>
              <a:t>If the fine is large enough, firms will not emit above the standards, so the economy will be in an efficient state.</a:t>
            </a:r>
          </a:p>
          <a:p>
            <a:pPr lvl="3"/>
            <a:endParaRPr lang="en-US" sz="1400" dirty="0"/>
          </a:p>
          <a:p>
            <a:r>
              <a:rPr lang="en-US" sz="2200" dirty="0"/>
              <a:t>But in the real world, firms can always cheat.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96FEC-4482-4F2D-01EA-8015A01CC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F9C8E-44C8-3590-A050-446353F8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0821D-B079-6B01-B651-FAEE87485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pic>
        <p:nvPicPr>
          <p:cNvPr id="10" name="Content Placeholder 9" descr="A diagram of a line&#10;&#10;Description automatically generated">
            <a:extLst>
              <a:ext uri="{FF2B5EF4-FFF2-40B4-BE49-F238E27FC236}">
                <a16:creationId xmlns:a16="http://schemas.microsoft.com/office/drawing/2014/main" id="{FE5EFC52-BD52-E1B8-8577-6A681CD64E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226767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E8CF6-0EB9-4025-BE6F-E46F46B6A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03CC0-1686-990F-E0F7-C2C452B7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Emission Standards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617ED04F-9521-534F-4D4C-3716C986A62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057650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/>
                  <a:t>If the firm does not follow the regulations, it can save the Total Cost of Abatement (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𝑇𝐶𝐴</m:t>
                    </m:r>
                  </m:oMath>
                </a14:m>
                <a:r>
                  <a:rPr lang="en-US" sz="2200" dirty="0"/>
                  <a:t>).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If the probability of getting caught is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200" dirty="0"/>
                  <a:t>, the expected cost of skirting regulations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200" dirty="0"/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If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𝑇𝐶𝐴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2200" dirty="0"/>
                  <a:t>, firms will be incentivized to ignore emission standards.</a:t>
                </a:r>
              </a:p>
              <a:p>
                <a:endParaRPr lang="en-US" sz="22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617ED04F-9521-534F-4D4C-3716C986A6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057650" cy="4351338"/>
              </a:xfrm>
              <a:blipFill>
                <a:blip r:embed="rId2"/>
                <a:stretch>
                  <a:fillRect l="-1652" t="-1541" r="-3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2FAC7-578D-3DB1-C535-7F8D7121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D50F9-E99E-128A-1992-DAABEE92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F31A1-EB5D-AEA2-3B38-F576DB78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pic>
        <p:nvPicPr>
          <p:cNvPr id="11" name="Content Placeholder 10" descr="A diagram of a line&#10;&#10;Description automatically generated">
            <a:extLst>
              <a:ext uri="{FF2B5EF4-FFF2-40B4-BE49-F238E27FC236}">
                <a16:creationId xmlns:a16="http://schemas.microsoft.com/office/drawing/2014/main" id="{71467195-59C8-0888-7118-9A7A5B56A25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405468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7BEC-2E9D-5FB1-BB2E-E3E2F746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Air Act of 1970</a:t>
            </a:r>
          </a:p>
        </p:txBody>
      </p:sp>
      <p:pic>
        <p:nvPicPr>
          <p:cNvPr id="7" name="Online Media 6" title="Clean Air Act of 1970">
            <a:hlinkClick r:id="" action="ppaction://media"/>
            <a:extLst>
              <a:ext uri="{FF2B5EF4-FFF2-40B4-BE49-F238E27FC236}">
                <a16:creationId xmlns:a16="http://schemas.microsoft.com/office/drawing/2014/main" id="{FE265CF3-5D47-8BF7-100A-EE12EABA498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725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E1A42-8A8B-1EDB-437C-AFC7E445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A5B07-03C6-937D-156D-E32DA1BB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0B5B-0705-128D-3F6D-692BCFA3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8B48D-EF6B-AD64-A03A-B47CECCA2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AC3CD-4521-6D1A-BB70-F83DB0A7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Command-and-Control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C0FA6-C978-0ADE-2549-00F30C42B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method of recovering the lost social welfare is classified as “command-and-control” policies.</a:t>
            </a:r>
          </a:p>
          <a:p>
            <a:pPr lvl="3"/>
            <a:endParaRPr lang="en-US" dirty="0"/>
          </a:p>
          <a:p>
            <a:r>
              <a:rPr lang="en-US" dirty="0"/>
              <a:t>Command-and-control methods involve regulators mandating the adoption of certain emission control technologies.</a:t>
            </a:r>
          </a:p>
          <a:p>
            <a:pPr lvl="3"/>
            <a:endParaRPr lang="en-US" dirty="0"/>
          </a:p>
          <a:p>
            <a:r>
              <a:rPr lang="en-US" dirty="0"/>
              <a:t>Some example of command-and-control policies:</a:t>
            </a:r>
          </a:p>
          <a:p>
            <a:pPr lvl="1"/>
            <a:r>
              <a:rPr lang="en-US" dirty="0"/>
              <a:t>Clean Air Act of 1970</a:t>
            </a:r>
          </a:p>
          <a:p>
            <a:pPr lvl="1"/>
            <a:r>
              <a:rPr lang="en-US" dirty="0"/>
              <a:t>The establishment of the EPA</a:t>
            </a:r>
          </a:p>
          <a:p>
            <a:pPr lvl="1"/>
            <a:r>
              <a:rPr lang="en-US" dirty="0"/>
              <a:t>Clean Water Act (1972).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7F7F6-9E85-21E1-22F7-A8108C58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2943C-AD3A-1C1C-3094-D36D7F98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2D4B1-93DA-C1CD-A45D-FC126DE1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2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72AA96-AB87-3EB8-BBDD-53ABEC6F0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E2C3-29C7-7C35-4CD2-33188293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Command-and-Control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61FB-7D1F-29D9-C75F-796BFE64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command-and-control policies were cheap, and effective in preserving environmental quality, but...</a:t>
            </a:r>
          </a:p>
          <a:p>
            <a:pPr lvl="3"/>
            <a:endParaRPr lang="en-US" dirty="0"/>
          </a:p>
          <a:p>
            <a:r>
              <a:rPr lang="en-US" dirty="0"/>
              <a:t>Command and control regulations mandate the adoption of certain abatement tools.</a:t>
            </a:r>
          </a:p>
          <a:p>
            <a:pPr lvl="1"/>
            <a:r>
              <a:rPr lang="en-US" dirty="0"/>
              <a:t>No incentives for polluters to go “above and beyond” the limit.</a:t>
            </a:r>
          </a:p>
          <a:p>
            <a:pPr lvl="1"/>
            <a:r>
              <a:rPr lang="en-US" dirty="0"/>
              <a:t>Prohibits the development of more effective abatement technology.</a:t>
            </a:r>
          </a:p>
          <a:p>
            <a:pPr lvl="3"/>
            <a:endParaRPr lang="en-US" dirty="0"/>
          </a:p>
          <a:p>
            <a:r>
              <a:rPr lang="en-US" dirty="0"/>
              <a:t>Standards are set by regulators, who are typically government agencies, thus subject to political influence.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13E9D-C834-29F2-54DA-F70F2AAA8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988CB-FF54-1C6D-D521-921CDFBC6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CF1EA-2535-BA9E-402E-4A161295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7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139E-F16D-307F-9CA3-0E85E369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Pigouvian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CD7AD-2ED2-ACF9-28A7-A8744CD2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Pigouvian policies aim to force agents to internalize the external costs (and benefits) when there are no market mechanisms that can achieve this goal.</a:t>
            </a:r>
          </a:p>
          <a:p>
            <a:pPr lvl="3"/>
            <a:endParaRPr lang="en-US" dirty="0"/>
          </a:p>
          <a:p>
            <a:r>
              <a:rPr lang="en-US" dirty="0"/>
              <a:t>Examples include:</a:t>
            </a:r>
          </a:p>
          <a:p>
            <a:pPr lvl="1"/>
            <a:r>
              <a:rPr lang="en-US" dirty="0"/>
              <a:t>Command and Control</a:t>
            </a:r>
          </a:p>
          <a:p>
            <a:pPr lvl="1"/>
            <a:r>
              <a:rPr lang="en-US" dirty="0"/>
              <a:t>Emission Standards</a:t>
            </a:r>
          </a:p>
          <a:p>
            <a:pPr lvl="1"/>
            <a:r>
              <a:rPr lang="en-US" dirty="0"/>
              <a:t>Taxation and Subsidies</a:t>
            </a:r>
          </a:p>
          <a:p>
            <a:pPr lvl="3"/>
            <a:endParaRPr lang="en-US" dirty="0"/>
          </a:p>
          <a:p>
            <a:r>
              <a:rPr lang="en-US" dirty="0"/>
              <a:t>Before jumping into these policies, we should try to build a framework to understand what is lost, and what can be gained.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6036F-EC30-AB86-6A8D-AFA453BE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E6ADC-D195-79CA-26CB-E784D1FA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FEEEC-4201-61CE-A5DE-3D17F656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16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A6F2-3A75-3178-D647-DC8DB150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Influences</a:t>
            </a:r>
          </a:p>
        </p:txBody>
      </p:sp>
      <p:pic>
        <p:nvPicPr>
          <p:cNvPr id="7" name="Online Media 6" title="Inside the Blockade of Joe Manchin's Coal Profits">
            <a:hlinkClick r:id="" action="ppaction://media"/>
            <a:extLst>
              <a:ext uri="{FF2B5EF4-FFF2-40B4-BE49-F238E27FC236}">
                <a16:creationId xmlns:a16="http://schemas.microsoft.com/office/drawing/2014/main" id="{EC03E8B1-0281-1C57-2968-FEBA77861A0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725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B11EE-ADA0-0401-527A-2320DEE2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F3CD2-F697-EBDD-88EE-8BA62D9A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9441C-8A8E-9AC0-DFDA-F2626105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4CFBF-CE4E-B54F-D686-AE38A03EF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92BB5-93AA-5F21-1665-963F8A69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CC9637-3A8D-1512-379F-414B1AEB14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Another method regulators can rely on would be to tax certain activities to internalize external costs.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Under taxation schemes, polluters will be taxed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per unit of emission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can view this as the regulators claiming full property rights over the environment, and polluters “bargaining” for the rights to pollute. </a:t>
                </a:r>
              </a:p>
              <a:p>
                <a:pPr lvl="1"/>
                <a:r>
                  <a:rPr lang="en-US" dirty="0"/>
                  <a:t>Property rights are now clearly defined, and</a:t>
                </a:r>
              </a:p>
              <a:p>
                <a:pPr lvl="1"/>
                <a:r>
                  <a:rPr lang="en-US" dirty="0"/>
                  <a:t>The simple taxation scheme reduces transaction costs.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CC9637-3A8D-1512-379F-414B1AEB14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90285-8CB0-F14F-7752-625FFCC25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80774-D879-FB6B-3526-E0E71742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87465-6CAB-3C03-514D-29CE1B6B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86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C7A1B-6DEE-4256-7524-26940C506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37507-536C-2A3A-DA36-42AE58ADF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216C76-46D3-6AF5-3397-09508817BB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socially optimal tax level is determined by solving the producers’ and regulator’s problem.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producers’ problem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lim>
                          </m:limLow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producers’ first order condition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     ⟹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sz="20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Producers will choose the level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𝑀𝐴𝐶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216C76-46D3-6AF5-3397-09508817BB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B7DB8-B4BD-0578-3522-3AF59A35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E75DB-D874-247C-F162-0F43BCA1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4D3F6-8D23-EAAD-0501-DE86664E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9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7B5AD-692E-2061-FC15-0DE92A076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F08B6-38FD-88A7-E317-2E60B953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0306BD-A537-FE5C-0C56-801E573CEA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regulator’s problem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lim>
                          </m:limLow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regulator’s first order condition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Knowing that producers chooses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, the regulator’s optimal tax will be determined by: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0306BD-A537-FE5C-0C56-801E573CEA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DFF9B-6A38-03B1-397C-C4D82069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2F61F-AE96-8883-5ECB-5A3679DF9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BDA7-0FD6-6027-C065-C6AEEA57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3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097B-43D6-D3FD-988F-6F44B8E6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</a:t>
            </a:r>
          </a:p>
        </p:txBody>
      </p:sp>
      <p:pic>
        <p:nvPicPr>
          <p:cNvPr id="9" name="Content Placeholder 8" descr="A diagram of a line&#10;&#10;Description automatically generated">
            <a:extLst>
              <a:ext uri="{FF2B5EF4-FFF2-40B4-BE49-F238E27FC236}">
                <a16:creationId xmlns:a16="http://schemas.microsoft.com/office/drawing/2014/main" id="{720C437D-1F37-4D96-0F42-7BBACFD8ED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9B99D-4FB4-291A-12AD-10C9D41868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optimal tax is equal to the marginal damage at the societal optimal level of emission.</a:t>
            </a:r>
          </a:p>
          <a:p>
            <a:pPr lvl="3"/>
            <a:endParaRPr lang="en-US" sz="1400" dirty="0"/>
          </a:p>
          <a:p>
            <a:r>
              <a:rPr lang="en-US" sz="2200" dirty="0"/>
              <a:t>The producer must “pay” two “costs”:</a:t>
            </a:r>
          </a:p>
          <a:p>
            <a:pPr lvl="1"/>
            <a:r>
              <a:rPr lang="en-US" sz="1800" dirty="0"/>
              <a:t>The tax based on emissions (blue box), and </a:t>
            </a:r>
          </a:p>
          <a:p>
            <a:pPr lvl="1"/>
            <a:r>
              <a:rPr lang="en-US" sz="1800" dirty="0"/>
              <a:t>The cost of abatement         (red triangle).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525AB-F6D4-4983-C2AA-85BED3E6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BED78-82C9-9368-7F5B-7B8774AF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6CFA0-A574-5A04-8D40-981EE036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89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93A9A-2244-6F8B-7CDE-B72080DDB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7AFDA-3826-11C6-B3B6-D1BDB220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Subsidies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605482-9D37-4EE7-2180-F9522B838C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Instead of taxing polluters, regulators can offer a per unit subsidy for abatements,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 The producers’ problem can be characterized as:</a:t>
                </a:r>
              </a:p>
              <a:p>
                <a:pPr marL="0" indent="0">
                  <a:buNone/>
                </a:pPr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500" dirty="0"/>
              </a:p>
              <a:p>
                <a:r>
                  <a:rPr lang="en-US" dirty="0"/>
                  <a:t>The producers’ first order condition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=0     ⟹    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producer will choose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𝑀𝐴𝐶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605482-9D37-4EE7-2180-F9522B838C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36102-F670-FB3F-FBF6-00BEF940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8B50D-8FE6-AE47-5B67-E07C7B75C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979AA-D276-DC9A-5659-9CEDCD69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79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BC2AE-0B8A-CFC6-D7B8-875D6A4B4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FCCBD-2C62-9AB8-364D-827E656C4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Subsidies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EC06A5-508F-78BE-176C-C39E0C257F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regulator’s problem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lim>
                          </m:limLow>
                        </m:fNam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1400" dirty="0"/>
              </a:p>
              <a:p>
                <a:r>
                  <a:rPr lang="en-US" dirty="0"/>
                  <a:t>The regulator’s first order condition is: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Knowing that producers chooses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, the regulator’s optimal tax will be determined by: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EC06A5-508F-78BE-176C-C39E0C257F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2ACA9-EE0A-98AF-3D30-C27843D07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5B454-08F8-EDFC-3F82-67E52545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5BA8D-E188-D2EF-2127-FA01A7AC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47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FB306-89E7-5878-D927-8FDFCA83C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B5CF-5814-D321-D5F1-80F3AE53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Subsidies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A11DA-0E29-8318-A77D-E9A059E0FA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optimal subsidy is equal to the marginal damage at the societal optimal level of emission.</a:t>
            </a:r>
          </a:p>
          <a:p>
            <a:pPr lvl="3"/>
            <a:endParaRPr lang="en-US" sz="1400" dirty="0"/>
          </a:p>
          <a:p>
            <a:r>
              <a:rPr lang="en-US" sz="2200" dirty="0"/>
              <a:t>The producer will end up:</a:t>
            </a:r>
          </a:p>
          <a:p>
            <a:pPr lvl="1"/>
            <a:r>
              <a:rPr lang="en-US" sz="1800" dirty="0"/>
              <a:t>Paying the cost of abatement         (red triangle)…</a:t>
            </a:r>
          </a:p>
          <a:p>
            <a:pPr lvl="1"/>
            <a:r>
              <a:rPr lang="en-US" sz="1800" dirty="0"/>
              <a:t>But gaining subsidy revenue             (red triangle + blue triangle).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B43E1-901C-90BE-358E-EEEB85D3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F3439-0E6A-A9D2-993C-44263046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59E6-A0AF-89ED-6164-A66C3D49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/>
          </a:p>
        </p:txBody>
      </p:sp>
      <p:pic>
        <p:nvPicPr>
          <p:cNvPr id="11" name="Content Placeholder 10" descr="A diagram of a line&#10;&#10;Description automatically generated">
            <a:extLst>
              <a:ext uri="{FF2B5EF4-FFF2-40B4-BE49-F238E27FC236}">
                <a16:creationId xmlns:a16="http://schemas.microsoft.com/office/drawing/2014/main" id="{32CC7DBB-5B9D-AF53-1D56-61EE90749E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1627540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BFAA-4B69-411F-F5B2-31876EF2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Taxation and Standards</a:t>
            </a:r>
          </a:p>
        </p:txBody>
      </p:sp>
      <p:pic>
        <p:nvPicPr>
          <p:cNvPr id="7" name="Online Media 6" title="Carbon Pricing, Explained With Chickens">
            <a:hlinkClick r:id="" action="ppaction://media"/>
            <a:extLst>
              <a:ext uri="{FF2B5EF4-FFF2-40B4-BE49-F238E27FC236}">
                <a16:creationId xmlns:a16="http://schemas.microsoft.com/office/drawing/2014/main" id="{D1474D32-094D-E830-520C-33AACFFB4D0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725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A60FC-BD4A-BC50-E2B0-5D9DB988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8BF74-D8C9-69B3-D0D7-2E161B61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5F070-7DA1-3EAF-F62E-5E2C341E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5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16C4-18A5-DA48-8905-C2AE196A74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9181A-B8A1-832C-79F4-1D60CCF0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28E2EC7-CFD2-893A-8686-98D14532155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/>
                  <a:t>Suppose that there is a firm that is responsible for the emission of pollutants.</a:t>
                </a:r>
              </a:p>
              <a:p>
                <a:pPr lvl="3"/>
                <a:endParaRPr lang="en-US" sz="1400" dirty="0"/>
              </a:p>
              <a:p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200" dirty="0"/>
                  <a:t> represents the quantity of pollutants emitted by the firm.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The firm may choose to adopt abatement procedures to reduce the quantity of pollutants emitted.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Abatement will cost the firm.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28E2EC7-CFD2-893A-8686-98D1453215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62759" cy="4351338"/>
              </a:xfrm>
              <a:blipFill>
                <a:blip r:embed="rId2"/>
                <a:stretch>
                  <a:fillRect l="-1692" t="-1541" r="-2154" b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3BA32-6578-9A39-4248-37C6B37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D33F6-3ADA-EB22-1A17-938DB4DE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BDCDD-1342-3435-8D3A-46AFC122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15" name="Content Placeholder 14" descr="A graph with arrows and words&#10;&#10;Description automatically generated with medium confidence">
            <a:extLst>
              <a:ext uri="{FF2B5EF4-FFF2-40B4-BE49-F238E27FC236}">
                <a16:creationId xmlns:a16="http://schemas.microsoft.com/office/drawing/2014/main" id="{3AB3BAEE-6A70-85A7-9AD3-2305F0AE625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45647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E3BC1-9DF7-263A-B61B-3037C7D3B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9793-0DAB-B963-D458-174547676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EDB5FC-BC36-B846-D79A-66312D2C0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sz="2200" dirty="0"/>
              <a:t>The </a:t>
            </a:r>
            <a:r>
              <a:rPr lang="en-US" sz="2200" b="1" dirty="0"/>
              <a:t>Marginal Abatement Cost</a:t>
            </a:r>
            <a:r>
              <a:rPr lang="en-US" sz="2200" dirty="0"/>
              <a:t> (MAC) curve informs us of the cost of abating the last unit of emissions.</a:t>
            </a:r>
          </a:p>
          <a:p>
            <a:pPr lvl="3"/>
            <a:endParaRPr lang="en-US" sz="1400" dirty="0"/>
          </a:p>
          <a:p>
            <a:r>
              <a:rPr lang="en-US" sz="2200" dirty="0"/>
              <a:t>Typically, the MAC curve is downward sloping.</a:t>
            </a:r>
          </a:p>
          <a:p>
            <a:pPr lvl="3"/>
            <a:endParaRPr lang="en-US" sz="1400" dirty="0"/>
          </a:p>
          <a:p>
            <a:r>
              <a:rPr lang="en-US" sz="2200" dirty="0"/>
              <a:t>It costs more to reduce emissions when the level of emissions are already lowered.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9AD3C-3B9D-CBA6-917F-A2C69B4F94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B9C43-397A-1C63-3AF9-52FFE021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463CE-E976-7624-5EC9-F3EA9F78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27" name="Content Placeholder 26" descr="A diagram of a cost&#10;&#10;Description automatically generated">
            <a:extLst>
              <a:ext uri="{FF2B5EF4-FFF2-40B4-BE49-F238E27FC236}">
                <a16:creationId xmlns:a16="http://schemas.microsoft.com/office/drawing/2014/main" id="{6C76E2E0-56AF-24AC-A7AD-8A30940CA1D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148936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B341D-86A7-4251-1559-FF68F38D9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A5F2-27D5-65CF-32AA-F4854D50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199C7-A5AE-3CE1-4F7A-736AAED86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sz="2200" dirty="0"/>
              <a:t>An alternate interpretation of MAC is that it is the </a:t>
            </a:r>
            <a:r>
              <a:rPr lang="en-US" sz="2200" b="1" dirty="0"/>
              <a:t>Marginal Emissions Benefit</a:t>
            </a:r>
            <a:r>
              <a:rPr lang="en-US" sz="2200" dirty="0"/>
              <a:t> of the firm.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84286-C44A-8AF0-B1C1-4E08C6E6E8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FE519-6720-2F83-8012-AF67C9AB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6E7C2-38B7-29F3-6683-233FD105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27" name="Content Placeholder 26" descr="A diagram of a cost&#10;&#10;Description automatically generated">
            <a:extLst>
              <a:ext uri="{FF2B5EF4-FFF2-40B4-BE49-F238E27FC236}">
                <a16:creationId xmlns:a16="http://schemas.microsoft.com/office/drawing/2014/main" id="{1804023A-0AC2-DC34-4F58-6728FF83599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51861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37AE5-F908-8541-2D68-30E757AED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19B1-2EAA-5390-A5CE-45943213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90E3B-DA36-0382-E512-ACC98C676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sz="2200" dirty="0"/>
              <a:t>As a consequence of the firm emitting pollutants, there will be external costs imposed on the economy.</a:t>
            </a:r>
          </a:p>
          <a:p>
            <a:pPr lvl="3"/>
            <a:endParaRPr lang="en-US" sz="1400" dirty="0"/>
          </a:p>
          <a:p>
            <a:r>
              <a:rPr lang="en-US" sz="2200" dirty="0"/>
              <a:t>We represent this external cost using the </a:t>
            </a:r>
            <a:r>
              <a:rPr lang="en-US" sz="2200" b="1" dirty="0"/>
              <a:t>Marginal Damage</a:t>
            </a:r>
            <a:r>
              <a:rPr lang="en-US" sz="2200" dirty="0"/>
              <a:t> (MD) curve.</a:t>
            </a:r>
          </a:p>
          <a:p>
            <a:pPr lvl="3"/>
            <a:endParaRPr lang="en-US" sz="1400" dirty="0"/>
          </a:p>
          <a:p>
            <a:r>
              <a:rPr lang="en-US" sz="2200" dirty="0"/>
              <a:t>This MD curve is equivalent to the social marginal cost, as the private cost of emissions is zero.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9B970-84FF-E50D-9EA4-132A414B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416FC-7C17-28FE-4AEB-46D9502F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EF7D5-A232-D850-E651-B85B62737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pic>
        <p:nvPicPr>
          <p:cNvPr id="19" name="Content Placeholder 18" descr="A diagram of a cost and a line&#10;&#10;Description automatically generated with medium confidence">
            <a:extLst>
              <a:ext uri="{FF2B5EF4-FFF2-40B4-BE49-F238E27FC236}">
                <a16:creationId xmlns:a16="http://schemas.microsoft.com/office/drawing/2014/main" id="{9289E6F4-8EFE-9D99-0ABD-9D272C7D055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86828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7EB4C-A481-8E2B-45C5-898DAE080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9686D-41A7-11B2-D5CF-EE408649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A80C1-78B5-6234-7D19-86ED60A40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023144" cy="4351338"/>
          </a:xfrm>
        </p:spPr>
        <p:txBody>
          <a:bodyPr>
            <a:normAutofit/>
          </a:bodyPr>
          <a:lstStyle/>
          <a:p>
            <a:r>
              <a:rPr lang="en-US" sz="2200" dirty="0"/>
              <a:t>Two ways to interpret how the model is set up:</a:t>
            </a:r>
          </a:p>
          <a:p>
            <a:pPr lvl="3"/>
            <a:endParaRPr lang="en-US" sz="1400" dirty="0"/>
          </a:p>
          <a:p>
            <a:r>
              <a:rPr lang="en-US" sz="2200" dirty="0"/>
              <a:t>MAC is the SMB of emissions, and MD is the SMC of emissions.</a:t>
            </a:r>
          </a:p>
          <a:p>
            <a:pPr lvl="3"/>
            <a:endParaRPr lang="en-US" sz="1400" dirty="0"/>
          </a:p>
          <a:p>
            <a:r>
              <a:rPr lang="en-US" sz="2200" dirty="0"/>
              <a:t>MAC is the SMC of abatement, and MD is the SMB of abatement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10494-89A1-5A03-17F0-EDEBDEAE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50856-6CAB-3D62-53B9-19C7C172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E16AC-9DFA-3E8F-5629-F75D2F1C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10" name="Content Placeholder 9" descr="A diagram of a cost and a line&#10;&#10;Description automatically generated with medium confidence">
            <a:extLst>
              <a:ext uri="{FF2B5EF4-FFF2-40B4-BE49-F238E27FC236}">
                <a16:creationId xmlns:a16="http://schemas.microsoft.com/office/drawing/2014/main" id="{D3CCD311-78C7-B9C7-7DC3-08F4BFAE9E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73731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A659B-4BF8-8DAF-CDE3-03E8419F5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FB2D1-0385-B072-539E-646CF9378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24B1E5-79B2-01C6-7948-C863820D403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023144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/>
                  <a:t>The unregulated market will end up producing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</m:oMath>
                </a14:m>
                <a:r>
                  <a:rPr lang="en-US" sz="2200" dirty="0"/>
                  <a:t>, the maximum level of emissions.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The firm determines the level of emissions by weighing their private marginal benefits to their private marginal costs.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PMB of emissions: MAC</a:t>
                </a:r>
              </a:p>
              <a:p>
                <a:pPr lvl="3"/>
                <a:endParaRPr lang="en-US" sz="1400" dirty="0"/>
              </a:p>
              <a:p>
                <a:r>
                  <a:rPr lang="en-US" sz="2200" dirty="0"/>
                  <a:t>PMC of emissions: Zero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24B1E5-79B2-01C6-7948-C863820D40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023144" cy="4351338"/>
              </a:xfrm>
              <a:blipFill>
                <a:blip r:embed="rId2"/>
                <a:stretch>
                  <a:fillRect l="-1667" t="-1541" r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39222-7E11-7637-2228-643CCC083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5C4BD-8DE8-00A9-E7BB-B4695FF6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89D64-3C12-481C-4520-C5294428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335C918-2B47-C1F3-EBF2-C98162533D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228943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D7062-2D8F-95F4-EC6C-0D5C7C49F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F9AA1-D634-55D2-B33E-0DFE7BD4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The Cost of Not Regulating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AE4B2-5A60-5564-0350-E46ED68A9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023144" cy="4351338"/>
          </a:xfrm>
        </p:spPr>
        <p:txBody>
          <a:bodyPr>
            <a:normAutofit/>
          </a:bodyPr>
          <a:lstStyle/>
          <a:p>
            <a:r>
              <a:rPr lang="en-US" sz="2200" dirty="0"/>
              <a:t>From the social planner’s point of view, this is clearly not an efficient allocation.</a:t>
            </a:r>
          </a:p>
          <a:p>
            <a:pPr marL="1371600" lvl="3" indent="0">
              <a:buNone/>
            </a:pPr>
            <a:endParaRPr lang="en-US" sz="1400" dirty="0"/>
          </a:p>
          <a:p>
            <a:r>
              <a:rPr lang="en-US" sz="2200" dirty="0"/>
              <a:t>The victims will be willing to pay up to MD to entice the firm to reduce emissions.</a:t>
            </a:r>
          </a:p>
          <a:p>
            <a:pPr lvl="3"/>
            <a:endParaRPr lang="en-US" sz="1400" dirty="0"/>
          </a:p>
          <a:p>
            <a:r>
              <a:rPr lang="en-US" sz="2200" dirty="0"/>
              <a:t>For the first unit of abatement, the cost of abatement is lower than MD.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E3BD1-C317-87E1-AC73-7C301890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ECON 380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FA1A4-48DC-D23C-306A-A7D62C24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0777" y="6356351"/>
            <a:ext cx="5762446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3A32E-50BF-2019-6DFE-E50B0A3B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A980C56-831A-4EAB-9EDE-57C090F4F877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15" name="Content Placeholder 14" descr="A diagram of a line&#10;&#10;Description automatically generated">
            <a:extLst>
              <a:ext uri="{FF2B5EF4-FFF2-40B4-BE49-F238E27FC236}">
                <a16:creationId xmlns:a16="http://schemas.microsoft.com/office/drawing/2014/main" id="{D469ABFD-9AE0-228F-B212-E448473A788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427869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2967</TotalTime>
  <Words>1616</Words>
  <Application>Microsoft Office PowerPoint</Application>
  <PresentationFormat>On-screen Show (4:3)</PresentationFormat>
  <Paragraphs>287</Paragraphs>
  <Slides>28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Franklin Gothic Book</vt:lpstr>
      <vt:lpstr>Office Theme</vt:lpstr>
      <vt:lpstr>Standards and Taxation</vt:lpstr>
      <vt:lpstr>Pigouvian Policies</vt:lpstr>
      <vt:lpstr>The Cost of Not Regulating</vt:lpstr>
      <vt:lpstr>The Cost of Not Regulating</vt:lpstr>
      <vt:lpstr>The Cost of Not Regulating</vt:lpstr>
      <vt:lpstr>The Cost of Not Regulating</vt:lpstr>
      <vt:lpstr>The Cost of Not Regulating</vt:lpstr>
      <vt:lpstr>The Cost of Not Regulating</vt:lpstr>
      <vt:lpstr>The Cost of Not Regulating</vt:lpstr>
      <vt:lpstr>The Cost of Not Regulating</vt:lpstr>
      <vt:lpstr>Emission Standards</vt:lpstr>
      <vt:lpstr>Emission Standards</vt:lpstr>
      <vt:lpstr>Emission Standards</vt:lpstr>
      <vt:lpstr>Emission Standards</vt:lpstr>
      <vt:lpstr>Emission Standards</vt:lpstr>
      <vt:lpstr>Emission Standards</vt:lpstr>
      <vt:lpstr>Clean Air Act of 1970</vt:lpstr>
      <vt:lpstr>Command-and-Control Regulation</vt:lpstr>
      <vt:lpstr>Command-and-Control Regulation</vt:lpstr>
      <vt:lpstr>Political Influences</vt:lpstr>
      <vt:lpstr>Taxation</vt:lpstr>
      <vt:lpstr>Taxation</vt:lpstr>
      <vt:lpstr>Taxation</vt:lpstr>
      <vt:lpstr>Taxation</vt:lpstr>
      <vt:lpstr>Subsidies</vt:lpstr>
      <vt:lpstr>Subsidies</vt:lpstr>
      <vt:lpstr>Subsidies</vt:lpstr>
      <vt:lpstr>Taxation and Standards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48</cp:revision>
  <dcterms:created xsi:type="dcterms:W3CDTF">2023-08-17T23:00:51Z</dcterms:created>
  <dcterms:modified xsi:type="dcterms:W3CDTF">2025-02-02T23:26:50Z</dcterms:modified>
</cp:coreProperties>
</file>