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7"/>
  </p:notesMasterIdLst>
  <p:sldIdLst>
    <p:sldId id="256" r:id="rId2"/>
    <p:sldId id="301" r:id="rId3"/>
    <p:sldId id="303" r:id="rId4"/>
    <p:sldId id="302" r:id="rId5"/>
    <p:sldId id="306" r:id="rId6"/>
    <p:sldId id="307" r:id="rId7"/>
    <p:sldId id="310" r:id="rId8"/>
    <p:sldId id="309" r:id="rId9"/>
    <p:sldId id="311" r:id="rId10"/>
    <p:sldId id="312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2" r:id="rId20"/>
    <p:sldId id="323" r:id="rId21"/>
    <p:sldId id="324" r:id="rId22"/>
    <p:sldId id="325" r:id="rId23"/>
    <p:sldId id="327" r:id="rId24"/>
    <p:sldId id="326" r:id="rId25"/>
    <p:sldId id="328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8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9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A6441-4E79-42FF-805B-86C90BDFD38D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29054-221E-4755-818D-C35A08AFD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785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oogle Shape;92;p13">
            <a:extLst>
              <a:ext uri="{FF2B5EF4-FFF2-40B4-BE49-F238E27FC236}">
                <a16:creationId xmlns:a16="http://schemas.microsoft.com/office/drawing/2014/main" id="{BF16982E-3E38-0665-4F07-437DD3F0D5A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354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1F852EF2-DB2E-EDA3-947F-AD7E6C19EBD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810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297A800C-E47B-35AC-0EA8-24F3738049A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263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859BA894-242B-5A6C-EFD3-428444AAFEC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735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3200" b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Google Shape;92;p13">
            <a:extLst>
              <a:ext uri="{FF2B5EF4-FFF2-40B4-BE49-F238E27FC236}">
                <a16:creationId xmlns:a16="http://schemas.microsoft.com/office/drawing/2014/main" id="{A5DC9873-6BF3-A825-551C-17B7FBCA97F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058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F820AB4E-4F46-3C81-9BD0-65A4D2A2DBE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4596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Google Shape;101;p14">
            <a:extLst>
              <a:ext uri="{FF2B5EF4-FFF2-40B4-BE49-F238E27FC236}">
                <a16:creationId xmlns:a16="http://schemas.microsoft.com/office/drawing/2014/main" id="{C854E680-04A2-EA76-C6A6-8EF6A2AD0BB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425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Google Shape;101;p14">
            <a:extLst>
              <a:ext uri="{FF2B5EF4-FFF2-40B4-BE49-F238E27FC236}">
                <a16:creationId xmlns:a16="http://schemas.microsoft.com/office/drawing/2014/main" id="{0E4BED26-AE3D-9FD7-372D-89389F76110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195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Google Shape;101;p14">
            <a:extLst>
              <a:ext uri="{FF2B5EF4-FFF2-40B4-BE49-F238E27FC236}">
                <a16:creationId xmlns:a16="http://schemas.microsoft.com/office/drawing/2014/main" id="{63FB725D-7839-2629-E2FD-4289B983E67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98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ADE22408-2DD9-F1EF-2438-A0546996FB2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318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19CEB84E-A1D1-9AFA-DEC7-31056DF6BFA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116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  <a:cs typeface="Forte Forward" panose="020F0502020204030204" pitchFamily="2" charset="0"/>
              </a:defRPr>
            </a:lvl1pPr>
          </a:lstStyle>
          <a:p>
            <a:r>
              <a:rPr lang="en-US"/>
              <a:t>ECON 380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0777" y="6356351"/>
            <a:ext cx="5762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oogle Shape;91;p13">
            <a:extLst>
              <a:ext uri="{FF2B5EF4-FFF2-40B4-BE49-F238E27FC236}">
                <a16:creationId xmlns:a16="http://schemas.microsoft.com/office/drawing/2014/main" id="{9C136CE5-665B-2FA1-3A31-86C4E8EC1DBB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423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595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m5ych9oDtk0?feature=oembed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1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5" Type="http://schemas.openxmlformats.org/officeDocument/2006/relationships/image" Target="../media/image4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Relationship Id="rId14" Type="http://schemas.openxmlformats.org/officeDocument/2006/relationships/image" Target="../media/image4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WSM6STkH18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981AA-C880-955A-8ACC-D4284C4A79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The </a:t>
            </a:r>
            <a:r>
              <a:rPr lang="en-US" sz="4000"/>
              <a:t>Coase Theorem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868834-9371-0482-209B-C2EBDB2D93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ECON 380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A60A-CBE6-B5CE-B9CE-C7DC93869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F44A7-8470-0B18-F1D2-F47845ECB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BCC6C-06D2-CC1B-BC1A-B87124A3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06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7F84EE-9B3A-C19F-FB36-68DBDDA08F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B3154-2B6F-99F3-6827-A650CCF6F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Coase Theorem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2485601-D734-CC42-ED48-CE902F41348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Let’s see how </a:t>
                </a:r>
                <a:r>
                  <a:rPr lang="en-US" dirty="0" err="1"/>
                  <a:t>Coasean</a:t>
                </a:r>
                <a:r>
                  <a:rPr lang="en-US" dirty="0"/>
                  <a:t> bargaining works in this case.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problem is…</a:t>
                </a:r>
              </a:p>
              <a:p>
                <a:pPr lvl="1"/>
                <a:r>
                  <a:rPr lang="en-US" dirty="0"/>
                  <a:t>The confectioner producing candy creates noise.</a:t>
                </a:r>
              </a:p>
              <a:p>
                <a:pPr lvl="1"/>
                <a:r>
                  <a:rPr lang="en-US" dirty="0"/>
                  <a:t>The noise interferes with the doctor providing medical services.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Noise is the externality in this case, and the optimal level of noise depends on the relative social values of candy and medical services.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Let’s assume that the level of noise can vary between its lowest level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/>
                  <a:t> and maximum level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2485601-D734-CC42-ED48-CE902F41348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26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686CB1-BBA9-9951-4861-D50114073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42ACB-CF4A-B08D-167E-16E89D425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BD907-391B-4272-F1EB-833236B4B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610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59CD1-E075-7C49-7718-B3C253BDF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Coase Theorem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2FA580-1DC1-3E85-7F23-F2D75FA685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980012" cy="4351338"/>
          </a:xfrm>
        </p:spPr>
        <p:txBody>
          <a:bodyPr>
            <a:normAutofit/>
          </a:bodyPr>
          <a:lstStyle/>
          <a:p>
            <a:r>
              <a:rPr lang="en-US" dirty="0"/>
              <a:t>Marginal cost represents the cost imposed on the doctor by the confectioner’s production.</a:t>
            </a:r>
          </a:p>
          <a:p>
            <a:pPr lvl="3"/>
            <a:endParaRPr lang="en-US" dirty="0"/>
          </a:p>
          <a:p>
            <a:r>
              <a:rPr lang="en-US" dirty="0"/>
              <a:t>Marginal benefit represents the confectioner’s marginal profit from producing candy (and noise).</a:t>
            </a:r>
          </a:p>
          <a:p>
            <a:pPr lvl="3"/>
            <a:endParaRPr lang="en-US" dirty="0"/>
          </a:p>
          <a:p>
            <a:r>
              <a:rPr lang="en-US" dirty="0"/>
              <a:t>Suppose that the property rights goes to the doctor.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4ACE64-3C86-08F5-A5C3-F852429C4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EF3025-302C-DD29-7297-B952C2B22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265409-4E50-19ED-5A85-F0F9E1A80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11</a:t>
            </a:fld>
            <a:endParaRPr lang="en-US"/>
          </a:p>
        </p:txBody>
      </p:sp>
      <p:pic>
        <p:nvPicPr>
          <p:cNvPr id="17" name="Content Placeholder 16" descr="A diagram of a cost and benefit graph&#10;&#10;Description automatically generated">
            <a:extLst>
              <a:ext uri="{FF2B5EF4-FFF2-40B4-BE49-F238E27FC236}">
                <a16:creationId xmlns:a16="http://schemas.microsoft.com/office/drawing/2014/main" id="{14302F7F-4E7C-1692-2C11-9C5CE3CC9D9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058194"/>
            <a:ext cx="3886200" cy="3886200"/>
          </a:xfrm>
        </p:spPr>
      </p:pic>
    </p:spTree>
    <p:extLst>
      <p:ext uri="{BB962C8B-B14F-4D97-AF65-F5344CB8AC3E}">
        <p14:creationId xmlns:p14="http://schemas.microsoft.com/office/powerpoint/2010/main" val="117765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B2561B-848A-F6AA-FA4E-C5D14030A7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5BE1E-957B-BDDD-3D60-6DE71D84B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Coase Theorem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4CF8F2-4D8D-567B-E82D-AD62BC85FA0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initial noise will be set at 0, since the doctor dislikes noise.</a:t>
            </a:r>
          </a:p>
          <a:p>
            <a:pPr lvl="3"/>
            <a:endParaRPr lang="en-US" dirty="0"/>
          </a:p>
          <a:p>
            <a:r>
              <a:rPr lang="en-US" dirty="0"/>
              <a:t>The confectioner then may offer to pay the doctor some compensation for producing noise.</a:t>
            </a:r>
          </a:p>
          <a:p>
            <a:pPr lvl="3"/>
            <a:endParaRPr lang="en-US" dirty="0"/>
          </a:p>
          <a:p>
            <a:r>
              <a:rPr lang="en-US" dirty="0"/>
              <a:t>Is there any incentive for the doctor to consider this deal?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DE25D0-8B1C-FBFC-8991-AC80D434B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993ED9-1208-3A17-0151-EE779D3F5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0A696C-9896-8001-2220-997514EC0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12</a:t>
            </a:fld>
            <a:endParaRPr lang="en-US"/>
          </a:p>
        </p:txBody>
      </p:sp>
      <p:pic>
        <p:nvPicPr>
          <p:cNvPr id="15" name="Content Placeholder 14" descr="A diagram of a cost and benefit graph&#10;&#10;Description automatically generated">
            <a:extLst>
              <a:ext uri="{FF2B5EF4-FFF2-40B4-BE49-F238E27FC236}">
                <a16:creationId xmlns:a16="http://schemas.microsoft.com/office/drawing/2014/main" id="{23C8F00B-C346-4916-A7A1-D55F6800730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058194"/>
            <a:ext cx="3886200" cy="3886200"/>
          </a:xfrm>
        </p:spPr>
      </p:pic>
    </p:spTree>
    <p:extLst>
      <p:ext uri="{BB962C8B-B14F-4D97-AF65-F5344CB8AC3E}">
        <p14:creationId xmlns:p14="http://schemas.microsoft.com/office/powerpoint/2010/main" val="118344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3ACBEB-6968-56F1-CD6E-E6F5BF52D5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AA345-FFAC-0973-D055-C9CA89741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Coase Theorem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AF9AA7B0-F63A-2E87-7B23-EA603DE738B2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50" y="1825625"/>
                <a:ext cx="3971386" cy="4351338"/>
              </a:xfrm>
            </p:spPr>
            <p:txBody>
              <a:bodyPr/>
              <a:lstStyle/>
              <a:p>
                <a:r>
                  <a:rPr lang="en-US" dirty="0"/>
                  <a:t>Consider adding the first unit of noise.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cost to the doctor is given by the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𝑀𝐶</m:t>
                    </m:r>
                  </m:oMath>
                </a14:m>
                <a:r>
                  <a:rPr lang="en-US" dirty="0"/>
                  <a:t>, which represents the doctor’s willingness to accept.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confectioner’s benefit is given by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𝑀𝐵</m:t>
                    </m:r>
                  </m:oMath>
                </a14:m>
                <a:r>
                  <a:rPr lang="en-US" dirty="0"/>
                  <a:t>, which represents their willingness to pay.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AF9AA7B0-F63A-2E87-7B23-EA603DE738B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50" y="1825625"/>
                <a:ext cx="3971386" cy="4351338"/>
              </a:xfrm>
              <a:blipFill>
                <a:blip r:embed="rId2"/>
                <a:stretch>
                  <a:fillRect l="-1994" t="-1821" r="-35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4959AE-A351-0B40-AD9E-A1C8B64AA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830F42-F57F-88E5-4DD4-236AEBF20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EA1F85-3A20-48D9-2363-9A8BEB1E9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13</a:t>
            </a:fld>
            <a:endParaRPr lang="en-US"/>
          </a:p>
        </p:txBody>
      </p:sp>
      <p:pic>
        <p:nvPicPr>
          <p:cNvPr id="15" name="Content Placeholder 14" descr="A diagram of a cost and cost&#10;&#10;Description automatically generated">
            <a:extLst>
              <a:ext uri="{FF2B5EF4-FFF2-40B4-BE49-F238E27FC236}">
                <a16:creationId xmlns:a16="http://schemas.microsoft.com/office/drawing/2014/main" id="{57007FEA-9337-3F66-0DC2-E741AE0345E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058194"/>
            <a:ext cx="3886200" cy="3886200"/>
          </a:xfrm>
        </p:spPr>
      </p:pic>
    </p:spTree>
    <p:extLst>
      <p:ext uri="{BB962C8B-B14F-4D97-AF65-F5344CB8AC3E}">
        <p14:creationId xmlns:p14="http://schemas.microsoft.com/office/powerpoint/2010/main" val="2550115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FF0F5D-53E4-0A5E-1CCB-8CB6146454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D6E1C-C699-C971-76E6-64F86AE82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Coase Theorem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7BC270-3722-B999-E4D1-B77833921F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49" y="1825625"/>
            <a:ext cx="3962759" cy="4351338"/>
          </a:xfrm>
        </p:spPr>
        <p:txBody>
          <a:bodyPr>
            <a:normAutofit/>
          </a:bodyPr>
          <a:lstStyle/>
          <a:p>
            <a:r>
              <a:rPr lang="en-US" dirty="0"/>
              <a:t>Since the confectioner is willing to pay more than the doctor’s asking price, the trade will be accepted.</a:t>
            </a:r>
          </a:p>
          <a:p>
            <a:pPr lvl="3"/>
            <a:endParaRPr lang="en-US" dirty="0"/>
          </a:p>
          <a:p>
            <a:r>
              <a:rPr lang="en-US" dirty="0"/>
              <a:t>Therefore, the noise level increases from 0 to some positive level.</a:t>
            </a:r>
          </a:p>
          <a:p>
            <a:pPr lvl="3"/>
            <a:endParaRPr lang="en-US" dirty="0"/>
          </a:p>
          <a:p>
            <a:r>
              <a:rPr lang="en-US" dirty="0"/>
              <a:t>Following the trade, the economy gains what is called “bargaining surplus.”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C5CC0F-12A0-65FC-5B2B-267221CDC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A4C6C8-8D89-8147-4AD5-869A3F134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49DDFB-C8B3-B53F-2F3D-924A6BB4B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14</a:t>
            </a:fld>
            <a:endParaRPr lang="en-US"/>
          </a:p>
        </p:txBody>
      </p:sp>
      <p:pic>
        <p:nvPicPr>
          <p:cNvPr id="10" name="Content Placeholder 9" descr="A diagram of a cost and benefit&#10;&#10;Description automatically generated">
            <a:extLst>
              <a:ext uri="{FF2B5EF4-FFF2-40B4-BE49-F238E27FC236}">
                <a16:creationId xmlns:a16="http://schemas.microsoft.com/office/drawing/2014/main" id="{AE36AC37-6F00-BE57-6AB1-D334C8EE472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058194"/>
            <a:ext cx="3886200" cy="3886200"/>
          </a:xfrm>
        </p:spPr>
      </p:pic>
    </p:spTree>
    <p:extLst>
      <p:ext uri="{BB962C8B-B14F-4D97-AF65-F5344CB8AC3E}">
        <p14:creationId xmlns:p14="http://schemas.microsoft.com/office/powerpoint/2010/main" val="3369315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BA3581-D410-8A62-85FD-B22535C81A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000B8-83A1-B59E-2E76-7F31898A3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Coase Theorem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56E45F35-85DE-21E4-AFE9-24439F104AB3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49" y="1825625"/>
                <a:ext cx="3962759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This process continues until the confectioner’s willingness to pay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𝑀𝐵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lower than the doctor’s asking price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𝑀𝐶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economy gains from bargaining surplus until the noise level reaches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/>
                  <a:t>, the social optima.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Avoided deadweight loss.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56E45F35-85DE-21E4-AFE9-24439F104AB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49" y="1825625"/>
                <a:ext cx="3962759" cy="4351338"/>
              </a:xfrm>
              <a:blipFill>
                <a:blip r:embed="rId2"/>
                <a:stretch>
                  <a:fillRect l="-2000" t="-1821" r="-3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7B6E73-1D87-40F8-B60A-4608963C7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C2AD27-252C-A1E5-0620-FE2C8B7D6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79BE47-BAA6-EA80-5D0F-8F7CAE995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15</a:t>
            </a:fld>
            <a:endParaRPr lang="en-US"/>
          </a:p>
        </p:txBody>
      </p:sp>
      <p:pic>
        <p:nvPicPr>
          <p:cNvPr id="15" name="Content Placeholder 14" descr="A diagram of a cost and benefit&#10;&#10;Description automatically generated">
            <a:extLst>
              <a:ext uri="{FF2B5EF4-FFF2-40B4-BE49-F238E27FC236}">
                <a16:creationId xmlns:a16="http://schemas.microsoft.com/office/drawing/2014/main" id="{694E5070-EF87-A09E-34CC-87DEC081081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058194"/>
            <a:ext cx="3886200" cy="3886200"/>
          </a:xfrm>
        </p:spPr>
      </p:pic>
    </p:spTree>
    <p:extLst>
      <p:ext uri="{BB962C8B-B14F-4D97-AF65-F5344CB8AC3E}">
        <p14:creationId xmlns:p14="http://schemas.microsoft.com/office/powerpoint/2010/main" val="925003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6232AC-7902-1A20-F093-D0DA28A3C5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C7761-14AC-FCFC-C4A1-C1811972A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Coase Theorem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D54820EA-FE9B-7D25-1B82-E99FB6054B12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Now suppose that property rights are assigned to the confectioner.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initial level of noise will then be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doctor will now be the one to offer to pay the confectioner to reduce production (noise).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D54820EA-FE9B-7D25-1B82-E99FB6054B1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2038" t="-1821" r="-42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09ADC2-8C78-A90B-D869-A332F75ED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65C584-A9F9-4537-DC98-0FF26EAD7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080471-2B9B-F386-B824-FB3ED2046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16</a:t>
            </a:fld>
            <a:endParaRPr lang="en-US"/>
          </a:p>
        </p:txBody>
      </p:sp>
      <p:pic>
        <p:nvPicPr>
          <p:cNvPr id="10" name="Content Placeholder 9" descr="A diagram of a cost and cost graph&#10;&#10;Description automatically generated">
            <a:extLst>
              <a:ext uri="{FF2B5EF4-FFF2-40B4-BE49-F238E27FC236}">
                <a16:creationId xmlns:a16="http://schemas.microsoft.com/office/drawing/2014/main" id="{CBE4ECFC-6C59-5980-66F7-1FB95D62D6D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058194"/>
            <a:ext cx="3886200" cy="3886200"/>
          </a:xfrm>
        </p:spPr>
      </p:pic>
    </p:spTree>
    <p:extLst>
      <p:ext uri="{BB962C8B-B14F-4D97-AF65-F5344CB8AC3E}">
        <p14:creationId xmlns:p14="http://schemas.microsoft.com/office/powerpoint/2010/main" val="3559748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086FD0-E221-2BD8-3E71-B2D37F58F3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67CEE-0515-C3CD-CACA-D8BDDFA3D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Coase Theorem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581D407E-4D49-EE7A-53ED-BEC66F0AD02E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The doctor will be willing to pay according to the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𝑀𝐶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confectioner is willing to accept based on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𝑀𝐵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Starting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en-US" dirty="0"/>
                  <a:t>, through bargaining, noise will be reduced.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Bargaining continues until noise reaches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581D407E-4D49-EE7A-53ED-BEC66F0AD02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2038" t="-1821" r="-3605" b="-16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1DB425-4B3D-5920-AA6C-A859C7042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222BEA-FD89-7A69-301D-76B8899F7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DB5CB8-C87E-B5D6-D90A-8F47CA8E3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17</a:t>
            </a:fld>
            <a:endParaRPr lang="en-US"/>
          </a:p>
        </p:txBody>
      </p:sp>
      <p:pic>
        <p:nvPicPr>
          <p:cNvPr id="14" name="Content Placeholder 13" descr="A diagram of a cost and benefit graph&#10;&#10;Description automatically generated">
            <a:extLst>
              <a:ext uri="{FF2B5EF4-FFF2-40B4-BE49-F238E27FC236}">
                <a16:creationId xmlns:a16="http://schemas.microsoft.com/office/drawing/2014/main" id="{3EA6BF1C-7D57-A9EF-0FD4-1E08635F5E6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058194"/>
            <a:ext cx="3886200" cy="3886200"/>
          </a:xfrm>
        </p:spPr>
      </p:pic>
    </p:spTree>
    <p:extLst>
      <p:ext uri="{BB962C8B-B14F-4D97-AF65-F5344CB8AC3E}">
        <p14:creationId xmlns:p14="http://schemas.microsoft.com/office/powerpoint/2010/main" val="3301775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F7C166-BCB0-4E50-C7E4-628EC88749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B01B9-23E2-C0EF-B187-C035F4CAC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Coase Theorem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348F3-D411-3E9F-A48B-58EBB939D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Regardless of which party is assigned the property rights, the level of noise reaches the social optima.</a:t>
            </a:r>
          </a:p>
          <a:p>
            <a:pPr lvl="3"/>
            <a:endParaRPr lang="en-US" dirty="0"/>
          </a:p>
          <a:p>
            <a:r>
              <a:rPr lang="en-US" dirty="0"/>
              <a:t>However, the initial allocation of property rights have implications on the distribution of the bargaining surplus.</a:t>
            </a:r>
          </a:p>
          <a:p>
            <a:pPr lvl="1"/>
            <a:r>
              <a:rPr lang="en-US" dirty="0"/>
              <a:t>If the doctor holds the initial rights, the confectioner pays the doctor up to the entirety of the bargaining surplus.</a:t>
            </a:r>
          </a:p>
          <a:p>
            <a:pPr lvl="1"/>
            <a:r>
              <a:rPr lang="en-US" dirty="0"/>
              <a:t>If the confectioner holds the initial rights, the doctor must pay up to the entirety of the bargaining surplus.</a:t>
            </a:r>
          </a:p>
          <a:p>
            <a:pPr lvl="3"/>
            <a:endParaRPr lang="en-US" dirty="0"/>
          </a:p>
          <a:p>
            <a:r>
              <a:rPr lang="en-US" dirty="0"/>
              <a:t>Property rights are valuable, as the agent holding the right will only accept changes when it benefits them.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B59A3-5D9D-9A35-413E-D2866F32E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3EE8D6-9393-1C14-AB0E-E084191C4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D7151A-3595-A3CD-45BC-E8DC11B90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238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4C7457-C43D-F844-BA58-B7F3EBD542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CC87C-74F9-2DD3-8492-0673442E9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Coase Theorem Caveats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4BBCB-23E4-F396-6297-862302A4E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Recall that the Coase Theorem hinges on 3 assumptions.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Property rights are clearly defined, and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Transaction costs are very low, and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There are no wealth effects.</a:t>
            </a:r>
          </a:p>
          <a:p>
            <a:pPr lvl="3"/>
            <a:endParaRPr lang="en-US" dirty="0"/>
          </a:p>
          <a:p>
            <a:r>
              <a:rPr lang="en-US" dirty="0"/>
              <a:t>We examined how assigning property rights to agents and allowing them to bargain leads to an efficient equilibrium.</a:t>
            </a:r>
          </a:p>
          <a:p>
            <a:pPr lvl="3"/>
            <a:endParaRPr lang="en-US" dirty="0"/>
          </a:p>
          <a:p>
            <a:r>
              <a:rPr lang="en-US" dirty="0"/>
              <a:t>However, we still need very low transaction costs and no wealth effect for the Coase Theorem to hold.</a:t>
            </a:r>
          </a:p>
          <a:p>
            <a:pPr lvl="3"/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B0EAEF-BF45-7F17-8D84-B5F96A846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3CF6E-FD1D-97CC-7636-FB81EF0D9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E0AFA5-AB10-FC3B-6E54-E572BCAC7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64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B84C50-6907-2944-E833-A7B03F8BDF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4014E-1BF5-1FC3-7501-E7016F809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Causes of Externalities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1F290-7E4D-776D-17E5-11AD76EFA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Usually, one of the following two reasons are behind most externalities.</a:t>
            </a:r>
          </a:p>
          <a:p>
            <a:pPr lvl="3"/>
            <a:endParaRPr lang="en-US" dirty="0"/>
          </a:p>
          <a:p>
            <a:r>
              <a:rPr lang="en-US" b="1" dirty="0"/>
              <a:t>Ambiguous Property Rights</a:t>
            </a:r>
          </a:p>
          <a:p>
            <a:pPr lvl="1"/>
            <a:r>
              <a:rPr lang="en-US" dirty="0"/>
              <a:t>Who owns the right to clean water and air?</a:t>
            </a:r>
          </a:p>
          <a:p>
            <a:pPr lvl="3"/>
            <a:endParaRPr lang="en-US" dirty="0"/>
          </a:p>
          <a:p>
            <a:r>
              <a:rPr lang="en-US" b="1" dirty="0"/>
              <a:t>Prohibitive Transaction Costs</a:t>
            </a:r>
          </a:p>
          <a:p>
            <a:pPr lvl="1"/>
            <a:r>
              <a:rPr lang="en-US" dirty="0"/>
              <a:t>It is almost impossible to get all stakeholders included in a discussion about clean air in Chicago.</a:t>
            </a:r>
          </a:p>
          <a:p>
            <a:pPr lvl="3"/>
            <a:endParaRPr lang="en-US" dirty="0"/>
          </a:p>
          <a:p>
            <a:r>
              <a:rPr lang="en-US" dirty="0"/>
              <a:t>To further discuss the role of property rights as a remedy for externalities, we must talk about Edgeworth Boxes.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C95522-6C89-950E-845F-F97977087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26E94D-F92C-65B9-E89A-F04DF41E0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25B189-426F-0392-58ED-9DE57C49C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942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B219D0-DD96-DFDA-264B-61CA208E1B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8D13A-90B8-9FB7-252E-95755A2EC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Transaction Costs </a:t>
            </a:r>
            <a:br>
              <a:rPr lang="en-US" dirty="0"/>
            </a:br>
            <a:r>
              <a:rPr lang="en-US" dirty="0"/>
              <a:t>and the Coase Theorem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06281C9-0FBA-81E5-B3E8-A772A98CCD8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5"/>
                <a:ext cx="8023644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Let’s return to the Sturges v Bridgman case.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agent that was not allocated the property rights will propose an allocation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dirty="0"/>
                  <a:t> for a price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𝛷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Assume that the transaction cost is given as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viability of </a:t>
                </a:r>
                <a:r>
                  <a:rPr lang="en-US" dirty="0" err="1"/>
                  <a:t>Coasean</a:t>
                </a:r>
                <a:r>
                  <a:rPr lang="en-US" dirty="0"/>
                  <a:t> bargaining depends on the transaction cost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n-US" dirty="0"/>
                  <a:t> being sufficiently low.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But exactly how low must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n-US" dirty="0"/>
                  <a:t> be for bargaining to work?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06281C9-0FBA-81E5-B3E8-A772A98CCD8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5"/>
                <a:ext cx="8023644" cy="4351338"/>
              </a:xfrm>
              <a:blipFill>
                <a:blip r:embed="rId2"/>
                <a:stretch>
                  <a:fillRect l="-988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C7BBE8-D730-0E9B-7291-A34EE1248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F5D8D2-99DC-C0A1-A713-8D8312D90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5CA442-DF27-184F-505B-8BAB4965B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03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624AD-505C-FA81-DC8D-26323E744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Transaction Costs </a:t>
            </a:r>
            <a:br>
              <a:rPr lang="en-US" dirty="0"/>
            </a:br>
            <a:r>
              <a:rPr lang="en-US" dirty="0"/>
              <a:t>and the Coase Theorem</a:t>
            </a:r>
          </a:p>
        </p:txBody>
      </p:sp>
      <p:pic>
        <p:nvPicPr>
          <p:cNvPr id="9" name="Content Placeholder 8" descr="A diagram of a cost and benefit&#10;&#10;Description automatically generated">
            <a:extLst>
              <a:ext uri="{FF2B5EF4-FFF2-40B4-BE49-F238E27FC236}">
                <a16:creationId xmlns:a16="http://schemas.microsoft.com/office/drawing/2014/main" id="{8C993B80-A092-C2B8-F6F3-4D6CA1EA23D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058194"/>
            <a:ext cx="3886200" cy="3886200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B482EF-FD02-9246-F978-BAC8103DDF5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diagram depicts the case where the doctor is assigned property rights.</a:t>
            </a:r>
          </a:p>
          <a:p>
            <a:pPr lvl="3"/>
            <a:endParaRPr lang="en-US" dirty="0"/>
          </a:p>
          <a:p>
            <a:r>
              <a:rPr lang="en-US" dirty="0"/>
              <a:t>The total gain in social surplus must be greater than the transaction cost.</a:t>
            </a:r>
          </a:p>
          <a:p>
            <a:pPr lvl="3"/>
            <a:endParaRPr lang="en-US" dirty="0"/>
          </a:p>
          <a:p>
            <a:r>
              <a:rPr lang="en-US" dirty="0"/>
              <a:t>If transaction cost exceeds the bargaining surplus, bargaining will be a net loss for the economy.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0B3010-B6BC-86CA-848F-B989A1378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5F0FA3-74C9-558B-5AAA-94A269786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AE8473-A2F0-B4C4-88EE-663427E6D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4699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E5D69E-8DEF-4EC4-461F-D32DD14D4F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79B22-8FAD-09C8-FB47-1E76244D9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Wealth Effects</a:t>
            </a:r>
            <a:br>
              <a:rPr lang="en-US" dirty="0"/>
            </a:br>
            <a:r>
              <a:rPr lang="en-US" dirty="0"/>
              <a:t>and the Coase Theorem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D4CA068-8114-0EDE-4EAF-E18BCDFBBF6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5"/>
                <a:ext cx="8023644" cy="4530726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Wealth effects may also create conditions such that the Coase Theorem does not apply.</a:t>
                </a:r>
              </a:p>
              <a:p>
                <a:pPr lvl="3"/>
                <a:endParaRPr lang="en-US" sz="1200" dirty="0"/>
              </a:p>
              <a:p>
                <a:r>
                  <a:rPr lang="en-US" dirty="0"/>
                  <a:t>Suppose that the confectioner is given property rights.</a:t>
                </a:r>
              </a:p>
              <a:p>
                <a:pPr lvl="3"/>
                <a:endParaRPr lang="en-US" sz="1200" dirty="0"/>
              </a:p>
              <a:p>
                <a:r>
                  <a:rPr lang="en-US" dirty="0"/>
                  <a:t>Let’s assume that the doctor offers payment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𝛷</m:t>
                    </m:r>
                  </m:oMath>
                </a14:m>
                <a:r>
                  <a:rPr lang="en-US" dirty="0"/>
                  <a:t> for a noise level of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dirty="0"/>
                  <a:t>, which is the social optimum level of noise.</a:t>
                </a:r>
              </a:p>
              <a:p>
                <a:pPr lvl="3"/>
                <a:endParaRPr lang="en-US" sz="1200" dirty="0"/>
              </a:p>
              <a:p>
                <a:r>
                  <a:rPr lang="en-US" dirty="0"/>
                  <a:t>The confectioner accepts, and the economy moves to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dirty="0"/>
                  <a:t>, with the confectioner gaining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𝛷</m:t>
                    </m:r>
                  </m:oMath>
                </a14:m>
                <a:r>
                  <a:rPr lang="en-US" dirty="0"/>
                  <a:t> extra income.</a:t>
                </a:r>
              </a:p>
              <a:p>
                <a:pPr lvl="4"/>
                <a:endParaRPr lang="en-US" sz="1200" dirty="0"/>
              </a:p>
              <a:p>
                <a:r>
                  <a:rPr lang="en-US" dirty="0"/>
                  <a:t>What happens when the confectioner uses this money to purchase new machines?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D4CA068-8114-0EDE-4EAF-E18BCDFBBF6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5"/>
                <a:ext cx="8023644" cy="4530726"/>
              </a:xfrm>
              <a:blipFill>
                <a:blip r:embed="rId2"/>
                <a:stretch>
                  <a:fillRect l="-988" t="-1747" b="-1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32A233-9F6B-55F4-E217-D4C4F12EC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411DEB-6884-3D29-E300-8B8ECA9AC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F2988B-B604-5474-99F5-CDB4E8190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802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7A4288-467D-01BF-56E0-9046CB55EE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5CD2E-36B0-2F09-BE56-6F570672A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Wealth Effects</a:t>
            </a:r>
            <a:br>
              <a:rPr lang="en-US" dirty="0"/>
            </a:br>
            <a:r>
              <a:rPr lang="en-US" dirty="0"/>
              <a:t>and the Coase Theorem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458177B6-5EB7-6BD6-7BA8-2DC9FB26865B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49" y="1825625"/>
                <a:ext cx="3988640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The confectioner’s marginal benefit for a given level of noise is now greater.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social optimum is updated to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original contract that agreed upon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dirty="0"/>
                  <a:t> is now inefficient.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458177B6-5EB7-6BD6-7BA8-2DC9FB26865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49" y="1825625"/>
                <a:ext cx="3988640" cy="4351338"/>
              </a:xfrm>
              <a:blipFill>
                <a:blip r:embed="rId2"/>
                <a:stretch>
                  <a:fillRect l="-1985" t="-1821" r="-39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8098FA-C094-AF18-5C3A-67C9409A0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7B0BA1-8E2A-9377-E2AA-58F5798CC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432FC1-1C47-9F42-40F3-4484664A2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23</a:t>
            </a:fld>
            <a:endParaRPr lang="en-US"/>
          </a:p>
        </p:txBody>
      </p:sp>
      <p:pic>
        <p:nvPicPr>
          <p:cNvPr id="11" name="Content Placeholder 10" descr="A diagram of a cost and a line&#10;&#10;Description automatically generated with medium confidence">
            <a:extLst>
              <a:ext uri="{FF2B5EF4-FFF2-40B4-BE49-F238E27FC236}">
                <a16:creationId xmlns:a16="http://schemas.microsoft.com/office/drawing/2014/main" id="{90DD6141-29CC-37D6-081B-82C2FB85789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058194"/>
            <a:ext cx="3886200" cy="3886200"/>
          </a:xfrm>
        </p:spPr>
      </p:pic>
    </p:spTree>
    <p:extLst>
      <p:ext uri="{BB962C8B-B14F-4D97-AF65-F5344CB8AC3E}">
        <p14:creationId xmlns:p14="http://schemas.microsoft.com/office/powerpoint/2010/main" val="32575579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2DC229-7FBC-EE04-6FF9-3205961D3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5C242-8DBB-4ED8-0CD3-66FED2FA7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Coase Theorem in the Real World?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E3216-06F8-7446-77D4-FD64B12BD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023644" cy="4351338"/>
          </a:xfrm>
        </p:spPr>
        <p:txBody>
          <a:bodyPr>
            <a:normAutofit/>
          </a:bodyPr>
          <a:lstStyle/>
          <a:p>
            <a:r>
              <a:rPr lang="en-US" dirty="0"/>
              <a:t>One example of the Coase Theorem working in the real world can be found in “Cap-and-Trade” carbon pricing model.</a:t>
            </a:r>
          </a:p>
          <a:p>
            <a:pPr lvl="3"/>
            <a:endParaRPr lang="en-US" dirty="0"/>
          </a:p>
          <a:p>
            <a:r>
              <a:rPr lang="en-US" dirty="0"/>
              <a:t>Regulators allocate a certain quantity of pollution (“cap”) that the entire economy is allowed to generate in forms of permits.</a:t>
            </a:r>
          </a:p>
          <a:p>
            <a:pPr lvl="3"/>
            <a:endParaRPr lang="en-US" dirty="0"/>
          </a:p>
          <a:p>
            <a:r>
              <a:rPr lang="en-US" dirty="0"/>
              <a:t>Polluters can “trade” the permits among themselves if they need to pollute beyond their initial allocation of permits.</a:t>
            </a:r>
          </a:p>
          <a:p>
            <a:pPr lvl="3"/>
            <a:endParaRPr lang="en-US" dirty="0"/>
          </a:p>
          <a:p>
            <a:r>
              <a:rPr lang="en-US" dirty="0"/>
              <a:t>According to the Coase Theorem, should be efficient!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36F8D-CBF9-4774-3C03-E84F82129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C4693D-0A8C-A340-9A45-E1A97A7B3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D4BB77-B0CE-988A-8DC8-BD9C9C6F6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029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553693-4E46-DE11-9AD1-E315DC657D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DF076-DF7C-F813-CAE0-E064450EC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Coase Theorem in the Real World?</a:t>
            </a:r>
          </a:p>
        </p:txBody>
      </p:sp>
      <p:pic>
        <p:nvPicPr>
          <p:cNvPr id="7" name="Online Media 6" title="How do carbon markets work?">
            <a:hlinkClick r:id="" action="ppaction://media"/>
            <a:extLst>
              <a:ext uri="{FF2B5EF4-FFF2-40B4-BE49-F238E27FC236}">
                <a16:creationId xmlns:a16="http://schemas.microsoft.com/office/drawing/2014/main" id="{B6783ECC-B2DE-4998-9E46-1F7F1608134D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88988" y="1825625"/>
            <a:ext cx="7702550" cy="4351338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34D8D-0608-2F80-7058-98CC90843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0060F6-DD20-1F49-2F37-366C894C4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EC15BB-FBBF-45EE-69CE-79D14B216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185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7725C1-326B-81C2-C770-D84C0079AA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 52">
            <a:extLst>
              <a:ext uri="{FF2B5EF4-FFF2-40B4-BE49-F238E27FC236}">
                <a16:creationId xmlns:a16="http://schemas.microsoft.com/office/drawing/2014/main" id="{BEFEDC64-9E86-8D5E-3F52-4800C8275AB4}"/>
              </a:ext>
            </a:extLst>
          </p:cNvPr>
          <p:cNvGrpSpPr/>
          <p:nvPr/>
        </p:nvGrpSpPr>
        <p:grpSpPr>
          <a:xfrm>
            <a:off x="3123908" y="3726879"/>
            <a:ext cx="2263638" cy="1625610"/>
            <a:chOff x="1348897" y="2844475"/>
            <a:chExt cx="5426514" cy="3126375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0024A3CA-F30A-1D5F-877C-3CC09F0D6F3F}"/>
                </a:ext>
              </a:extLst>
            </p:cNvPr>
            <p:cNvSpPr/>
            <p:nvPr/>
          </p:nvSpPr>
          <p:spPr>
            <a:xfrm>
              <a:off x="1348897" y="2844475"/>
              <a:ext cx="4356339" cy="2752874"/>
            </a:xfrm>
            <a:custGeom>
              <a:avLst/>
              <a:gdLst>
                <a:gd name="connsiteX0" fmla="*/ 0 w 4356339"/>
                <a:gd name="connsiteY0" fmla="*/ 1048 h 2752874"/>
                <a:gd name="connsiteX1" fmla="*/ 2829464 w 4356339"/>
                <a:gd name="connsiteY1" fmla="*/ 449621 h 2752874"/>
                <a:gd name="connsiteX2" fmla="*/ 4356339 w 4356339"/>
                <a:gd name="connsiteY2" fmla="*/ 2752874 h 2752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56339" h="2752874">
                  <a:moveTo>
                    <a:pt x="0" y="1048"/>
                  </a:moveTo>
                  <a:cubicBezTo>
                    <a:pt x="1051704" y="-3985"/>
                    <a:pt x="2103408" y="-9017"/>
                    <a:pt x="2829464" y="449621"/>
                  </a:cubicBezTo>
                  <a:cubicBezTo>
                    <a:pt x="3555520" y="908259"/>
                    <a:pt x="3955929" y="1830566"/>
                    <a:pt x="4356339" y="2752874"/>
                  </a:cubicBezTo>
                </a:path>
              </a:pathLst>
            </a:cu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804DDDF4-0AEF-CA81-DA97-6034F612929E}"/>
                    </a:ext>
                  </a:extLst>
                </p:cNvPr>
                <p:cNvSpPr txBox="1"/>
                <p:nvPr/>
              </p:nvSpPr>
              <p:spPr>
                <a:xfrm>
                  <a:off x="5750302" y="5438125"/>
                  <a:ext cx="1025109" cy="53272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  <m:sSubSup>
                          <m:sSubSupPr>
                            <m:ctrlPr>
                              <a:rPr lang="en-US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∗</m:t>
                            </m:r>
                          </m:sub>
                          <m:sup>
                            <m:r>
                              <a:rPr lang="en-US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p>
                        </m:sSubSup>
                      </m:oMath>
                    </m:oMathPara>
                  </a14:m>
                  <a:endParaRPr lang="en-US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804DDDF4-0AEF-CA81-DA97-6034F612929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50302" y="5438125"/>
                  <a:ext cx="1025109" cy="532725"/>
                </a:xfrm>
                <a:prstGeom prst="rect">
                  <a:avLst/>
                </a:prstGeom>
                <a:blipFill>
                  <a:blip r:embed="rId2"/>
                  <a:stretch>
                    <a:fillRect l="-12857" t="-4444" r="-4286" b="-111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9ED990DB-4071-2601-1537-021ACA758B87}"/>
              </a:ext>
            </a:extLst>
          </p:cNvPr>
          <p:cNvGrpSpPr/>
          <p:nvPr/>
        </p:nvGrpSpPr>
        <p:grpSpPr>
          <a:xfrm>
            <a:off x="3751758" y="2938958"/>
            <a:ext cx="2373267" cy="1561610"/>
            <a:chOff x="2752422" y="2278664"/>
            <a:chExt cx="5346868" cy="3299004"/>
          </a:xfrm>
        </p:grpSpPr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17268ECD-D99B-9B70-A882-60DC5868DD1E}"/>
                </a:ext>
              </a:extLst>
            </p:cNvPr>
            <p:cNvSpPr/>
            <p:nvPr/>
          </p:nvSpPr>
          <p:spPr>
            <a:xfrm flipH="1" flipV="1">
              <a:off x="2752422" y="2278664"/>
              <a:ext cx="4356339" cy="2752874"/>
            </a:xfrm>
            <a:custGeom>
              <a:avLst/>
              <a:gdLst>
                <a:gd name="connsiteX0" fmla="*/ 0 w 4356339"/>
                <a:gd name="connsiteY0" fmla="*/ 1048 h 2752874"/>
                <a:gd name="connsiteX1" fmla="*/ 2829464 w 4356339"/>
                <a:gd name="connsiteY1" fmla="*/ 449621 h 2752874"/>
                <a:gd name="connsiteX2" fmla="*/ 4356339 w 4356339"/>
                <a:gd name="connsiteY2" fmla="*/ 2752874 h 2752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56339" h="2752874">
                  <a:moveTo>
                    <a:pt x="0" y="1048"/>
                  </a:moveTo>
                  <a:cubicBezTo>
                    <a:pt x="1051704" y="-3985"/>
                    <a:pt x="2103408" y="-9017"/>
                    <a:pt x="2829464" y="449621"/>
                  </a:cubicBezTo>
                  <a:cubicBezTo>
                    <a:pt x="3555520" y="908259"/>
                    <a:pt x="3955929" y="1830566"/>
                    <a:pt x="4356339" y="2752874"/>
                  </a:cubicBezTo>
                </a:path>
              </a:pathLst>
            </a:cu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9B3CEB05-94A6-DF8B-B64C-AD2CA22CB796}"/>
                    </a:ext>
                  </a:extLst>
                </p:cNvPr>
                <p:cNvSpPr txBox="1"/>
                <p:nvPr/>
              </p:nvSpPr>
              <p:spPr>
                <a:xfrm>
                  <a:off x="7131120" y="4990998"/>
                  <a:ext cx="968170" cy="58667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  <m:sSubSup>
                          <m:sSubSupPr>
                            <m:ctrlPr>
                              <a:rPr lang="en-US" b="0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∗</m:t>
                            </m:r>
                          </m:sub>
                          <m:sup>
                            <m:r>
                              <a:rPr lang="en-US" b="0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p>
                        </m:sSubSup>
                      </m:oMath>
                    </m:oMathPara>
                  </a14:m>
                  <a:endParaRPr lang="en-US" dirty="0">
                    <a:solidFill>
                      <a:srgbClr val="00B0F0"/>
                    </a:solidFill>
                  </a:endParaRPr>
                </a:p>
              </p:txBody>
            </p:sp>
          </mc:Choice>
          <mc:Fallback xmlns=""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9B3CEB05-94A6-DF8B-B64C-AD2CA22CB79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31120" y="4990998"/>
                  <a:ext cx="968170" cy="586670"/>
                </a:xfrm>
                <a:prstGeom prst="rect">
                  <a:avLst/>
                </a:prstGeom>
                <a:blipFill>
                  <a:blip r:embed="rId3"/>
                  <a:stretch>
                    <a:fillRect l="-11268" t="-2222" r="-5634" b="-13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7625405F-2C03-30D0-FA19-5CF246A43D7A}"/>
              </a:ext>
            </a:extLst>
          </p:cNvPr>
          <p:cNvGrpSpPr/>
          <p:nvPr/>
        </p:nvGrpSpPr>
        <p:grpSpPr>
          <a:xfrm>
            <a:off x="2752422" y="2278664"/>
            <a:ext cx="4808431" cy="2996322"/>
            <a:chOff x="2752422" y="2278664"/>
            <a:chExt cx="4808431" cy="2996322"/>
          </a:xfrm>
        </p:grpSpPr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4D15E9CE-C1A2-A010-C8CA-85B885EAC180}"/>
                </a:ext>
              </a:extLst>
            </p:cNvPr>
            <p:cNvSpPr/>
            <p:nvPr/>
          </p:nvSpPr>
          <p:spPr>
            <a:xfrm flipH="1" flipV="1">
              <a:off x="2752422" y="2278664"/>
              <a:ext cx="4356339" cy="2752874"/>
            </a:xfrm>
            <a:custGeom>
              <a:avLst/>
              <a:gdLst>
                <a:gd name="connsiteX0" fmla="*/ 0 w 4356339"/>
                <a:gd name="connsiteY0" fmla="*/ 1048 h 2752874"/>
                <a:gd name="connsiteX1" fmla="*/ 2829464 w 4356339"/>
                <a:gd name="connsiteY1" fmla="*/ 449621 h 2752874"/>
                <a:gd name="connsiteX2" fmla="*/ 4356339 w 4356339"/>
                <a:gd name="connsiteY2" fmla="*/ 2752874 h 2752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56339" h="2752874">
                  <a:moveTo>
                    <a:pt x="0" y="1048"/>
                  </a:moveTo>
                  <a:cubicBezTo>
                    <a:pt x="1051704" y="-3985"/>
                    <a:pt x="2103408" y="-9017"/>
                    <a:pt x="2829464" y="449621"/>
                  </a:cubicBezTo>
                  <a:cubicBezTo>
                    <a:pt x="3555520" y="908259"/>
                    <a:pt x="3955929" y="1830566"/>
                    <a:pt x="4356339" y="2752874"/>
                  </a:cubicBezTo>
                </a:path>
              </a:pathLst>
            </a:cu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3D4FA9FF-5566-AEAA-2DE2-5157C1632A5C}"/>
                    </a:ext>
                  </a:extLst>
                </p:cNvPr>
                <p:cNvSpPr txBox="1"/>
                <p:nvPr/>
              </p:nvSpPr>
              <p:spPr>
                <a:xfrm>
                  <a:off x="7131120" y="4990997"/>
                  <a:ext cx="429733" cy="28398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  <m:sSubSup>
                          <m:sSubSupPr>
                            <m:ctrlPr>
                              <a:rPr lang="en-US" b="0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US" b="0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p>
                        </m:sSubSup>
                      </m:oMath>
                    </m:oMathPara>
                  </a14:m>
                  <a:endParaRPr lang="en-US" dirty="0">
                    <a:solidFill>
                      <a:srgbClr val="00B0F0"/>
                    </a:solidFill>
                  </a:endParaRPr>
                </a:p>
              </p:txBody>
            </p:sp>
          </mc:Choice>
          <mc:Fallback xmlns=""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3D4FA9FF-5566-AEAA-2DE2-5157C1632A5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31120" y="4990997"/>
                  <a:ext cx="429733" cy="283989"/>
                </a:xfrm>
                <a:prstGeom prst="rect">
                  <a:avLst/>
                </a:prstGeom>
                <a:blipFill>
                  <a:blip r:embed="rId4"/>
                  <a:stretch>
                    <a:fillRect l="-12857" r="-5714" b="-1956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32300853-5560-1F97-5A0D-FDD9D6D2A27C}"/>
              </a:ext>
            </a:extLst>
          </p:cNvPr>
          <p:cNvGrpSpPr/>
          <p:nvPr/>
        </p:nvGrpSpPr>
        <p:grpSpPr>
          <a:xfrm>
            <a:off x="1348897" y="2844475"/>
            <a:ext cx="4831139" cy="2877639"/>
            <a:chOff x="1348897" y="2844475"/>
            <a:chExt cx="4831139" cy="2877639"/>
          </a:xfrm>
        </p:grpSpPr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1FACF307-DF5A-5872-E512-EB91A8172218}"/>
                </a:ext>
              </a:extLst>
            </p:cNvPr>
            <p:cNvSpPr/>
            <p:nvPr/>
          </p:nvSpPr>
          <p:spPr>
            <a:xfrm>
              <a:off x="1348897" y="2844475"/>
              <a:ext cx="4356339" cy="2752874"/>
            </a:xfrm>
            <a:custGeom>
              <a:avLst/>
              <a:gdLst>
                <a:gd name="connsiteX0" fmla="*/ 0 w 4356339"/>
                <a:gd name="connsiteY0" fmla="*/ 1048 h 2752874"/>
                <a:gd name="connsiteX1" fmla="*/ 2829464 w 4356339"/>
                <a:gd name="connsiteY1" fmla="*/ 449621 h 2752874"/>
                <a:gd name="connsiteX2" fmla="*/ 4356339 w 4356339"/>
                <a:gd name="connsiteY2" fmla="*/ 2752874 h 2752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56339" h="2752874">
                  <a:moveTo>
                    <a:pt x="0" y="1048"/>
                  </a:moveTo>
                  <a:cubicBezTo>
                    <a:pt x="1051704" y="-3985"/>
                    <a:pt x="2103408" y="-9017"/>
                    <a:pt x="2829464" y="449621"/>
                  </a:cubicBezTo>
                  <a:cubicBezTo>
                    <a:pt x="3555520" y="908259"/>
                    <a:pt x="3955929" y="1830566"/>
                    <a:pt x="4356339" y="2752874"/>
                  </a:cubicBezTo>
                </a:path>
              </a:pathLst>
            </a:cu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28828BAB-48E8-E546-2DC2-8B3A2F07509B}"/>
                    </a:ext>
                  </a:extLst>
                </p:cNvPr>
                <p:cNvSpPr txBox="1"/>
                <p:nvPr/>
              </p:nvSpPr>
              <p:spPr>
                <a:xfrm>
                  <a:off x="5750303" y="5438125"/>
                  <a:ext cx="429733" cy="28398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  <m:sSubSup>
                          <m:sSubSupPr>
                            <m:ctrlPr>
                              <a:rPr lang="en-US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US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p>
                        </m:sSubSup>
                      </m:oMath>
                    </m:oMathPara>
                  </a14:m>
                  <a:endParaRPr lang="en-US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28828BAB-48E8-E546-2DC2-8B3A2F07509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50303" y="5438125"/>
                  <a:ext cx="429733" cy="283989"/>
                </a:xfrm>
                <a:prstGeom prst="rect">
                  <a:avLst/>
                </a:prstGeom>
                <a:blipFill>
                  <a:blip r:embed="rId5"/>
                  <a:stretch>
                    <a:fillRect l="-11268" t="-2128" r="-4225" b="-1702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0F985FB-3C32-BCA1-D1C1-120A0199F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Property Rights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023709-4815-866B-3F81-A8F41308D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2BF728-CB78-6D3B-1C46-609A226C2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B2F18C-B991-612B-A401-6E57B1380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</a:t>
            </a:fld>
            <a:endParaRPr lang="en-US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F5C56B8-BD69-6DB5-612A-C29E05283F6E}"/>
              </a:ext>
            </a:extLst>
          </p:cNvPr>
          <p:cNvGrpSpPr/>
          <p:nvPr/>
        </p:nvGrpSpPr>
        <p:grpSpPr>
          <a:xfrm>
            <a:off x="337022" y="1625418"/>
            <a:ext cx="8469955" cy="4557629"/>
            <a:chOff x="337022" y="1625418"/>
            <a:chExt cx="8469955" cy="4557629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B8CEC5F-5D85-904A-EB48-332343205729}"/>
                </a:ext>
              </a:extLst>
            </p:cNvPr>
            <p:cNvCxnSpPr>
              <a:cxnSpLocks/>
              <a:stCxn id="18" idx="6"/>
            </p:cNvCxnSpPr>
            <p:nvPr/>
          </p:nvCxnSpPr>
          <p:spPr>
            <a:xfrm>
              <a:off x="5459085" y="4948570"/>
              <a:ext cx="2828024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9506DFD8-5479-19E1-C82E-38992B1042CD}"/>
                </a:ext>
              </a:extLst>
            </p:cNvPr>
            <p:cNvCxnSpPr>
              <a:cxnSpLocks/>
              <a:stCxn id="18" idx="2"/>
            </p:cNvCxnSpPr>
            <p:nvPr/>
          </p:nvCxnSpPr>
          <p:spPr>
            <a:xfrm flipH="1">
              <a:off x="845390" y="4948570"/>
              <a:ext cx="451018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AFA19F8A-5DDA-0D88-F711-91649D8F3DF9}"/>
                </a:ext>
              </a:extLst>
            </p:cNvPr>
            <p:cNvSpPr/>
            <p:nvPr/>
          </p:nvSpPr>
          <p:spPr>
            <a:xfrm>
              <a:off x="5355570" y="4896812"/>
              <a:ext cx="103515" cy="103515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87CFE49-F1A9-109B-4BB9-6128AE1129AF}"/>
                </a:ext>
              </a:extLst>
            </p:cNvPr>
            <p:cNvCxnSpPr>
              <a:cxnSpLocks/>
              <a:stCxn id="18" idx="0"/>
            </p:cNvCxnSpPr>
            <p:nvPr/>
          </p:nvCxnSpPr>
          <p:spPr>
            <a:xfrm flipV="1">
              <a:off x="5407328" y="2041209"/>
              <a:ext cx="0" cy="2855603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64EE038-92B3-90BC-86B8-BDC51367AC5E}"/>
                </a:ext>
              </a:extLst>
            </p:cNvPr>
            <p:cNvCxnSpPr>
              <a:cxnSpLocks/>
              <a:stCxn id="18" idx="4"/>
            </p:cNvCxnSpPr>
            <p:nvPr/>
          </p:nvCxnSpPr>
          <p:spPr>
            <a:xfrm>
              <a:off x="5407328" y="5000327"/>
              <a:ext cx="0" cy="797001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A8266D62-755D-CA14-21DA-32BEF4947C74}"/>
                    </a:ext>
                  </a:extLst>
                </p:cNvPr>
                <p:cNvSpPr txBox="1"/>
                <p:nvPr/>
              </p:nvSpPr>
              <p:spPr>
                <a:xfrm>
                  <a:off x="5131578" y="5813009"/>
                  <a:ext cx="551497" cy="37003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p>
                        </m:sSubSup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A8266D62-755D-CA14-21DA-32BEF4947C7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31578" y="5813009"/>
                  <a:ext cx="551497" cy="370038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52C521F7-F80F-72BB-E90F-B8669C3CD99B}"/>
                    </a:ext>
                  </a:extLst>
                </p:cNvPr>
                <p:cNvSpPr txBox="1"/>
                <p:nvPr/>
              </p:nvSpPr>
              <p:spPr>
                <a:xfrm>
                  <a:off x="337022" y="4749412"/>
                  <a:ext cx="551498" cy="39831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p>
                        </m:sSubSup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52C521F7-F80F-72BB-E90F-B8669C3CD99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7022" y="4749412"/>
                  <a:ext cx="551498" cy="398314"/>
                </a:xfrm>
                <a:prstGeom prst="rect">
                  <a:avLst/>
                </a:prstGeom>
                <a:blipFill>
                  <a:blip r:embed="rId7"/>
                  <a:stretch>
                    <a:fillRect b="-46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33A9211E-57DB-43B8-4D9F-D711D0B0F363}"/>
                    </a:ext>
                  </a:extLst>
                </p:cNvPr>
                <p:cNvSpPr txBox="1"/>
                <p:nvPr/>
              </p:nvSpPr>
              <p:spPr>
                <a:xfrm>
                  <a:off x="8255479" y="4749412"/>
                  <a:ext cx="551498" cy="39831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p>
                        </m:sSubSup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33A9211E-57DB-43B8-4D9F-D711D0B0F36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55479" y="4749412"/>
                  <a:ext cx="551498" cy="398314"/>
                </a:xfrm>
                <a:prstGeom prst="rect">
                  <a:avLst/>
                </a:prstGeom>
                <a:blipFill>
                  <a:blip r:embed="rId8"/>
                  <a:stretch>
                    <a:fillRect b="-46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6EB1C2D0-35AB-B1DC-F5B4-5275427E69D3}"/>
                    </a:ext>
                  </a:extLst>
                </p:cNvPr>
                <p:cNvSpPr txBox="1"/>
                <p:nvPr/>
              </p:nvSpPr>
              <p:spPr>
                <a:xfrm>
                  <a:off x="5131577" y="1625418"/>
                  <a:ext cx="551497" cy="37003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p>
                        </m:sSubSup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6EB1C2D0-35AB-B1DC-F5B4-5275427E69D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31577" y="1625418"/>
                  <a:ext cx="551497" cy="370038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ECE747E-3DFC-7D79-285D-BB6768F71E9E}"/>
              </a:ext>
            </a:extLst>
          </p:cNvPr>
          <p:cNvGrpSpPr/>
          <p:nvPr/>
        </p:nvGrpSpPr>
        <p:grpSpPr>
          <a:xfrm>
            <a:off x="526212" y="1458957"/>
            <a:ext cx="8516783" cy="4738481"/>
            <a:chOff x="526212" y="1458957"/>
            <a:chExt cx="8516783" cy="4738481"/>
          </a:xfrm>
        </p:grpSpPr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F4E8C357-584C-DCD7-3C54-E0D34486936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54015" y="1820175"/>
              <a:ext cx="0" cy="420106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5F4CED95-36D9-99F6-F188-5D2B8EC1285D}"/>
                </a:ext>
              </a:extLst>
            </p:cNvPr>
            <p:cNvCxnSpPr/>
            <p:nvPr/>
          </p:nvCxnSpPr>
          <p:spPr>
            <a:xfrm>
              <a:off x="655609" y="5814204"/>
              <a:ext cx="789317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2F812C7-0CD3-DCBE-3688-537F7BA33B50}"/>
                </a:ext>
              </a:extLst>
            </p:cNvPr>
            <p:cNvSpPr txBox="1"/>
            <p:nvPr/>
          </p:nvSpPr>
          <p:spPr>
            <a:xfrm>
              <a:off x="526212" y="5797328"/>
              <a:ext cx="362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A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76F95D6C-0499-E13B-DB37-46D3A5C62319}"/>
                    </a:ext>
                  </a:extLst>
                </p:cNvPr>
                <p:cNvSpPr txBox="1"/>
                <p:nvPr/>
              </p:nvSpPr>
              <p:spPr>
                <a:xfrm>
                  <a:off x="8515350" y="5612662"/>
                  <a:ext cx="527645" cy="37003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p>
                        </m:sSup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76F95D6C-0499-E13B-DB37-46D3A5C6231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15350" y="5612662"/>
                  <a:ext cx="527645" cy="370038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>
                  <a:extLst>
                    <a:ext uri="{FF2B5EF4-FFF2-40B4-BE49-F238E27FC236}">
                      <a16:creationId xmlns:a16="http://schemas.microsoft.com/office/drawing/2014/main" id="{AE5103E7-D57D-6D3B-572B-8F54AABC8B64}"/>
                    </a:ext>
                  </a:extLst>
                </p:cNvPr>
                <p:cNvSpPr txBox="1"/>
                <p:nvPr/>
              </p:nvSpPr>
              <p:spPr>
                <a:xfrm>
                  <a:off x="655609" y="1458957"/>
                  <a:ext cx="516615" cy="37003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p>
                        </m:sSup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8" name="TextBox 37">
                  <a:extLst>
                    <a:ext uri="{FF2B5EF4-FFF2-40B4-BE49-F238E27FC236}">
                      <a16:creationId xmlns:a16="http://schemas.microsoft.com/office/drawing/2014/main" id="{AE5103E7-D57D-6D3B-572B-8F54AABC8B6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5609" y="1458957"/>
                  <a:ext cx="516615" cy="370038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94C597E-C050-B374-B9CF-07CB3AD7ACD2}"/>
              </a:ext>
            </a:extLst>
          </p:cNvPr>
          <p:cNvGrpSpPr/>
          <p:nvPr/>
        </p:nvGrpSpPr>
        <p:grpSpPr>
          <a:xfrm>
            <a:off x="191228" y="1625418"/>
            <a:ext cx="8466815" cy="4762253"/>
            <a:chOff x="191228" y="1625418"/>
            <a:chExt cx="8466815" cy="4762253"/>
          </a:xfrm>
        </p:grpSpPr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71C14DE5-8213-BF3A-B858-AE69C5F028C5}"/>
                </a:ext>
              </a:extLst>
            </p:cNvPr>
            <p:cNvCxnSpPr>
              <a:cxnSpLocks/>
            </p:cNvCxnSpPr>
            <p:nvPr/>
          </p:nvCxnSpPr>
          <p:spPr>
            <a:xfrm>
              <a:off x="8287109" y="1830238"/>
              <a:ext cx="0" cy="420106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AA27E627-6462-F8E4-E4E4-8DDBE6FC170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29731" y="2024332"/>
              <a:ext cx="789317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B031CA5-040B-190C-B02A-DBFC965560A0}"/>
                </a:ext>
              </a:extLst>
            </p:cNvPr>
            <p:cNvSpPr txBox="1"/>
            <p:nvPr/>
          </p:nvSpPr>
          <p:spPr>
            <a:xfrm>
              <a:off x="8295735" y="1625418"/>
              <a:ext cx="362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B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DC3E5274-D1D8-C259-08F6-480BF3566674}"/>
                    </a:ext>
                  </a:extLst>
                </p:cNvPr>
                <p:cNvSpPr txBox="1"/>
                <p:nvPr/>
              </p:nvSpPr>
              <p:spPr>
                <a:xfrm>
                  <a:off x="8101173" y="6017633"/>
                  <a:ext cx="516615" cy="37003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p>
                        </m:sSup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DC3E5274-D1D8-C259-08F6-480BF356667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01173" y="6017633"/>
                  <a:ext cx="516615" cy="370038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8C19ECA4-ADCD-9902-8489-733F78E91BBD}"/>
                    </a:ext>
                  </a:extLst>
                </p:cNvPr>
                <p:cNvSpPr txBox="1"/>
                <p:nvPr/>
              </p:nvSpPr>
              <p:spPr>
                <a:xfrm>
                  <a:off x="191228" y="1830238"/>
                  <a:ext cx="527645" cy="37003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p>
                        </m:sSup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8C19ECA4-ADCD-9902-8489-733F78E91BB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1228" y="1830238"/>
                  <a:ext cx="527645" cy="370038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2" name="Oval 51">
            <a:extLst>
              <a:ext uri="{FF2B5EF4-FFF2-40B4-BE49-F238E27FC236}">
                <a16:creationId xmlns:a16="http://schemas.microsoft.com/office/drawing/2014/main" id="{7468D65C-BEC0-1F1C-D5AE-CDBE14DE6EC8}"/>
              </a:ext>
            </a:extLst>
          </p:cNvPr>
          <p:cNvSpPr/>
          <p:nvPr/>
        </p:nvSpPr>
        <p:spPr>
          <a:xfrm>
            <a:off x="4302853" y="3939597"/>
            <a:ext cx="103515" cy="10351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8CFAABBB-5E3F-AAAD-28A2-D722A095AE32}"/>
              </a:ext>
            </a:extLst>
          </p:cNvPr>
          <p:cNvCxnSpPr>
            <a:cxnSpLocks/>
          </p:cNvCxnSpPr>
          <p:nvPr/>
        </p:nvCxnSpPr>
        <p:spPr>
          <a:xfrm flipH="1" flipV="1">
            <a:off x="4486320" y="4096133"/>
            <a:ext cx="850061" cy="80067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B00CB958-C013-5F02-9FC2-B49AE4F8B4CC}"/>
                  </a:ext>
                </a:extLst>
              </p:cNvPr>
              <p:cNvSpPr txBox="1"/>
              <p:nvPr/>
            </p:nvSpPr>
            <p:spPr>
              <a:xfrm>
                <a:off x="5355748" y="4599779"/>
                <a:ext cx="5071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B00CB958-C013-5F02-9FC2-B49AE4F8B4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5748" y="4599779"/>
                <a:ext cx="507127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F6378A65-74BE-299F-1A0A-96E86447DA6C}"/>
                  </a:ext>
                </a:extLst>
              </p:cNvPr>
              <p:cNvSpPr txBox="1"/>
              <p:nvPr/>
            </p:nvSpPr>
            <p:spPr>
              <a:xfrm>
                <a:off x="3908246" y="3858446"/>
                <a:ext cx="4841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F6378A65-74BE-299F-1A0A-96E86447DA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8246" y="3858446"/>
                <a:ext cx="484107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6665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64" grpId="0"/>
      <p:bldP spid="6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F0CB41-2CBC-1CB3-185E-052B5CA0F0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4AAC0-363E-B262-CFEC-58769C089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Property Rights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C0C27D-734A-AAFE-313B-7E915111466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5"/>
                <a:ext cx="7886700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Suppose that the economy starts at endowment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utility levels of each agent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/>
                  <a:t> are represented by each indifference curve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𝐼</m:t>
                    </m:r>
                    <m:sSubSup>
                      <m:sSubSupPr>
                        <m:ctrlPr>
                          <a:rPr lang="en-US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p>
                    </m:sSubSup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𝐼</m:t>
                    </m:r>
                    <m:sSubSup>
                      <m:sSubSupPr>
                        <m:ctrlPr>
                          <a:rPr lang="en-US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sup>
                    </m:sSubSup>
                  </m:oMath>
                </a14:m>
                <a:r>
                  <a:rPr lang="en-US" dirty="0"/>
                  <a:t> respectively.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Moving to any point in the “lens” created by the two initial indifference curves is a Pareto improvement, where both parties benefit with no agent losing out.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optimal point is found at allocation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b>
                    </m:sSub>
                  </m:oMath>
                </a14:m>
                <a:r>
                  <a:rPr lang="en-US" dirty="0"/>
                  <a:t>, where the two agents’ indifference curves are tangent.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C0C27D-734A-AAFE-313B-7E915111466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5"/>
                <a:ext cx="7886700" cy="4351338"/>
              </a:xfrm>
              <a:blipFill>
                <a:blip r:embed="rId2"/>
                <a:stretch>
                  <a:fillRect l="-1005" t="-1821" r="-8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E4D1C-B11C-6905-91B7-B3BBE949D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C53E6-9D7C-211E-1A7A-3F0F899DA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CEF0B-B9A9-B511-F1B3-0F1B3DFE5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56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763731-B436-B2EB-9810-22ABA1B848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644BB-6BF7-0FE6-637C-BF2619D21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Property Rights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535DA-6162-7D36-2FEE-0D882FA05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For the market to be efficient…</a:t>
            </a:r>
          </a:p>
          <a:p>
            <a:pPr lvl="3"/>
            <a:endParaRPr lang="en-US" dirty="0"/>
          </a:p>
          <a:p>
            <a:r>
              <a:rPr lang="en-US" dirty="0"/>
              <a:t>The endowment point (initial allocation) must be well defined and established.</a:t>
            </a:r>
          </a:p>
          <a:p>
            <a:pPr lvl="3"/>
            <a:endParaRPr lang="en-US" dirty="0"/>
          </a:p>
          <a:p>
            <a:r>
              <a:rPr lang="en-US" dirty="0"/>
              <a:t>The agents must be able to trade the goods to an alternate allocation representing a Pareto improvement.</a:t>
            </a:r>
          </a:p>
          <a:p>
            <a:pPr lvl="3"/>
            <a:endParaRPr lang="en-US" dirty="0"/>
          </a:p>
          <a:p>
            <a:r>
              <a:rPr lang="en-US" dirty="0"/>
              <a:t>The agents must be allowed to trade until they reach a Pareto optimal allocation.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9E0C0-B211-28E5-6990-18DE575C5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906661-7811-2530-5E90-DBB5C4DA3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62C2B0-37D8-1732-7A77-20D8BF88C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005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49CD28-75A7-B049-D7A3-27E235D8F9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8C262-9037-77F3-249A-0B45E27F3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Transaction Costs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13A48B-A81E-BBF8-C10F-028854415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Sometimes, even with clearly assigned property rights, the market may fail to achieve efficiency.</a:t>
            </a:r>
          </a:p>
          <a:p>
            <a:pPr lvl="3"/>
            <a:endParaRPr lang="en-US" dirty="0"/>
          </a:p>
          <a:p>
            <a:r>
              <a:rPr lang="en-US" dirty="0"/>
              <a:t>The transaction cost to negotiations may be prohibitively high to the degree it outweighs the benefits.</a:t>
            </a:r>
          </a:p>
          <a:p>
            <a:pPr lvl="1"/>
            <a:r>
              <a:rPr lang="en-US" dirty="0"/>
              <a:t>Hundreds of non-smokers and smokers trying to reach an agreement on the smoking policy in a company.</a:t>
            </a:r>
          </a:p>
          <a:p>
            <a:pPr lvl="1"/>
            <a:r>
              <a:rPr lang="en-US" dirty="0"/>
              <a:t>Constructing a new building that blocks the views from other existing buildings.</a:t>
            </a:r>
          </a:p>
          <a:p>
            <a:pPr lvl="3"/>
            <a:endParaRPr lang="en-US" dirty="0"/>
          </a:p>
          <a:p>
            <a:r>
              <a:rPr lang="en-US" dirty="0"/>
              <a:t>If the cost is too high, bargaining will not occur, and the economy will be stuck at the initial endowment point.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E1E3DA-DF13-1A3B-23C8-AA7DBA19F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80B270-673D-756D-55D4-1B96BD92D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E08C32-1C70-4014-DE17-7CC2020D5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706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96F19-E48B-D6F0-47D0-D15D5B459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Government Interventions</a:t>
            </a:r>
            <a:br>
              <a:rPr lang="en-US" dirty="0"/>
            </a:br>
            <a:r>
              <a:rPr lang="en-US" dirty="0"/>
              <a:t>Required to “Fix” Externalities?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07CFDD-23CA-6303-1649-C0E0CA8602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48974" y="1825625"/>
            <a:ext cx="4866376" cy="4351338"/>
          </a:xfrm>
        </p:spPr>
        <p:txBody>
          <a:bodyPr/>
          <a:lstStyle/>
          <a:p>
            <a:r>
              <a:rPr lang="en-US" dirty="0"/>
              <a:t>We learned that externalities cause problems since it is not priced in the market.</a:t>
            </a:r>
          </a:p>
          <a:p>
            <a:pPr lvl="3"/>
            <a:endParaRPr lang="en-US" dirty="0"/>
          </a:p>
          <a:p>
            <a:r>
              <a:rPr lang="en-US" dirty="0"/>
              <a:t>For a long time, it was believed that governments must step in to remedy this externality.</a:t>
            </a:r>
          </a:p>
          <a:p>
            <a:pPr lvl="3"/>
            <a:endParaRPr lang="en-US" dirty="0"/>
          </a:p>
          <a:p>
            <a:r>
              <a:rPr lang="en-US" dirty="0"/>
              <a:t>Ronald H. Coase proposed in “The Problem of Social Cost,” that we may not need government interventions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198000-65CC-C900-5440-E8546641F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3CA5E7-19A5-4267-3E40-CF0D8BD57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82748B-F3F6-7F48-40CD-B63E22B11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7</a:t>
            </a:fld>
            <a:endParaRPr lang="en-US"/>
          </a:p>
        </p:txBody>
      </p:sp>
      <p:pic>
        <p:nvPicPr>
          <p:cNvPr id="1026" name="Picture 2" descr="Ronald H. Coase – Facts - NobelPrize.org">
            <a:extLst>
              <a:ext uri="{FF2B5EF4-FFF2-40B4-BE49-F238E27FC236}">
                <a16:creationId xmlns:a16="http://schemas.microsoft.com/office/drawing/2014/main" id="{8B05B127-3532-80C5-41E9-927F7072C6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825625"/>
            <a:ext cx="2925433" cy="438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210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13CBAD-06C0-7078-F3C2-A8A35B66FE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4A97E-595A-EFC6-0BCE-63822204A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Coase Theorem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1F461-CA94-9D67-B2CD-9D9409714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solidFill>
                  <a:srgbClr val="FF0000"/>
                </a:solidFill>
              </a:rPr>
              <a:t>Coase Theorem</a:t>
            </a:r>
            <a:r>
              <a:rPr lang="en-US" dirty="0"/>
              <a:t> states that even in the presence of externalities, the efficient outcome may be reached without government interventions given that…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Property rights are clearly defined, and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Transaction costs are very low, and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There are no wealth (income) effects.</a:t>
            </a:r>
          </a:p>
          <a:p>
            <a:pPr lvl="3"/>
            <a:endParaRPr lang="en-US" dirty="0"/>
          </a:p>
          <a:p>
            <a:r>
              <a:rPr lang="en-US" dirty="0"/>
              <a:t>In fact, regardless of which agent owns the property rights, the economy will reach a socially optimal state.</a:t>
            </a:r>
          </a:p>
          <a:p>
            <a:pPr lvl="3"/>
            <a:endParaRPr lang="en-US" dirty="0"/>
          </a:p>
          <a:p>
            <a:r>
              <a:rPr lang="en-US" dirty="0"/>
              <a:t>This follows what is called “</a:t>
            </a:r>
            <a:r>
              <a:rPr lang="en-US" dirty="0" err="1"/>
              <a:t>Coasean</a:t>
            </a:r>
            <a:r>
              <a:rPr lang="en-US" dirty="0"/>
              <a:t> Bargaining.”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2361B-30E6-FCF2-2754-385559DB8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207D6-F188-6679-B8AF-56A5467F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70768-E471-C74A-4411-63270F9FF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664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76B578-B4AD-B281-B8F2-AE8EA6C316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ECE20-BAF2-DAAD-C078-3F394285F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Sturges v Bridgman</a:t>
            </a:r>
            <a:br>
              <a:rPr lang="en-US" dirty="0"/>
            </a:br>
            <a:r>
              <a:rPr lang="en-US" dirty="0"/>
              <a:t>(1879) LR 11 Ch D 852</a:t>
            </a:r>
          </a:p>
        </p:txBody>
      </p:sp>
      <p:pic>
        <p:nvPicPr>
          <p:cNvPr id="7" name="Online Media 6" title="Sturges v. Bridgman Case Brief Summary | Law Case Explained">
            <a:hlinkClick r:id="" action="ppaction://media"/>
            <a:extLst>
              <a:ext uri="{FF2B5EF4-FFF2-40B4-BE49-F238E27FC236}">
                <a16:creationId xmlns:a16="http://schemas.microsoft.com/office/drawing/2014/main" id="{598E210A-BBD1-E964-2C1F-8FC04A2B40AF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20725" y="1825625"/>
            <a:ext cx="7702550" cy="4351338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00A3CD-7FB2-0271-19EB-27A889075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ABDA0A-46CD-300B-9718-8AA8539C9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65B64D-06F3-11F2-65BD-371135698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614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F630E01-D107-42E5-8DFC-48302BB3DFE2}" vid="{4BEE81CA-F64C-419F-A97B-23D16F4EA3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mc-presentation-template</Template>
  <TotalTime>2206</TotalTime>
  <Words>1586</Words>
  <Application>Microsoft Office PowerPoint</Application>
  <PresentationFormat>On-screen Show (4:3)</PresentationFormat>
  <Paragraphs>256</Paragraphs>
  <Slides>25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Cambria Math</vt:lpstr>
      <vt:lpstr>Franklin Gothic Book</vt:lpstr>
      <vt:lpstr>Office Theme</vt:lpstr>
      <vt:lpstr>The Coase Theorem</vt:lpstr>
      <vt:lpstr>Causes of Externalities</vt:lpstr>
      <vt:lpstr>Property Rights</vt:lpstr>
      <vt:lpstr>Property Rights</vt:lpstr>
      <vt:lpstr>Property Rights</vt:lpstr>
      <vt:lpstr>Transaction Costs</vt:lpstr>
      <vt:lpstr>Are Government Interventions Required to “Fix” Externalities?</vt:lpstr>
      <vt:lpstr>Coase Theorem</vt:lpstr>
      <vt:lpstr>Sturges v Bridgman (1879) LR 11 Ch D 852</vt:lpstr>
      <vt:lpstr>Coase Theorem</vt:lpstr>
      <vt:lpstr>Coase Theorem</vt:lpstr>
      <vt:lpstr>Coase Theorem</vt:lpstr>
      <vt:lpstr>Coase Theorem</vt:lpstr>
      <vt:lpstr>Coase Theorem</vt:lpstr>
      <vt:lpstr>Coase Theorem</vt:lpstr>
      <vt:lpstr>Coase Theorem</vt:lpstr>
      <vt:lpstr>Coase Theorem</vt:lpstr>
      <vt:lpstr>Coase Theorem Takeaways</vt:lpstr>
      <vt:lpstr>Coase Theorem Caveats</vt:lpstr>
      <vt:lpstr>Transaction Costs  and the Coase Theorem</vt:lpstr>
      <vt:lpstr>Transaction Costs  and the Coase Theorem</vt:lpstr>
      <vt:lpstr>Wealth Effects and the Coase Theorem</vt:lpstr>
      <vt:lpstr>Wealth Effects and the Coase Theorem</vt:lpstr>
      <vt:lpstr>Coase Theorem in the Real World?</vt:lpstr>
      <vt:lpstr>Coase Theorem in the Real World?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Price Theory</dc:title>
  <dc:creator>Brian Park</dc:creator>
  <cp:lastModifiedBy>Brian Park</cp:lastModifiedBy>
  <cp:revision>42</cp:revision>
  <dcterms:created xsi:type="dcterms:W3CDTF">2023-08-17T23:00:51Z</dcterms:created>
  <dcterms:modified xsi:type="dcterms:W3CDTF">2025-01-29T00:36:54Z</dcterms:modified>
</cp:coreProperties>
</file>