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83" r:id="rId3"/>
    <p:sldId id="284" r:id="rId4"/>
    <p:sldId id="285" r:id="rId5"/>
    <p:sldId id="281" r:id="rId6"/>
    <p:sldId id="286" r:id="rId7"/>
    <p:sldId id="288" r:id="rId8"/>
    <p:sldId id="294" r:id="rId9"/>
    <p:sldId id="290" r:id="rId10"/>
    <p:sldId id="291" r:id="rId11"/>
    <p:sldId id="293" r:id="rId12"/>
    <p:sldId id="295" r:id="rId13"/>
    <p:sldId id="292" r:id="rId14"/>
    <p:sldId id="297" r:id="rId15"/>
    <p:sldId id="296" r:id="rId16"/>
    <p:sldId id="298" r:id="rId17"/>
    <p:sldId id="299" r:id="rId18"/>
    <p:sldId id="309" r:id="rId19"/>
    <p:sldId id="319" r:id="rId20"/>
    <p:sldId id="310" r:id="rId21"/>
    <p:sldId id="311" r:id="rId22"/>
    <p:sldId id="312" r:id="rId23"/>
    <p:sldId id="316" r:id="rId24"/>
    <p:sldId id="314" r:id="rId25"/>
    <p:sldId id="315" r:id="rId26"/>
    <p:sldId id="317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VEzCmiXM4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uiyXoDkBg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LzcW5NG5eA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Externalities and Public Goods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380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1EE1E-4BF2-2150-1B34-66F7B055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89C6-5316-70DB-8045-2D8FC160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 Externalities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429E4-AA7B-0E67-BFEF-471DAF3E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6C97-E7DA-4A7C-CBEB-DCBA5465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A268-C37B-4CCA-C7D1-ADEECFB8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/>
          </a:p>
        </p:txBody>
      </p:sp>
      <p:pic>
        <p:nvPicPr>
          <p:cNvPr id="3" name="Online Media 2" title="How one scientist took on the chemical industry - Mark Lytle">
            <a:hlinkClick r:id="" action="ppaction://media"/>
            <a:extLst>
              <a:ext uri="{FF2B5EF4-FFF2-40B4-BE49-F238E27FC236}">
                <a16:creationId xmlns:a16="http://schemas.microsoft.com/office/drawing/2014/main" id="{9D7D5E4B-08EA-0D3A-AB9C-E44BB1AE86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BA235-46DA-E5C4-CFF4-601D57B2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F4C6-BCBE-A14B-F5FB-1CFFA020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Externalities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7D0183-81BA-1400-9110-293A1E8E6DF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35289" cy="42818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left to the market mechanisms alone, the market will reach an equilibrium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we consider the external cost, the optimum should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negative externalities are present, the market produces more than optimal.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7D0183-81BA-1400-9110-293A1E8E6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35289" cy="4281878"/>
              </a:xfrm>
              <a:blipFill>
                <a:blip r:embed="rId2"/>
                <a:stretch>
                  <a:fillRect l="-1915" t="-1849" r="-2798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4A839-F1E5-5ECA-7952-7750FD31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FBDD0-5B26-0510-BAFE-D87AE38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30CDD-9DC1-AD09-A916-E9EF0319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35" name="Content Placeholder 34" descr="A diagram of a cost&#10;&#10;Description automatically generated">
            <a:extLst>
              <a:ext uri="{FF2B5EF4-FFF2-40B4-BE49-F238E27FC236}">
                <a16:creationId xmlns:a16="http://schemas.microsoft.com/office/drawing/2014/main" id="{39050617-1227-23E0-4973-C51E197CAC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58071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FCEF-FD90-5998-2265-D02CFDB5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A7F9-707B-4DA2-2719-14BB7ACC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Externalities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A2325-585C-3246-A76B-35B7C2566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62759" cy="42818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find that the market will generate deadweight loss.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The difference between the consumers’ willingness to pay and the social cost.</a:t>
            </a:r>
          </a:p>
          <a:p>
            <a:pPr lvl="3"/>
            <a:endParaRPr lang="en-US" dirty="0"/>
          </a:p>
          <a:p>
            <a:r>
              <a:rPr lang="en-US" dirty="0"/>
              <a:t>Private agents do not consider external costs.</a:t>
            </a:r>
          </a:p>
          <a:p>
            <a:pPr lvl="3"/>
            <a:endParaRPr lang="en-US" dirty="0"/>
          </a:p>
          <a:p>
            <a:r>
              <a:rPr lang="en-US" dirty="0"/>
              <a:t>Societal loss occurs due to the unregulated externality.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ED8AC-2809-855F-B556-E0665DDC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CCE94-7FD5-600E-76EB-56AD85C0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8FB46-D8F3-A543-B89B-462857ED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Content Placeholder 9" descr="A diagram of a graph&#10;&#10;Description automatically generated">
            <a:extLst>
              <a:ext uri="{FF2B5EF4-FFF2-40B4-BE49-F238E27FC236}">
                <a16:creationId xmlns:a16="http://schemas.microsoft.com/office/drawing/2014/main" id="{418CD320-1CF1-2780-A498-1E35EA045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5516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0DBE-5332-8C82-F083-11E0B010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5F80-F0E6-29D6-8B53-3FFCD9F4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Externalities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C6D785-BA48-651A-8C84-213CEFB95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Externalities need not be imposing costs but can add benefits to third parties.</a:t>
                </a:r>
              </a:p>
              <a:p>
                <a:pPr lvl="1"/>
                <a:r>
                  <a:rPr lang="en-US" dirty="0"/>
                  <a:t>Vaccination programs</a:t>
                </a:r>
              </a:p>
              <a:p>
                <a:pPr lvl="1"/>
                <a:r>
                  <a:rPr lang="en-US" dirty="0"/>
                  <a:t>Research and Development</a:t>
                </a:r>
              </a:p>
              <a:p>
                <a:pPr lvl="3"/>
                <a:endParaRPr lang="en-US" dirty="0"/>
              </a:p>
              <a:p>
                <a:r>
                  <a:rPr lang="en-US" b="1" dirty="0"/>
                  <a:t>Positive externalities</a:t>
                </a:r>
                <a:r>
                  <a:rPr lang="en-US" dirty="0"/>
                  <a:t> are externalities that impose external benefits to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presence of positive externalities…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𝑃𝑀𝐵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𝑆𝑜𝑐𝑖𝑎𝑙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𝐵𝑒𝑛𝑒𝑓𝑖𝑡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𝑃𝑟𝑖𝑣𝑎𝑡𝑒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𝐵𝑒𝑛𝑒𝑓𝑖𝑡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𝐸𝑥𝑡𝑒𝑟𝑛𝑎𝑙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𝑀𝑎𝑟𝑔𝑖𝑎𝑙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𝐵𝑒𝑛𝑒𝑓𝑖𝑡</m:t>
                      </m:r>
                    </m:oMath>
                  </m:oMathPara>
                </a14:m>
                <a:endParaRPr lang="en-US" sz="16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C6D785-BA48-651A-8C84-213CEFB95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EB191-F89C-AC23-A8D9-3381FE87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00EE0-F512-C493-741C-3D320BE7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D165B-1F54-7C78-5EBE-7EFAECEC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8723-04C8-E76A-E239-507D684A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647D-AADF-035F-69C2-9D263954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SARS-CoV-2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E4CA4-B3B8-89FD-C696-FE28450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9378A-BE22-D55A-9174-AC9A8FA5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10314-DE0D-E2B9-5A6A-C3F922B5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UChicago scientists create first computational model of entire virus  responsible for COVID-19 | University of Chicago News">
            <a:extLst>
              <a:ext uri="{FF2B5EF4-FFF2-40B4-BE49-F238E27FC236}">
                <a16:creationId xmlns:a16="http://schemas.microsoft.com/office/drawing/2014/main" id="{0C33EA8D-6476-9546-4706-CCEB9FE6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4" y="1828505"/>
            <a:ext cx="7806906" cy="43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4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1ED6-9C6F-2D3B-5AC8-D16E3BDB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Externalities</a:t>
            </a:r>
          </a:p>
        </p:txBody>
      </p:sp>
      <p:pic>
        <p:nvPicPr>
          <p:cNvPr id="7" name="Online Media 6" title="What Is Herd Immunity?">
            <a:hlinkClick r:id="" action="ppaction://media"/>
            <a:extLst>
              <a:ext uri="{FF2B5EF4-FFF2-40B4-BE49-F238E27FC236}">
                <a16:creationId xmlns:a16="http://schemas.microsoft.com/office/drawing/2014/main" id="{0B71FB0E-FFEE-D0F9-935D-B6304E08D3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AA7D7-A2F8-E9DB-A71D-9F4A0405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62EE-A11F-2E25-2B73-74260618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0701-F3B7-D2A4-8556-DE165BA3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CE24-CD70-2725-2F1D-0F1EFECE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4412-0639-7C09-045E-3F64BA1D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Externalities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32B1DB-17C8-9A84-70E8-FF6C769687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97266" cy="42818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left to the market mechanisms alone, the market will reach an equilibrium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we consider the external benefits, the optimum should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positive externalities are present, the market is produces less than optimal.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32B1DB-17C8-9A84-70E8-FF6C76968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97266" cy="4281878"/>
              </a:xfrm>
              <a:blipFill>
                <a:blip r:embed="rId2"/>
                <a:stretch>
                  <a:fillRect l="-1982" t="-1849" r="-1677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00B78-5D15-EB66-277C-96BB8873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F3082-F3F2-E704-EC3E-166E68A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C073D-015C-8ED5-8A06-B2ADE4DC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p:pic>
        <p:nvPicPr>
          <p:cNvPr id="18" name="Content Placeholder 17" descr="A diagram of a cost&#10;&#10;Description automatically generated">
            <a:extLst>
              <a:ext uri="{FF2B5EF4-FFF2-40B4-BE49-F238E27FC236}">
                <a16:creationId xmlns:a16="http://schemas.microsoft.com/office/drawing/2014/main" id="{38AF0239-25F1-69FD-494B-F262E86F08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6030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5DE4C-AC39-16DC-41FB-72DFC608B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9A0-0C3D-264D-C163-A497458B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Externalities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8DB3E-DE91-20A6-8D30-C68600A4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62759" cy="42818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find that the market will generate deadweight loss.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The difference between the societal marginal benefit and the social cost.</a:t>
            </a:r>
          </a:p>
          <a:p>
            <a:pPr lvl="3"/>
            <a:endParaRPr lang="en-US" dirty="0"/>
          </a:p>
          <a:p>
            <a:r>
              <a:rPr lang="en-US" dirty="0"/>
              <a:t>Private agents do not consider external benefits.</a:t>
            </a:r>
          </a:p>
          <a:p>
            <a:pPr lvl="3"/>
            <a:endParaRPr lang="en-US" dirty="0"/>
          </a:p>
          <a:p>
            <a:r>
              <a:rPr lang="en-US" dirty="0"/>
              <a:t>Societal loss occurs due to the unregulated externality.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ADD0D-37FE-F63B-0A6E-B066991C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60913-1D9D-BCCA-4942-B56A7794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F6CAB-F912-270C-9965-A7DE1697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Content Placeholder 10" descr="A diagram of a cost&#10;&#10;Description automatically generated">
            <a:extLst>
              <a:ext uri="{FF2B5EF4-FFF2-40B4-BE49-F238E27FC236}">
                <a16:creationId xmlns:a16="http://schemas.microsoft.com/office/drawing/2014/main" id="{ED6DE8EA-A90F-891F-93CC-82A0D62B5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9552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A98B3-C196-EEA4-1287-87D1EF5F5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EA61-187A-D7BC-AF54-F3B92686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7C83-3803-049A-6076-D51AEC41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some cases, goods or services that are associated with large positive externalities are Public goods.</a:t>
            </a:r>
          </a:p>
          <a:p>
            <a:endParaRPr lang="en-US" sz="1600" dirty="0"/>
          </a:p>
          <a:p>
            <a:r>
              <a:rPr lang="en-US" dirty="0"/>
              <a:t>Public goods are characterized by non-excludability and non-rivalry in consumption (environmental quality?).</a:t>
            </a:r>
          </a:p>
          <a:p>
            <a:pPr lvl="3"/>
            <a:endParaRPr lang="en-US" dirty="0"/>
          </a:p>
          <a:p>
            <a:r>
              <a:rPr lang="en-US" dirty="0"/>
              <a:t>This leads to the free-rider problem, which is a market failure that occurs when some agents who benefit from some good / service under-pays for said good / service.</a:t>
            </a:r>
          </a:p>
          <a:p>
            <a:pPr lvl="3"/>
            <a:endParaRPr lang="en-US" dirty="0"/>
          </a:p>
          <a:p>
            <a:r>
              <a:rPr lang="en-US" dirty="0"/>
              <a:t>Recall that goods with positive externalities are under-supplied if left to the market.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CB156-B218-10BB-6393-D5877E22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66305-6ECA-AAE6-79A7-7656F91C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2AEB2-F442-AABB-3EFA-932692B9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E477-7B73-BA7C-F7F1-0DCAD0DC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Goods</a:t>
            </a:r>
          </a:p>
        </p:txBody>
      </p:sp>
      <p:pic>
        <p:nvPicPr>
          <p:cNvPr id="7" name="Online Media 6" title="Public Goods and Asteroid Defense">
            <a:hlinkClick r:id="" action="ppaction://media"/>
            <a:extLst>
              <a:ext uri="{FF2B5EF4-FFF2-40B4-BE49-F238E27FC236}">
                <a16:creationId xmlns:a16="http://schemas.microsoft.com/office/drawing/2014/main" id="{EA68CEBA-3A0B-6D05-3F7F-FE8799533C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9C973-F6FA-8434-2C96-55AB3A90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813F-BF89-F21A-3CA8-0B17DEC3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E2D3-78B0-24C9-645F-E20191E3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FFAF-3949-E82D-4583-E06DA22E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supply and demand are determined by agents’ private marginal costs and benefits.</a:t>
            </a:r>
          </a:p>
          <a:p>
            <a:pPr lvl="1"/>
            <a:r>
              <a:rPr lang="en-US" dirty="0"/>
              <a:t>Private Marginal Cost represents the supply curve.</a:t>
            </a:r>
            <a:endParaRPr lang="en-US" sz="1200" dirty="0"/>
          </a:p>
          <a:p>
            <a:pPr lvl="1"/>
            <a:r>
              <a:rPr lang="en-US" dirty="0"/>
              <a:t>Private Marginal Benefit represents the demand curve.</a:t>
            </a:r>
          </a:p>
          <a:p>
            <a:pPr lvl="4"/>
            <a:endParaRPr lang="en-US" dirty="0"/>
          </a:p>
          <a:p>
            <a:r>
              <a:rPr lang="en-US" dirty="0"/>
              <a:t>At the equilibrium,</a:t>
            </a:r>
          </a:p>
          <a:p>
            <a:pPr lvl="1"/>
            <a:r>
              <a:rPr lang="en-US" dirty="0"/>
              <a:t>Supply = Demand, so</a:t>
            </a:r>
          </a:p>
          <a:p>
            <a:pPr lvl="1"/>
            <a:r>
              <a:rPr lang="en-US" dirty="0"/>
              <a:t>Private Marginal Cost = Private Marginal Benefit</a:t>
            </a:r>
          </a:p>
          <a:p>
            <a:pPr lvl="3"/>
            <a:endParaRPr lang="en-US" dirty="0"/>
          </a:p>
          <a:p>
            <a:r>
              <a:rPr lang="en-US" dirty="0"/>
              <a:t>When private marginal costs and benefits match social marginal costs and benefits, markets are efficient.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28BA9-8EB5-9822-9152-FE2E7B35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386D-B69F-EB2D-2A35-7BBB1142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Provision of Public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378EE-179C-7626-4513-948C0E7F5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can the economy efficiently provide public goods?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know that to reach the social optima…</a:t>
                </a:r>
              </a:p>
              <a:p>
                <a:pPr lvl="1"/>
                <a:r>
                  <a:rPr lang="en-US" dirty="0"/>
                  <a:t>No Externalities: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Negative Externalities: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Externalities: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𝑃𝑀𝐶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Either way, the optimal point is characterized by: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𝑆𝑀𝐵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𝑆𝑀𝐶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How do we find the social marginal benefit?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378EE-179C-7626-4513-948C0E7F5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C3B34-1006-ED25-1D76-D108238F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B3AD-7B80-7E1D-C079-3D389B4B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A8CF9-1E0C-84F7-C18F-3AABBAFE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C5AE6-F408-5329-B411-E88E348CC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BB08-E306-CFE2-433D-F6C12044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Provision of Public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A8565-8F8D-5D36-2932-2C3129A06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 public goods are non-rival in consumption, the social marginal benefit of consumption is found by the sum of every agents’ private marginal benefits.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𝑆𝑀𝐵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Notice that there is a significant difference when it comes to how we calculate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𝑆𝑀𝐵</m:t>
                    </m:r>
                  </m:oMath>
                </a14:m>
                <a:r>
                  <a:rPr lang="en-US" dirty="0"/>
                  <a:t> of private vs. public goods.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Let’s examine the differences side-by-side.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A8565-8F8D-5D36-2932-2C3129A06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AC80-07A2-7A4F-9B43-9E377800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CC95-5B8D-09EB-3F46-18B299C5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A8216-F446-C222-7429-73BC62C7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BF85-C4E0-88EA-4605-3C4DF81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 of Public Goods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234E2-CAFD-BDC9-ABDB-B42DBE1EE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Private Goods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E5C10-5E9B-8491-0DD8-EE253F27B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85009" cy="3684588"/>
          </a:xfrm>
        </p:spPr>
        <p:txBody>
          <a:bodyPr>
            <a:normAutofit/>
          </a:bodyPr>
          <a:lstStyle/>
          <a:p>
            <a:pPr lvl="3"/>
            <a:endParaRPr lang="en-US" sz="1200" dirty="0"/>
          </a:p>
          <a:p>
            <a:r>
              <a:rPr lang="en-US" sz="2000" dirty="0"/>
              <a:t>Only one person can consume one unit.</a:t>
            </a:r>
          </a:p>
          <a:p>
            <a:pPr lvl="3"/>
            <a:endParaRPr lang="en-US" sz="1400" dirty="0"/>
          </a:p>
          <a:p>
            <a:r>
              <a:rPr lang="en-US" sz="2000" dirty="0"/>
              <a:t>At each price, what is the quantity demanded?</a:t>
            </a:r>
          </a:p>
          <a:p>
            <a:pPr lvl="2"/>
            <a:endParaRPr lang="en-US" sz="1400" dirty="0"/>
          </a:p>
          <a:p>
            <a:r>
              <a:rPr lang="en-US" sz="2000" dirty="0"/>
              <a:t>At each price, we must add up individuals’ quantity demanded.</a:t>
            </a:r>
          </a:p>
          <a:p>
            <a:pPr lvl="3"/>
            <a:endParaRPr lang="en-US" sz="1400" dirty="0"/>
          </a:p>
          <a:p>
            <a:r>
              <a:rPr lang="en-US" sz="2000" dirty="0"/>
              <a:t>Add demand curves horizontally.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426F5-BD1A-D8A7-C231-4510E2700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Public Goods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9D62E-1EDD-9C2C-274B-39B4A1738D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3"/>
            <a:endParaRPr lang="en-US" sz="1200" dirty="0"/>
          </a:p>
          <a:p>
            <a:r>
              <a:rPr lang="en-US" sz="2000" dirty="0"/>
              <a:t>Multiple people can consume one unit.</a:t>
            </a:r>
          </a:p>
          <a:p>
            <a:pPr lvl="3"/>
            <a:endParaRPr lang="en-US" sz="1400" dirty="0"/>
          </a:p>
          <a:p>
            <a:r>
              <a:rPr lang="en-US" sz="2000" dirty="0"/>
              <a:t>At each quantity, what is the total marginal benefit?</a:t>
            </a:r>
          </a:p>
          <a:p>
            <a:pPr lvl="2"/>
            <a:endParaRPr lang="en-US" sz="1400" dirty="0"/>
          </a:p>
          <a:p>
            <a:r>
              <a:rPr lang="en-US" sz="2000" dirty="0"/>
              <a:t>At each quantity, we must add up individuals’ PMBs.</a:t>
            </a:r>
          </a:p>
          <a:p>
            <a:pPr lvl="3"/>
            <a:endParaRPr lang="en-US" sz="1400" dirty="0"/>
          </a:p>
          <a:p>
            <a:r>
              <a:rPr lang="en-US" sz="2000" dirty="0"/>
              <a:t>Add demand curves vertically.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097E2-EF36-6B16-D8E5-45991F2C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22E1F-5B83-EB96-C12E-1A3251BE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E5475-5EE1-981A-F1A5-8B2A36DF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1BD46-67DE-DA27-1788-43AC9F30D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78D2-5BC7-DA47-6AA4-6C422CA9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 of Public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B1BA7D-18CF-5442-730C-789A8275FDD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2818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 this case,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𝑃𝑀𝐶</m:t>
                    </m:r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𝑆𝑀𝐶</m:t>
                    </m:r>
                  </m:oMath>
                </a14:m>
                <a:r>
                  <a:rPr lang="en-US" dirty="0"/>
                  <a:t>, and let’s assume: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𝑆𝑀𝐶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Let there be 2 “types” of agents, High and Low: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=50−2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=30−2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At each quantity, we add up each agents’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𝑃𝑀𝐵</m:t>
                    </m:r>
                  </m:oMath>
                </a14:m>
                <a:r>
                  <a:rPr lang="en-US" dirty="0"/>
                  <a:t>s to find the economy’s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𝑆𝑀𝐵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B1BA7D-18CF-5442-730C-789A8275F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281878"/>
              </a:xfrm>
              <a:blipFill>
                <a:blip r:embed="rId2"/>
                <a:stretch>
                  <a:fillRect l="-2000" t="-2703" r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776E7-BFD5-460D-5EDF-DF2F1541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C8069-AC82-2E4B-C0CF-4A88E0BC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C8891-E045-7366-76E1-D5FB1769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23" name="Content Placeholder 22" descr="A graph of a cost&#10;&#10;Description automatically generated">
            <a:extLst>
              <a:ext uri="{FF2B5EF4-FFF2-40B4-BE49-F238E27FC236}">
                <a16:creationId xmlns:a16="http://schemas.microsoft.com/office/drawing/2014/main" id="{F144C7F2-FEEB-F57F-7B83-A0E1D3D501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132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0660-6696-EF4F-BD18-1EE34C0F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73C1-4E50-9751-FE99-7A7C462D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 of Public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4F74A5B-5C14-AB2A-5A05-F39B628F5E2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4371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social marginal benefit is “kinked” as only certain groups are willing to pay.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Kinks occur when each group’s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𝑃𝑀𝐵</m:t>
                    </m:r>
                  </m:oMath>
                </a14:m>
                <a:r>
                  <a:rPr lang="en-US" dirty="0"/>
                  <a:t> reaches zero.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&gt;30</m:t>
                    </m:r>
                  </m:oMath>
                </a14:m>
                <a:r>
                  <a:rPr lang="en-US" dirty="0"/>
                  <a:t>, only the “high” group is willing to pay.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, both groups are willing to pay.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4F74A5B-5C14-AB2A-5A05-F39B628F5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437152"/>
              </a:xfrm>
              <a:blipFill>
                <a:blip r:embed="rId2"/>
                <a:stretch>
                  <a:fillRect l="-2000" t="-1786" r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33D31-74C2-EA64-7208-16679719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1E57F-DF91-BEE8-6699-9378803D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66077-CC5D-2C01-CF36-A84D8E09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14" name="Content Placeholder 13" descr="A graph of a cost and social benefit&#10;&#10;Description automatically generated with medium confidence">
            <a:extLst>
              <a:ext uri="{FF2B5EF4-FFF2-40B4-BE49-F238E27FC236}">
                <a16:creationId xmlns:a16="http://schemas.microsoft.com/office/drawing/2014/main" id="{13D118A8-EFE6-4D08-83D5-198CFB261A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8352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5630-6066-6497-F0A0-836F53DFE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917E-342E-80E1-926D-D6DF7C68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 of Public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CCD044-3645-6A61-01FC-2EAF962EE07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28187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𝑆𝑀𝐵</m:t>
                    </m:r>
                  </m:oMath>
                </a14:m>
                <a:r>
                  <a:rPr lang="en-US" dirty="0"/>
                  <a:t> can be expressed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50−2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𝑆𝑀𝐵</m:t>
                    </m:r>
                  </m:oMath>
                </a14:m>
                <a:r>
                  <a:rPr lang="en-US" dirty="0"/>
                  <a:t>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𝑆𝑀𝐶</m:t>
                    </m:r>
                  </m:oMath>
                </a14:m>
                <a:r>
                  <a:rPr lang="en-US" dirty="0"/>
                  <a:t>, the optimal quantity and cost can be found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=(20,20)</m:t>
                      </m:r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Is there a problem with this result?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CCD044-3645-6A61-01FC-2EAF962EE0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281878"/>
              </a:xfrm>
              <a:blipFill>
                <a:blip r:embed="rId2"/>
                <a:stretch>
                  <a:fillRect l="-2000" t="-1849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8138-F9DA-5042-0F1B-555C21DD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7C16C-4EBA-83EE-B9AB-33F7448D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77458-CB6E-1F89-72A2-85876C73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14" name="Content Placeholder 13" descr="A graph of a cost and social benefit&#10;&#10;Description automatically generated with medium confidence">
            <a:extLst>
              <a:ext uri="{FF2B5EF4-FFF2-40B4-BE49-F238E27FC236}">
                <a16:creationId xmlns:a16="http://schemas.microsoft.com/office/drawing/2014/main" id="{0C265B05-12AC-9A4D-FB5E-18635A7C3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0910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84E2-4067-FB76-934F-568817F5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1C21-52C6-A475-5ACE-BA2B0AFD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Provision of Public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0078-428F-28EF-E361-1895F4848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Neither party is willing to purchase the socially optimal quantity on their own.</a:t>
            </a:r>
          </a:p>
          <a:p>
            <a:pPr lvl="3"/>
            <a:endParaRPr lang="en-US" dirty="0"/>
          </a:p>
          <a:p>
            <a:r>
              <a:rPr lang="en-US" dirty="0"/>
              <a:t>The marginal cost of provision is also 20, which is greater than any individual group’s maximum willingness to pay.</a:t>
            </a:r>
          </a:p>
          <a:p>
            <a:pPr lvl="3"/>
            <a:endParaRPr lang="en-US" dirty="0"/>
          </a:p>
          <a:p>
            <a:r>
              <a:rPr lang="en-US" dirty="0"/>
              <a:t>The social planner (government) must provide the good.</a:t>
            </a:r>
          </a:p>
          <a:p>
            <a:pPr lvl="3"/>
            <a:endParaRPr lang="en-US" dirty="0"/>
          </a:p>
          <a:p>
            <a:r>
              <a:rPr lang="en-US" dirty="0"/>
              <a:t>Then how does the social planner finance the cost of providing the public good?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606CA-70AF-9509-D306-698D17FC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51F36-B330-46ED-5045-E407A1FB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DF15-6A02-891C-357D-CF24705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2B4ED-A00C-6535-200D-89A5478BB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686C-FF36-F373-3D8F-290D8145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Provision of Public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85C4-E379-4CE8-D625-96AE3693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Lindahl, Vickrey-Clarke-Groves</a:t>
            </a:r>
          </a:p>
          <a:p>
            <a:pPr lvl="1"/>
            <a:r>
              <a:rPr lang="en-US" dirty="0"/>
              <a:t>Each group pays equivalent to their private marginal benefit.</a:t>
            </a:r>
          </a:p>
          <a:p>
            <a:pPr lvl="1"/>
            <a:r>
              <a:rPr lang="en-US" dirty="0"/>
              <a:t>Requires the social planner to have complete information on each agents’ utility functions. (highly unlikely)</a:t>
            </a:r>
          </a:p>
          <a:p>
            <a:pPr lvl="3"/>
            <a:endParaRPr lang="en-US" dirty="0"/>
          </a:p>
          <a:p>
            <a:r>
              <a:rPr lang="en-US" dirty="0"/>
              <a:t>Assurance contracts</a:t>
            </a:r>
          </a:p>
          <a:p>
            <a:pPr lvl="1"/>
            <a:r>
              <a:rPr lang="en-US" dirty="0"/>
              <a:t>Each agent commits to spend a certain amount, conditional on the total funding being sufficient to provide said good.</a:t>
            </a:r>
          </a:p>
          <a:p>
            <a:pPr lvl="1"/>
            <a:r>
              <a:rPr lang="en-US" dirty="0"/>
              <a:t>If total funding falls short, the commitment is refunded.</a:t>
            </a:r>
          </a:p>
          <a:p>
            <a:pPr lvl="3"/>
            <a:endParaRPr lang="en-US" dirty="0"/>
          </a:p>
          <a:p>
            <a:r>
              <a:rPr lang="en-US" dirty="0"/>
              <a:t>Lotteries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4771E-E64E-B6E0-F415-363BC5A6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2408-0A7F-1ADB-385C-CBF3E5D2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5C700-1AD0-B1EE-B727-72F8DAC6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F438-443A-8B9B-2305-86C5C27B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9BDD-8421-3CD8-E004-0CD67712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CB2D5-7B17-6785-5516-913D8FD62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81878"/>
          </a:xfrm>
        </p:spPr>
        <p:txBody>
          <a:bodyPr>
            <a:normAutofit/>
          </a:bodyPr>
          <a:lstStyle/>
          <a:p>
            <a:r>
              <a:rPr lang="en-US" dirty="0"/>
              <a:t>Consumer surplus (CS) is the difference between the price and consumers’ max willingness to pay.</a:t>
            </a:r>
          </a:p>
          <a:p>
            <a:pPr lvl="3"/>
            <a:endParaRPr lang="en-US" dirty="0"/>
          </a:p>
          <a:p>
            <a:r>
              <a:rPr lang="en-US" dirty="0"/>
              <a:t>Producer surplus (PS) is the difference between the price and producers’ min willingness to accept.</a:t>
            </a:r>
          </a:p>
          <a:p>
            <a:pPr lvl="3"/>
            <a:endParaRPr lang="en-US" dirty="0"/>
          </a:p>
          <a:p>
            <a:r>
              <a:rPr lang="en-US" dirty="0"/>
              <a:t>Total surplus is the sum of CS and PS.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D2ED1-F5C7-92FA-A5E0-1644764F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4E25F-BA28-9F52-25F7-043118BA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4ABE0-C430-CCFE-24B0-215BE3F7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Content Placeholder 14" descr="A diagram of a supply line&#10;&#10;Description automatically generated">
            <a:extLst>
              <a:ext uri="{FF2B5EF4-FFF2-40B4-BE49-F238E27FC236}">
                <a16:creationId xmlns:a16="http://schemas.microsoft.com/office/drawing/2014/main" id="{FB1BD4C3-BC4A-5614-1E54-0772F366B2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6425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C2D41-ACBF-E233-BD5A-3B98CB88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30B4-DC05-88E4-FCC1-DE83ECB7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B899B9-75C5-74C0-0D8D-572AE49028F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2818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 If private marginal costs and benefits match social marginal costs and benefits, the market will be efficient.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Why?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allocation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efficient.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B899B9-75C5-74C0-0D8D-572AE4902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281878"/>
              </a:xfrm>
              <a:blipFill>
                <a:blip r:embed="rId2"/>
                <a:stretch>
                  <a:fillRect l="-2038" t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72CD4-3285-2A8E-50B4-B26D126C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200B4-CC3E-FCC0-CC07-7A623F91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1F21-C442-E423-1720-BEDA6BD4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15" name="Content Placeholder 14" descr="A diagram of a supply line&#10;&#10;Description automatically generated">
            <a:extLst>
              <a:ext uri="{FF2B5EF4-FFF2-40B4-BE49-F238E27FC236}">
                <a16:creationId xmlns:a16="http://schemas.microsoft.com/office/drawing/2014/main" id="{8D64D256-0941-4438-0A30-145BC7EF19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5211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35D4-65E7-69B4-BD6D-9D50F5BD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EB8F33-E8B7-B7AA-0D88-608ADE1F4E8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2818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actual efficient quantity is found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which is one more unit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the consumers’ benefit will be strictly less than the producers’ cost.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producing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not efficient.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EB8F33-E8B7-B7AA-0D88-608ADE1F4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281878"/>
              </a:xfrm>
              <a:blipFill>
                <a:blip r:embed="rId2"/>
                <a:stretch>
                  <a:fillRect l="-2038" t="-1849" r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BBD26-C854-CF67-E7CE-A807D721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5F5DC-7EFC-CCFD-CD12-CDEA348A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D5BEB-61BF-5283-A16E-61422843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31" name="Content Placeholder 30" descr="A diagram of a supply line&#10;&#10;Description automatically generated">
            <a:extLst>
              <a:ext uri="{FF2B5EF4-FFF2-40B4-BE49-F238E27FC236}">
                <a16:creationId xmlns:a16="http://schemas.microsoft.com/office/drawing/2014/main" id="{28FDF542-EF51-6916-5D9F-9E3D768AC4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9304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96C93-3A57-51C6-DE7A-66F1C43B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5591-A2E6-7DA9-79CF-5F18EB42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71058C-BCB8-B4EC-FEB4-EB40C3C712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2818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actual efficient quantity is found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/>
                  <a:t>, which is one less unit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the last consumer will be willing to pay more than the last producer’s cost.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producing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not efficient.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71058C-BCB8-B4EC-FEB4-EB40C3C71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281878"/>
              </a:xfrm>
              <a:blipFill>
                <a:blip r:embed="rId2"/>
                <a:stretch>
                  <a:fillRect l="-2038" t="-1849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5945B-0064-FD84-BCE6-D6893582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69038-450A-1315-F0B9-8230740C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DEC4D-63D8-360D-5C56-23E80550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Content Placeholder 9" descr="A diagram of a supply line&#10;&#10;Description automatically generated">
            <a:extLst>
              <a:ext uri="{FF2B5EF4-FFF2-40B4-BE49-F238E27FC236}">
                <a16:creationId xmlns:a16="http://schemas.microsoft.com/office/drawing/2014/main" id="{C91ADDCC-1E71-1200-30C5-786160C96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3204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49048-5BF5-5849-8859-A8F8DDF4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4A50-A51C-7DBF-06B9-67FC338E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1E96-CCC3-7036-1F78-78080C2E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presence of externalities, the private costs and benefits no longer align with social costs and benefits.</a:t>
            </a:r>
          </a:p>
          <a:p>
            <a:pPr lvl="3"/>
            <a:endParaRPr lang="en-US" dirty="0"/>
          </a:p>
          <a:p>
            <a:r>
              <a:rPr lang="en-US" dirty="0"/>
              <a:t>Externalities are problematic, since there is no market for externalities, and thus are not priced.</a:t>
            </a:r>
          </a:p>
          <a:p>
            <a:pPr lvl="3"/>
            <a:endParaRPr lang="en-US" dirty="0"/>
          </a:p>
          <a:p>
            <a:r>
              <a:rPr lang="en-US" dirty="0"/>
              <a:t>Markets are efficient when prices accurately reflect the true value of goods and services.</a:t>
            </a:r>
          </a:p>
          <a:p>
            <a:pPr lvl="3"/>
            <a:endParaRPr lang="en-US" dirty="0"/>
          </a:p>
          <a:p>
            <a:r>
              <a:rPr lang="en-US" dirty="0"/>
              <a:t>Externalities drive a wedge between the private benefits and costs and social benefits and costs.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53F7C-237C-2C6B-B80F-CBD9FF6E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9B8D-37BD-55B9-EE03-C636084E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8D24-E841-B37B-739B-2B2B19CB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75110-8974-84BE-CF62-3E4B65C4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5ECD-8FCC-CCC5-435B-4F6F1EF4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 Externalities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5DBA5-341E-B238-E5A7-4026591D72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externalities are discussed, it is often in the context of negative externalities.</a:t>
                </a:r>
              </a:p>
              <a:p>
                <a:pPr lvl="1"/>
                <a:r>
                  <a:rPr lang="en-US" dirty="0"/>
                  <a:t>Smoking in public areas</a:t>
                </a:r>
              </a:p>
              <a:p>
                <a:pPr lvl="1"/>
                <a:r>
                  <a:rPr lang="en-US" dirty="0"/>
                  <a:t>Pesticides in agricultural production</a:t>
                </a:r>
              </a:p>
              <a:p>
                <a:pPr lvl="3"/>
                <a:endParaRPr lang="en-US" dirty="0"/>
              </a:p>
              <a:p>
                <a:r>
                  <a:rPr lang="en-US" b="1" dirty="0"/>
                  <a:t>Negative externalities</a:t>
                </a:r>
                <a:r>
                  <a:rPr lang="en-US" dirty="0"/>
                  <a:t> are externalities that impose external costs to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presence of negative externalities…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𝑆𝑀𝐶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𝑃𝑀𝐶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𝐸𝑀𝐶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𝑆𝑜𝑐𝑖𝑎𝑙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𝑃𝑟𝑖𝑣𝑎𝑡𝑒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𝐸𝑥𝑡𝑒𝑟𝑛𝑎𝑙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𝑀𝑎𝑟𝑔𝑖𝑎𝑙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5DBA5-341E-B238-E5A7-4026591D7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3A36F-174A-C58F-69B9-D94C5710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C3299-F03B-CE1A-5528-C7957A03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3C9CD-2F36-9034-BA06-BF2A0602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D9DF-49CE-091A-6296-BCA2B5EC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F2B1-1A55-A1BF-3671-89C6937D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Rachel L. Carson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4D4C3-5A2E-38FA-D1B5-74586503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8A70-AFD6-A87F-060B-EE113BF2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B893F-6DC9-00B5-AA4F-30A26840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Silent Spring” remains a rousing call to action">
            <a:extLst>
              <a:ext uri="{FF2B5EF4-FFF2-40B4-BE49-F238E27FC236}">
                <a16:creationId xmlns:a16="http://schemas.microsoft.com/office/drawing/2014/main" id="{A8742474-FA84-3CEA-308B-F441C480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30389"/>
            <a:ext cx="7886700" cy="44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4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1606</TotalTime>
  <Words>1454</Words>
  <Application>Microsoft Office PowerPoint</Application>
  <PresentationFormat>On-screen Show (4:3)</PresentationFormat>
  <Paragraphs>276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Franklin Gothic Book</vt:lpstr>
      <vt:lpstr>Office Theme</vt:lpstr>
      <vt:lpstr>Externalities and Public Goods</vt:lpstr>
      <vt:lpstr>Market Equilibrium</vt:lpstr>
      <vt:lpstr>Market Equilibrium</vt:lpstr>
      <vt:lpstr>Market Equilibrium</vt:lpstr>
      <vt:lpstr>Market Equilibrium</vt:lpstr>
      <vt:lpstr>Market Equilibrium</vt:lpstr>
      <vt:lpstr>Externalities</vt:lpstr>
      <vt:lpstr>Negative Externalities</vt:lpstr>
      <vt:lpstr>Rachel L. Carson</vt:lpstr>
      <vt:lpstr>Negative Externalities</vt:lpstr>
      <vt:lpstr>Negative Externalities</vt:lpstr>
      <vt:lpstr>Negative Externalities</vt:lpstr>
      <vt:lpstr>Positive Externalities</vt:lpstr>
      <vt:lpstr>SARS-CoV-2</vt:lpstr>
      <vt:lpstr>Positive Externalities</vt:lpstr>
      <vt:lpstr>Positive Externalities</vt:lpstr>
      <vt:lpstr>Positive Externalities</vt:lpstr>
      <vt:lpstr>Public Goods</vt:lpstr>
      <vt:lpstr>Public Goods</vt:lpstr>
      <vt:lpstr>Provision of Public Goods</vt:lpstr>
      <vt:lpstr>Provision of Public Goods</vt:lpstr>
      <vt:lpstr>Provision of Public Goods</vt:lpstr>
      <vt:lpstr>Provision of Public Goods</vt:lpstr>
      <vt:lpstr>Provision of Public Goods</vt:lpstr>
      <vt:lpstr>Provision of Public Goods</vt:lpstr>
      <vt:lpstr>Provision of Public Goods</vt:lpstr>
      <vt:lpstr>Provision of Public Goods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39</cp:revision>
  <dcterms:created xsi:type="dcterms:W3CDTF">2023-08-17T23:00:51Z</dcterms:created>
  <dcterms:modified xsi:type="dcterms:W3CDTF">2025-01-28T16:27:29Z</dcterms:modified>
</cp:coreProperties>
</file>