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24"/>
  </p:notesMasterIdLst>
  <p:sldIdLst>
    <p:sldId id="256" r:id="rId2"/>
    <p:sldId id="283" r:id="rId3"/>
    <p:sldId id="284" r:id="rId4"/>
    <p:sldId id="286" r:id="rId5"/>
    <p:sldId id="287" r:id="rId6"/>
    <p:sldId id="288" r:id="rId7"/>
    <p:sldId id="289" r:id="rId8"/>
    <p:sldId id="292" r:id="rId9"/>
    <p:sldId id="262" r:id="rId10"/>
    <p:sldId id="293" r:id="rId11"/>
    <p:sldId id="295" r:id="rId12"/>
    <p:sldId id="263" r:id="rId13"/>
    <p:sldId id="258" r:id="rId14"/>
    <p:sldId id="259" r:id="rId15"/>
    <p:sldId id="260" r:id="rId16"/>
    <p:sldId id="281" r:id="rId17"/>
    <p:sldId id="296" r:id="rId18"/>
    <p:sldId id="297" r:id="rId19"/>
    <p:sldId id="291" r:id="rId20"/>
    <p:sldId id="298" r:id="rId21"/>
    <p:sldId id="299" r:id="rId22"/>
    <p:sldId id="300" r:id="rId2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084" autoAdjust="0"/>
    <p:restoredTop sz="94660"/>
  </p:normalViewPr>
  <p:slideViewPr>
    <p:cSldViewPr snapToGrid="0">
      <p:cViewPr varScale="1">
        <p:scale>
          <a:sx n="96" d="100"/>
          <a:sy n="96" d="100"/>
        </p:scale>
        <p:origin x="1188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0A6441-4E79-42FF-805B-86C90BDFD38D}" type="datetimeFigureOut">
              <a:rPr lang="en-US" smtClean="0"/>
              <a:t>1/23/2025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A29054-221E-4755-818D-C35A08AFDB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7853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>
            <a:normAutofit/>
          </a:bodyPr>
          <a:lstStyle>
            <a:lvl1pPr algn="ctr">
              <a:defRPr sz="4400">
                <a:solidFill>
                  <a:srgbClr val="C00000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3200" b="1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ECON 380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BUSINESS &amp; ECONOMICS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A980C56-831A-4EAB-9EDE-57C090F4F877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Google Shape;92;p13">
            <a:extLst>
              <a:ext uri="{FF2B5EF4-FFF2-40B4-BE49-F238E27FC236}">
                <a16:creationId xmlns:a16="http://schemas.microsoft.com/office/drawing/2014/main" id="{BF16982E-3E38-0665-4F07-437DD3F0D5A4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634323" y="228601"/>
            <a:ext cx="1875353" cy="99059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135496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ECON 380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BUSINESS &amp; ECONOMICS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A980C56-831A-4EAB-9EDE-57C090F4F877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Google Shape;101;p14">
            <a:extLst>
              <a:ext uri="{FF2B5EF4-FFF2-40B4-BE49-F238E27FC236}">
                <a16:creationId xmlns:a16="http://schemas.microsoft.com/office/drawing/2014/main" id="{1F852EF2-DB2E-EDA3-947F-AD7E6C19EBD8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291293" y="228603"/>
            <a:ext cx="459642" cy="76199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381024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ECON 380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BUSINESS &amp; ECONOMICS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A980C56-831A-4EAB-9EDE-57C090F4F877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Google Shape;101;p14">
            <a:extLst>
              <a:ext uri="{FF2B5EF4-FFF2-40B4-BE49-F238E27FC236}">
                <a16:creationId xmlns:a16="http://schemas.microsoft.com/office/drawing/2014/main" id="{297A800C-E47B-35AC-0EA8-24F3738049A6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291293" y="228603"/>
            <a:ext cx="459642" cy="76199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026333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ECON 380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BUSINESS &amp; ECONOMICS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A980C56-831A-4EAB-9EDE-57C090F4F877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Google Shape;101;p14">
            <a:extLst>
              <a:ext uri="{FF2B5EF4-FFF2-40B4-BE49-F238E27FC236}">
                <a16:creationId xmlns:a16="http://schemas.microsoft.com/office/drawing/2014/main" id="{859BA894-242B-5A6C-EFD3-428444AAFEC4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291293" y="228603"/>
            <a:ext cx="459642" cy="76199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973558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C00000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>
            <a:normAutofit/>
          </a:bodyPr>
          <a:lstStyle>
            <a:lvl1pPr marL="0" indent="0" algn="ctr">
              <a:buNone/>
              <a:defRPr sz="3200" b="1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ECON 380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BUSINESS &amp; ECONOMICS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A980C56-831A-4EAB-9EDE-57C090F4F877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Google Shape;92;p13">
            <a:extLst>
              <a:ext uri="{FF2B5EF4-FFF2-40B4-BE49-F238E27FC236}">
                <a16:creationId xmlns:a16="http://schemas.microsoft.com/office/drawing/2014/main" id="{A5DC9873-6BF3-A825-551C-17B7FBCA97F5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634323" y="228601"/>
            <a:ext cx="1875353" cy="99059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505856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ECON 380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BUSINESS &amp; ECONOMICS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A980C56-831A-4EAB-9EDE-57C090F4F877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Google Shape;101;p14">
            <a:extLst>
              <a:ext uri="{FF2B5EF4-FFF2-40B4-BE49-F238E27FC236}">
                <a16:creationId xmlns:a16="http://schemas.microsoft.com/office/drawing/2014/main" id="{F820AB4E-4F46-3C81-9BD0-65A4D2A2DBEC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291293" y="228603"/>
            <a:ext cx="459642" cy="76199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945962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>
            <a:no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>
            <a:no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ECON 380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BUSINESS &amp; ECONOMICS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A980C56-831A-4EAB-9EDE-57C090F4F877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Google Shape;101;p14">
            <a:extLst>
              <a:ext uri="{FF2B5EF4-FFF2-40B4-BE49-F238E27FC236}">
                <a16:creationId xmlns:a16="http://schemas.microsoft.com/office/drawing/2014/main" id="{C854E680-04A2-EA76-C6A6-8EF6A2AD0BB9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291293" y="228603"/>
            <a:ext cx="459642" cy="76199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142575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ECON 380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BUSINESS &amp; ECONOMICS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A980C56-831A-4EAB-9EDE-57C090F4F877}" type="slidenum">
              <a:rPr lang="en-US" smtClean="0"/>
              <a:t>‹#›</a:t>
            </a:fld>
            <a:endParaRPr lang="en-US"/>
          </a:p>
        </p:txBody>
      </p:sp>
      <p:pic>
        <p:nvPicPr>
          <p:cNvPr id="6" name="Google Shape;101;p14">
            <a:extLst>
              <a:ext uri="{FF2B5EF4-FFF2-40B4-BE49-F238E27FC236}">
                <a16:creationId xmlns:a16="http://schemas.microsoft.com/office/drawing/2014/main" id="{0E4BED26-AE3D-9FD7-372D-89389F761105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291293" y="228603"/>
            <a:ext cx="459642" cy="76199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519556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ECON 380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BUSINESS &amp; ECONOMICS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A980C56-831A-4EAB-9EDE-57C090F4F877}" type="slidenum">
              <a:rPr lang="en-US" smtClean="0"/>
              <a:t>‹#›</a:t>
            </a:fld>
            <a:endParaRPr lang="en-US"/>
          </a:p>
        </p:txBody>
      </p:sp>
      <p:pic>
        <p:nvPicPr>
          <p:cNvPr id="5" name="Google Shape;101;p14">
            <a:extLst>
              <a:ext uri="{FF2B5EF4-FFF2-40B4-BE49-F238E27FC236}">
                <a16:creationId xmlns:a16="http://schemas.microsoft.com/office/drawing/2014/main" id="{63FB725D-7839-2629-E2FD-4289B983E673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291293" y="228603"/>
            <a:ext cx="459642" cy="76199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49830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ECON 380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BUSINESS &amp; ECONOMICS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A980C56-831A-4EAB-9EDE-57C090F4F877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Google Shape;101;p14">
            <a:extLst>
              <a:ext uri="{FF2B5EF4-FFF2-40B4-BE49-F238E27FC236}">
                <a16:creationId xmlns:a16="http://schemas.microsoft.com/office/drawing/2014/main" id="{ADE22408-2DD9-F1EF-2438-A0546996FB22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291293" y="228603"/>
            <a:ext cx="459642" cy="76199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33184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ECON 380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BUSINESS &amp; ECONOMICS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A980C56-831A-4EAB-9EDE-57C090F4F877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Google Shape;101;p14">
            <a:extLst>
              <a:ext uri="{FF2B5EF4-FFF2-40B4-BE49-F238E27FC236}">
                <a16:creationId xmlns:a16="http://schemas.microsoft.com/office/drawing/2014/main" id="{19CEB84E-A1D1-9AFA-DEC7-31056DF6BFAD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291293" y="228603"/>
            <a:ext cx="459642" cy="76199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511656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00" b="1">
                <a:solidFill>
                  <a:schemeClr val="tx1"/>
                </a:solidFill>
                <a:latin typeface="Franklin Gothic Book" panose="020B0503020102020204" pitchFamily="34" charset="0"/>
                <a:cs typeface="Forte Forward" panose="020F0502020204030204" pitchFamily="2" charset="0"/>
              </a:defRPr>
            </a:lvl1pPr>
          </a:lstStyle>
          <a:p>
            <a:r>
              <a:rPr lang="en-US"/>
              <a:t>ECON 380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90777" y="6356351"/>
            <a:ext cx="576244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00" b="1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</a:lstStyle>
          <a:p>
            <a:r>
              <a:rPr lang="en-US"/>
              <a:t>DEPARTMENT OF BUSINESS &amp; ECONOMICS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00" b="1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</a:lstStyle>
          <a:p>
            <a:fld id="{1A980C56-831A-4EAB-9EDE-57C090F4F877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Google Shape;91;p13">
            <a:extLst>
              <a:ext uri="{FF2B5EF4-FFF2-40B4-BE49-F238E27FC236}">
                <a16:creationId xmlns:a16="http://schemas.microsoft.com/office/drawing/2014/main" id="{9C136CE5-665B-2FA1-3A31-86C4E8EC1DBB}"/>
              </a:ext>
            </a:extLst>
          </p:cNvPr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0" y="0"/>
            <a:ext cx="9144000" cy="42306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259553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hf hdr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chemeClr val="tx1"/>
          </a:solidFill>
          <a:latin typeface="Franklin Gothic Book" panose="020B05030201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Franklin Gothic Book" panose="020B05030201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Franklin Gothic Book" panose="020B05030201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Franklin Gothic Book" panose="020B05030201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Franklin Gothic Book" panose="020B05030201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Franklin Gothic Book" panose="020B05030201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80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9qjvwQrZmpk?feature=oembed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0981AA-C880-955A-8ACC-D4284C4A793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Introduction to</a:t>
            </a:r>
            <a:br>
              <a:rPr lang="en-US" sz="4400" dirty="0"/>
            </a:br>
            <a:r>
              <a:rPr lang="en-US" sz="4400" dirty="0"/>
              <a:t>Environmental Economics</a:t>
            </a:r>
            <a:endParaRPr lang="en-US" sz="40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7868834-9371-0482-209B-C2EBDB2D93F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ECON 380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43A60A-CBE6-B5CE-B9CE-C7DC938692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ECON 380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DF44A7-8470-0B18-F1D2-F47845ECB7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6BCC6C-06D2-CC1B-BC1A-B87124A36D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8063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FC49AFC-6A82-7FAD-FE9A-D53D86E1DB4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7B0804-3F4F-0F6D-B266-A21A546587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Demand and Consumer Surplus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DF09A41-743B-CE87-8F5B-FFA9DC5F3B00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Consumer Surplus</a:t>
            </a:r>
            <a:r>
              <a:rPr lang="en-US" dirty="0"/>
              <a:t> (CS) is the difference between the consumers’ maximum willingness to pay and the amount actually paid.</a:t>
            </a:r>
          </a:p>
          <a:p>
            <a:pPr lvl="3"/>
            <a:endParaRPr lang="en-US" dirty="0"/>
          </a:p>
          <a:p>
            <a:r>
              <a:rPr lang="en-US" dirty="0"/>
              <a:t>In a graph, this difference is the distance between the price and the demand curve.</a:t>
            </a:r>
          </a:p>
          <a:p>
            <a:pPr lvl="3"/>
            <a:endParaRPr lang="en-US" dirty="0"/>
          </a:p>
          <a:p>
            <a:r>
              <a:rPr lang="en-US" dirty="0"/>
              <a:t>CS: Red Triangle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3BBF9D-4A4D-CB7E-4988-6376346CC8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ECON 380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0FBD95D-1E98-92D5-D9DB-D4BF47A14E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BUSINESS &amp; ECONOMICS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1F3A208-F6D5-C6B7-8439-B36AE9C718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10</a:t>
            </a:fld>
            <a:endParaRPr lang="en-US" dirty="0"/>
          </a:p>
        </p:txBody>
      </p:sp>
      <p:pic>
        <p:nvPicPr>
          <p:cNvPr id="17" name="Content Placeholder 16" descr="A diagram of a line&#10;&#10;Description automatically generated">
            <a:extLst>
              <a:ext uri="{FF2B5EF4-FFF2-40B4-BE49-F238E27FC236}">
                <a16:creationId xmlns:a16="http://schemas.microsoft.com/office/drawing/2014/main" id="{6FE4B8DD-40DF-2DF5-B929-6EF9D4429BCE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1842294"/>
            <a:ext cx="3886200" cy="4318000"/>
          </a:xfrm>
        </p:spPr>
      </p:pic>
      <p:pic>
        <p:nvPicPr>
          <p:cNvPr id="18" name="Content Placeholder 9" descr="A diagram of a graph&#10;&#10;Description automatically generated">
            <a:extLst>
              <a:ext uri="{FF2B5EF4-FFF2-40B4-BE49-F238E27FC236}">
                <a16:creationId xmlns:a16="http://schemas.microsoft.com/office/drawing/2014/main" id="{DB2D9556-0249-5DD4-B2AB-9A8BA055DBB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1842294"/>
            <a:ext cx="3886200" cy="4318000"/>
          </a:xfrm>
          <a:prstGeom prst="rect">
            <a:avLst/>
          </a:prstGeom>
        </p:spPr>
      </p:pic>
      <p:pic>
        <p:nvPicPr>
          <p:cNvPr id="19" name="Content Placeholder 13" descr="A diagram of a line&#10;&#10;Description automatically generated">
            <a:extLst>
              <a:ext uri="{FF2B5EF4-FFF2-40B4-BE49-F238E27FC236}">
                <a16:creationId xmlns:a16="http://schemas.microsoft.com/office/drawing/2014/main" id="{C3A33086-E236-5CE7-7A4B-00236BF4849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1842294"/>
            <a:ext cx="3886200" cy="431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2209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4E77F13-000B-6908-965D-2B11B80BB41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38DA8F-BB63-A5E8-DF92-06FFC6128B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Supply and Producer Surplus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Content Placeholder 3">
                <a:extLst>
                  <a:ext uri="{FF2B5EF4-FFF2-40B4-BE49-F238E27FC236}">
                    <a16:creationId xmlns:a16="http://schemas.microsoft.com/office/drawing/2014/main" id="{3717FF02-026F-E970-BC2B-201EA8297249}"/>
                  </a:ext>
                </a:extLst>
              </p:cNvPr>
              <p:cNvSpPr>
                <a:spLocks noGrp="1"/>
              </p:cNvSpPr>
              <p:nvPr>
                <p:ph sz="half" idx="2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/>
                  <a:t>Market supply is the horizontal aggregation of individual supply curves.</a:t>
                </a:r>
              </a:p>
              <a:p>
                <a:pPr lvl="3"/>
                <a:endParaRPr lang="en-US" dirty="0"/>
              </a:p>
              <a:p>
                <a:r>
                  <a:rPr lang="en-US" dirty="0"/>
                  <a:t>Interpreting the Market Supply Curve:</a:t>
                </a:r>
              </a:p>
              <a:p>
                <a:pPr lvl="1"/>
                <a:r>
                  <a:rPr lang="en-US" dirty="0"/>
                  <a:t>“If producers face a market price of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p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</m:oMath>
                </a14:m>
                <a:r>
                  <a:rPr lang="en-US" dirty="0"/>
                  <a:t>, they will be willing to sell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p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</m:oMath>
                </a14:m>
                <a:r>
                  <a:rPr lang="en-US" dirty="0"/>
                  <a:t> units.”</a:t>
                </a:r>
              </a:p>
              <a:p>
                <a:pPr lvl="1"/>
                <a:r>
                  <a:rPr lang="en-US" dirty="0"/>
                  <a:t>“If producers are selling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p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</m:oMath>
                </a14:m>
                <a:r>
                  <a:rPr lang="en-US" dirty="0"/>
                  <a:t> units, the marginal cost of the last unit is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p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</m:oMath>
                </a14:m>
                <a:r>
                  <a:rPr lang="en-US" dirty="0"/>
                  <a:t>.”</a:t>
                </a:r>
              </a:p>
            </p:txBody>
          </p:sp>
        </mc:Choice>
        <mc:Fallback>
          <p:sp>
            <p:nvSpPr>
              <p:cNvPr id="4" name="Content Placeholder 3">
                <a:extLst>
                  <a:ext uri="{FF2B5EF4-FFF2-40B4-BE49-F238E27FC236}">
                    <a16:creationId xmlns:a16="http://schemas.microsoft.com/office/drawing/2014/main" id="{3717FF02-026F-E970-BC2B-201EA829724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blipFill>
                <a:blip r:embed="rId2"/>
                <a:stretch>
                  <a:fillRect l="-2038" t="-1821" r="-78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BCF8821-C55C-7188-26F5-13059B143C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ECON 380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E25D612-A864-8C80-2D5C-B33A130C88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BUSINESS &amp; ECONOMICS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C0C2F6E-8074-053B-FD1B-B3259837CF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11</a:t>
            </a:fld>
            <a:endParaRPr lang="en-US" dirty="0"/>
          </a:p>
        </p:txBody>
      </p:sp>
      <p:pic>
        <p:nvPicPr>
          <p:cNvPr id="19" name="Content Placeholder 18" descr="A graph of a line&#10;&#10;Description automatically generated">
            <a:extLst>
              <a:ext uri="{FF2B5EF4-FFF2-40B4-BE49-F238E27FC236}">
                <a16:creationId xmlns:a16="http://schemas.microsoft.com/office/drawing/2014/main" id="{1D80ED31-184E-F3B2-9BDC-FB318D5AE3BA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1842294"/>
            <a:ext cx="3886200" cy="4318000"/>
          </a:xfrm>
        </p:spPr>
      </p:pic>
    </p:spTree>
    <p:extLst>
      <p:ext uri="{BB962C8B-B14F-4D97-AF65-F5344CB8AC3E}">
        <p14:creationId xmlns:p14="http://schemas.microsoft.com/office/powerpoint/2010/main" val="2632102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A935D4-65E7-69B4-BD6D-9D50F5BDBE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Supply and Producer Surplus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2EB8F33-E8B7-B7AA-0D88-608ADE1F4E8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Producer Surplus</a:t>
            </a:r>
            <a:r>
              <a:rPr lang="en-US" dirty="0"/>
              <a:t> (PS) is the difference between the amount the producer receives and the minimum willingness to sell.</a:t>
            </a:r>
          </a:p>
          <a:p>
            <a:pPr lvl="3"/>
            <a:endParaRPr lang="en-US" dirty="0"/>
          </a:p>
          <a:p>
            <a:r>
              <a:rPr lang="en-US" dirty="0"/>
              <a:t>In a graph, this difference is the distance between the price and the supply curve.</a:t>
            </a:r>
          </a:p>
          <a:p>
            <a:pPr lvl="3"/>
            <a:endParaRPr lang="en-US" dirty="0"/>
          </a:p>
          <a:p>
            <a:r>
              <a:rPr lang="en-US" dirty="0"/>
              <a:t>PS: Blue Triangle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79BBD26-C854-CF67-E7CE-A807D7216C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ECON 380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875F5DC-7EFC-CCFD-CD12-CDEA348A43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BUSINESS &amp; ECONOMICS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F7D5BEB-61BF-5283-A16E-6142284308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12</a:t>
            </a:fld>
            <a:endParaRPr lang="en-US" dirty="0"/>
          </a:p>
        </p:txBody>
      </p:sp>
      <p:pic>
        <p:nvPicPr>
          <p:cNvPr id="19" name="Content Placeholder 18" descr="A graph of a line&#10;&#10;Description automatically generated">
            <a:extLst>
              <a:ext uri="{FF2B5EF4-FFF2-40B4-BE49-F238E27FC236}">
                <a16:creationId xmlns:a16="http://schemas.microsoft.com/office/drawing/2014/main" id="{FC45BCDF-0C3C-3B9C-A211-9E697A5FCFD7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1842294"/>
            <a:ext cx="3886200" cy="4318000"/>
          </a:xfrm>
        </p:spPr>
      </p:pic>
      <p:pic>
        <p:nvPicPr>
          <p:cNvPr id="20" name="Content Placeholder 9" descr="A graph of a function&#10;&#10;Description automatically generated">
            <a:extLst>
              <a:ext uri="{FF2B5EF4-FFF2-40B4-BE49-F238E27FC236}">
                <a16:creationId xmlns:a16="http://schemas.microsoft.com/office/drawing/2014/main" id="{129718E3-EEE5-AB62-E66B-BA8DDBED603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1842294"/>
            <a:ext cx="3886200" cy="4318000"/>
          </a:xfrm>
          <a:prstGeom prst="rect">
            <a:avLst/>
          </a:prstGeom>
        </p:spPr>
      </p:pic>
      <p:pic>
        <p:nvPicPr>
          <p:cNvPr id="21" name="Content Placeholder 13" descr="A diagram of a line&#10;&#10;Description automatically generated">
            <a:extLst>
              <a:ext uri="{FF2B5EF4-FFF2-40B4-BE49-F238E27FC236}">
                <a16:creationId xmlns:a16="http://schemas.microsoft.com/office/drawing/2014/main" id="{A9A3ED6A-06D7-4139-AF07-F055FE6F327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1842294"/>
            <a:ext cx="3886200" cy="431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66087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A935D4-65E7-69B4-BD6D-9D50F5BDBE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Reaching the Market Equilibrium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>
                <a:extLst>
                  <a:ext uri="{FF2B5EF4-FFF2-40B4-BE49-F238E27FC236}">
                    <a16:creationId xmlns:a16="http://schemas.microsoft.com/office/drawing/2014/main" id="{E2EB8F33-E8B7-B7AA-0D88-608ADE1F4E81}"/>
                  </a:ext>
                </a:extLst>
              </p:cNvPr>
              <p:cNvSpPr>
                <a:spLocks noGrp="1"/>
              </p:cNvSpPr>
              <p:nvPr>
                <p:ph sz="half" idx="2"/>
              </p:nvPr>
            </p:nvSpPr>
            <p:spPr/>
            <p:txBody>
              <a:bodyPr/>
              <a:lstStyle/>
              <a:p>
                <a:r>
                  <a:rPr lang="en-US" dirty="0"/>
                  <a:t>Suppose that the market price was set at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𝐻𝑖𝑔h</m:t>
                        </m:r>
                      </m:sub>
                    </m:sSub>
                  </m:oMath>
                </a14:m>
                <a:r>
                  <a:rPr lang="en-US" dirty="0"/>
                  <a:t>.</a:t>
                </a:r>
              </a:p>
              <a:p>
                <a:pPr lvl="3"/>
                <a:endParaRPr lang="en-US" dirty="0"/>
              </a:p>
              <a:p>
                <a:r>
                  <a:rPr lang="en-US" dirty="0"/>
                  <a:t>The quantity demanded by the market is less than the quantity supplied.</a:t>
                </a:r>
              </a:p>
              <a:p>
                <a:pPr lvl="3"/>
                <a:endParaRPr lang="en-US" dirty="0"/>
              </a:p>
              <a:p>
                <a:r>
                  <a:rPr lang="en-US" dirty="0"/>
                  <a:t>This surplus generates pressure for the price to fall over time.</a:t>
                </a:r>
              </a:p>
            </p:txBody>
          </p:sp>
        </mc:Choice>
        <mc:Fallback xmlns="">
          <p:sp>
            <p:nvSpPr>
              <p:cNvPr id="4" name="Content Placeholder 3">
                <a:extLst>
                  <a:ext uri="{FF2B5EF4-FFF2-40B4-BE49-F238E27FC236}">
                    <a16:creationId xmlns:a16="http://schemas.microsoft.com/office/drawing/2014/main" id="{E2EB8F33-E8B7-B7AA-0D88-608ADE1F4E8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blipFill>
                <a:blip r:embed="rId2"/>
                <a:stretch>
                  <a:fillRect l="-2038" t="-1821" r="-266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79BBD26-C854-CF67-E7CE-A807D7216C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ECON 380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875F5DC-7EFC-CCFD-CD12-CDEA348A43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BUSINESS &amp; ECONOMICS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F7D5BEB-61BF-5283-A16E-6142284308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13</a:t>
            </a:fld>
            <a:endParaRPr lang="en-US" dirty="0"/>
          </a:p>
        </p:txBody>
      </p:sp>
      <p:pic>
        <p:nvPicPr>
          <p:cNvPr id="13" name="Content Placeholder 12" descr="A diagram of a supply line&#10;&#10;Description automatically generated">
            <a:extLst>
              <a:ext uri="{FF2B5EF4-FFF2-40B4-BE49-F238E27FC236}">
                <a16:creationId xmlns:a16="http://schemas.microsoft.com/office/drawing/2014/main" id="{D13FD617-BEDF-2EFF-049B-3870BBF424CA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1842294"/>
            <a:ext cx="3886200" cy="4318000"/>
          </a:xfrm>
        </p:spPr>
      </p:pic>
      <p:pic>
        <p:nvPicPr>
          <p:cNvPr id="14" name="Content Placeholder 9" descr="A diagram of a supply line&#10;&#10;Description automatically generated">
            <a:extLst>
              <a:ext uri="{FF2B5EF4-FFF2-40B4-BE49-F238E27FC236}">
                <a16:creationId xmlns:a16="http://schemas.microsoft.com/office/drawing/2014/main" id="{2A43954D-E9A1-2A48-9425-A1796ADB6D9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1842294"/>
            <a:ext cx="3886200" cy="4318000"/>
          </a:xfrm>
          <a:prstGeom prst="rect">
            <a:avLst/>
          </a:prstGeom>
        </p:spPr>
      </p:pic>
      <p:pic>
        <p:nvPicPr>
          <p:cNvPr id="15" name="Content Placeholder 14" descr="A diagram of a supply line&#10;&#10;Description automatically generated">
            <a:extLst>
              <a:ext uri="{FF2B5EF4-FFF2-40B4-BE49-F238E27FC236}">
                <a16:creationId xmlns:a16="http://schemas.microsoft.com/office/drawing/2014/main" id="{673843B3-5B82-F978-6946-4C990519596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1842294"/>
            <a:ext cx="3886200" cy="431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94284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A935D4-65E7-69B4-BD6D-9D50F5BDBE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Reaching the Market Equilibrium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>
                <a:extLst>
                  <a:ext uri="{FF2B5EF4-FFF2-40B4-BE49-F238E27FC236}">
                    <a16:creationId xmlns:a16="http://schemas.microsoft.com/office/drawing/2014/main" id="{E2EB8F33-E8B7-B7AA-0D88-608ADE1F4E81}"/>
                  </a:ext>
                </a:extLst>
              </p:cNvPr>
              <p:cNvSpPr>
                <a:spLocks noGrp="1"/>
              </p:cNvSpPr>
              <p:nvPr>
                <p:ph sz="half" idx="2"/>
              </p:nvPr>
            </p:nvSpPr>
            <p:spPr/>
            <p:txBody>
              <a:bodyPr/>
              <a:lstStyle/>
              <a:p>
                <a:r>
                  <a:rPr lang="en-US" dirty="0"/>
                  <a:t>Suppose that the market price was set at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𝐿𝑜𝑤</m:t>
                        </m:r>
                      </m:sub>
                    </m:sSub>
                  </m:oMath>
                </a14:m>
                <a:r>
                  <a:rPr lang="en-US" dirty="0"/>
                  <a:t>.</a:t>
                </a:r>
              </a:p>
              <a:p>
                <a:pPr lvl="3"/>
                <a:endParaRPr lang="en-US" dirty="0"/>
              </a:p>
              <a:p>
                <a:r>
                  <a:rPr lang="en-US" dirty="0"/>
                  <a:t>The quantity demanded by the market exceeds the quantity supplied.</a:t>
                </a:r>
              </a:p>
              <a:p>
                <a:pPr lvl="3"/>
                <a:endParaRPr lang="en-US" dirty="0"/>
              </a:p>
              <a:p>
                <a:r>
                  <a:rPr lang="en-US" dirty="0"/>
                  <a:t>This shortage generates pressure for the price to rise over time.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4" name="Content Placeholder 3">
                <a:extLst>
                  <a:ext uri="{FF2B5EF4-FFF2-40B4-BE49-F238E27FC236}">
                    <a16:creationId xmlns:a16="http://schemas.microsoft.com/office/drawing/2014/main" id="{E2EB8F33-E8B7-B7AA-0D88-608ADE1F4E8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blipFill>
                <a:blip r:embed="rId2"/>
                <a:stretch>
                  <a:fillRect l="-2038" t="-1821" r="-266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79BBD26-C854-CF67-E7CE-A807D7216C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ECON 380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875F5DC-7EFC-CCFD-CD12-CDEA348A43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BUSINESS &amp; ECONOMICS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F7D5BEB-61BF-5283-A16E-6142284308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14</a:t>
            </a:fld>
            <a:endParaRPr lang="en-US" dirty="0"/>
          </a:p>
        </p:txBody>
      </p:sp>
      <p:pic>
        <p:nvPicPr>
          <p:cNvPr id="19" name="Content Placeholder 18" descr="A diagram of a supply line&#10;&#10;Description automatically generated">
            <a:extLst>
              <a:ext uri="{FF2B5EF4-FFF2-40B4-BE49-F238E27FC236}">
                <a16:creationId xmlns:a16="http://schemas.microsoft.com/office/drawing/2014/main" id="{34AFAFE8-59B4-088F-7258-DF6C0D8B4AF9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1842294"/>
            <a:ext cx="3886200" cy="4318000"/>
          </a:xfrm>
        </p:spPr>
      </p:pic>
      <p:pic>
        <p:nvPicPr>
          <p:cNvPr id="20" name="Content Placeholder 9" descr="A diagram of a supply line&#10;&#10;Description automatically generated">
            <a:extLst>
              <a:ext uri="{FF2B5EF4-FFF2-40B4-BE49-F238E27FC236}">
                <a16:creationId xmlns:a16="http://schemas.microsoft.com/office/drawing/2014/main" id="{0FC5D96C-B729-1386-7760-D92714C9DAF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1842294"/>
            <a:ext cx="3886200" cy="4318000"/>
          </a:xfrm>
          <a:prstGeom prst="rect">
            <a:avLst/>
          </a:prstGeom>
        </p:spPr>
      </p:pic>
      <p:pic>
        <p:nvPicPr>
          <p:cNvPr id="21" name="Content Placeholder 22" descr="A diagram of a supply line&#10;&#10;Description automatically generated">
            <a:extLst>
              <a:ext uri="{FF2B5EF4-FFF2-40B4-BE49-F238E27FC236}">
                <a16:creationId xmlns:a16="http://schemas.microsoft.com/office/drawing/2014/main" id="{AF0173E3-FFFF-1067-AA88-E6B4795BF03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1842294"/>
            <a:ext cx="3886200" cy="431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6456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A935D4-65E7-69B4-BD6D-9D50F5BDBE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Reaching the Market Equilibrium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2EB8F33-E8B7-B7AA-0D88-608ADE1F4E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49" y="1825625"/>
            <a:ext cx="3954133" cy="4351338"/>
          </a:xfrm>
        </p:spPr>
        <p:txBody>
          <a:bodyPr/>
          <a:lstStyle/>
          <a:p>
            <a:r>
              <a:rPr lang="en-US" dirty="0"/>
              <a:t>Eventually, the market price will reach a point where there is no surplus and no shortage.</a:t>
            </a:r>
          </a:p>
          <a:p>
            <a:pPr lvl="3"/>
            <a:endParaRPr lang="en-US" dirty="0"/>
          </a:p>
          <a:p>
            <a:r>
              <a:rPr lang="en-US" dirty="0"/>
              <a:t>This price is the equilibrium market price. Also called the market clearing price.</a:t>
            </a:r>
          </a:p>
          <a:p>
            <a:pPr lvl="3"/>
            <a:endParaRPr lang="en-US" dirty="0"/>
          </a:p>
          <a:p>
            <a:r>
              <a:rPr lang="en-US" dirty="0"/>
              <a:t>The quantity traded in the market at this price is the equilibrium quantity.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79BBD26-C854-CF67-E7CE-A807D7216C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ECON 380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875F5DC-7EFC-CCFD-CD12-CDEA348A43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BUSINESS &amp; ECONOMICS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F7D5BEB-61BF-5283-A16E-6142284308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15</a:t>
            </a:fld>
            <a:endParaRPr lang="en-US" dirty="0"/>
          </a:p>
        </p:txBody>
      </p:sp>
      <p:pic>
        <p:nvPicPr>
          <p:cNvPr id="27" name="Content Placeholder 26" descr="A diagram of a supply line&#10;&#10;Description automatically generated">
            <a:extLst>
              <a:ext uri="{FF2B5EF4-FFF2-40B4-BE49-F238E27FC236}">
                <a16:creationId xmlns:a16="http://schemas.microsoft.com/office/drawing/2014/main" id="{4C16B953-90D0-1C47-E9AE-95CF9AEE3F17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1842294"/>
            <a:ext cx="3886200" cy="4318000"/>
          </a:xfrm>
        </p:spPr>
      </p:pic>
    </p:spTree>
    <p:extLst>
      <p:ext uri="{BB962C8B-B14F-4D97-AF65-F5344CB8AC3E}">
        <p14:creationId xmlns:p14="http://schemas.microsoft.com/office/powerpoint/2010/main" val="679787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A935D4-65E7-69B4-BD6D-9D50F5BDBE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Defining Efficiency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2EB8F33-E8B7-B7AA-0D88-608ADE1F4E8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Total Surplus</a:t>
            </a:r>
            <a:r>
              <a:rPr lang="en-US" dirty="0"/>
              <a:t> is defined as the sum of Consumer and Producer Surplus.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79BBD26-C854-CF67-E7CE-A807D7216C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ECON 380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875F5DC-7EFC-CCFD-CD12-CDEA348A43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BUSINESS &amp; ECONOMICS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F7D5BEB-61BF-5283-A16E-6142284308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16</a:t>
            </a:fld>
            <a:endParaRPr lang="en-US" dirty="0"/>
          </a:p>
        </p:txBody>
      </p:sp>
      <p:pic>
        <p:nvPicPr>
          <p:cNvPr id="14" name="Content Placeholder 13" descr="A diagram of a supply line&#10;&#10;Description automatically generated">
            <a:extLst>
              <a:ext uri="{FF2B5EF4-FFF2-40B4-BE49-F238E27FC236}">
                <a16:creationId xmlns:a16="http://schemas.microsoft.com/office/drawing/2014/main" id="{34E40277-806F-3CCF-662A-67133B4EC415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1842294"/>
            <a:ext cx="3886200" cy="4318000"/>
          </a:xfrm>
        </p:spPr>
      </p:pic>
    </p:spTree>
    <p:extLst>
      <p:ext uri="{BB962C8B-B14F-4D97-AF65-F5344CB8AC3E}">
        <p14:creationId xmlns:p14="http://schemas.microsoft.com/office/powerpoint/2010/main" val="1930402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ECB9600-CF1C-62E7-752D-00144C617A7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563139-ED34-3E94-41A9-29FDCE464E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Defining Efficiency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5F87D8-75A3-0890-495C-9689FB5B79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 </a:t>
            </a:r>
            <a:r>
              <a:rPr lang="en-US" b="1" dirty="0">
                <a:solidFill>
                  <a:srgbClr val="FF0000"/>
                </a:solidFill>
              </a:rPr>
              <a:t>Socially Optimal Quantity</a:t>
            </a:r>
            <a:r>
              <a:rPr lang="en-US" dirty="0"/>
              <a:t> is the quantity of goods or services that maximize Total Surplus for the economy.</a:t>
            </a:r>
          </a:p>
          <a:p>
            <a:pPr lvl="3"/>
            <a:endParaRPr lang="en-US" dirty="0"/>
          </a:p>
          <a:p>
            <a:r>
              <a:rPr lang="en-US" dirty="0"/>
              <a:t>An allocation is said to be </a:t>
            </a:r>
            <a:r>
              <a:rPr lang="en-US" b="1" dirty="0">
                <a:solidFill>
                  <a:srgbClr val="FF0000"/>
                </a:solidFill>
              </a:rPr>
              <a:t>Pareto Efficient</a:t>
            </a:r>
            <a:r>
              <a:rPr lang="en-US" dirty="0"/>
              <a:t> if there is no way to change the distribution so that it benefits at least one agent, without making anyone worse off.</a:t>
            </a:r>
          </a:p>
          <a:p>
            <a:pPr lvl="3"/>
            <a:endParaRPr lang="en-US" dirty="0"/>
          </a:p>
          <a:p>
            <a:r>
              <a:rPr lang="en-US" dirty="0"/>
              <a:t>A change in the allocation that strictly benefits at least one agent, without making any other agent strictly worse off is called a </a:t>
            </a:r>
            <a:r>
              <a:rPr lang="en-US" b="1" dirty="0">
                <a:solidFill>
                  <a:srgbClr val="FF0000"/>
                </a:solidFill>
              </a:rPr>
              <a:t>Pareto Improvement</a:t>
            </a:r>
            <a:r>
              <a:rPr lang="en-US" dirty="0"/>
              <a:t>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1EA7BD-A448-3E40-E803-EDA60A9B97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ECON 380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476391-EB19-ADA4-D7E6-1845BE70AB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BUSINESS &amp; ECONOMICS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38525C-0553-F781-B1FE-E0E5EAD2C5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2327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5BD9E8C-0370-B221-14CC-605BAD5CFE1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F29163-31A5-C370-5102-AE7F8A0E18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Are Markets Efficient?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37A805-52B6-1C82-F0B8-CBE112B2A3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Fundamental Theorems of Welfare Economics:</a:t>
            </a:r>
          </a:p>
          <a:p>
            <a:pPr lvl="3"/>
            <a:endParaRPr lang="en-US" dirty="0"/>
          </a:p>
          <a:p>
            <a:r>
              <a:rPr lang="en-US" dirty="0"/>
              <a:t>The First Welfare Theorem says that in economic equilibrium, a set of complete markets, with complete information, and in perfect competition, will be Pareto Efficient.</a:t>
            </a:r>
          </a:p>
          <a:p>
            <a:pPr lvl="3"/>
            <a:endParaRPr lang="en-US" dirty="0"/>
          </a:p>
          <a:p>
            <a:r>
              <a:rPr lang="en-US" dirty="0"/>
              <a:t>The Second Welfare Theorem says that any Pareto optimum can be supported as a competitive equilibrium for some initial set of endowments.</a:t>
            </a:r>
          </a:p>
          <a:p>
            <a:pPr lvl="3"/>
            <a:endParaRPr lang="en-US" dirty="0"/>
          </a:p>
          <a:p>
            <a:r>
              <a:rPr lang="en-US" dirty="0"/>
              <a:t>Takeaway: Markets are efficient, given that…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814CFC-7472-BEC5-D328-EDE4FAF7E3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ECON 380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0C9199-17AE-597F-D36D-29F1E22D96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BUSINESS &amp; ECONOMICS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2F7854-1558-EBD0-210A-9D0AF81F85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63777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3C70D8-21F1-0795-3D82-91D62036E8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Markets and Efficiency</a:t>
            </a:r>
          </a:p>
        </p:txBody>
      </p:sp>
      <p:pic>
        <p:nvPicPr>
          <p:cNvPr id="7" name="Online Media 6" title="Joseph Stiglitz: Smith's &quot;Invisible Hand&quot; a Myth?">
            <a:hlinkClick r:id="" action="ppaction://media"/>
            <a:extLst>
              <a:ext uri="{FF2B5EF4-FFF2-40B4-BE49-F238E27FC236}">
                <a16:creationId xmlns:a16="http://schemas.microsoft.com/office/drawing/2014/main" id="{EB4DFD2A-4A8F-72B7-6D24-8815E86918D0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720725" y="1825625"/>
            <a:ext cx="7702550" cy="4351338"/>
          </a:xfrm>
          <a:prstGeom prst="rect">
            <a:avLst/>
          </a:prstGeom>
        </p:spPr>
      </p:pic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0EC30C-A9A0-C4C5-328E-1FEEA0C909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ECON 380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D4397D-5EB1-83EC-6951-57B9C09B95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BUSINESS &amp; ECONOMICS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5845BB-B29D-ECB6-583E-4264AEDAFA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72518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7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6B09A4-5BC9-4EA8-C267-D3B26A49D0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is Environmental Economics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FEFFAF-3949-E82D-4583-E06DA22E72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Economics</a:t>
            </a:r>
            <a:r>
              <a:rPr lang="en-US" dirty="0"/>
              <a:t> is the study of choices under scarcity, and the societal outcome resulting from said choices.</a:t>
            </a:r>
          </a:p>
          <a:p>
            <a:pPr lvl="1"/>
            <a:r>
              <a:rPr lang="en-US" dirty="0"/>
              <a:t>Choices between alternatives and constraints.</a:t>
            </a:r>
          </a:p>
          <a:p>
            <a:pPr lvl="1"/>
            <a:r>
              <a:rPr lang="en-US" dirty="0"/>
              <a:t>What happens to the larger society when agents make these choices.</a:t>
            </a:r>
          </a:p>
          <a:p>
            <a:pPr lvl="1"/>
            <a:endParaRPr lang="en-US" sz="1200" dirty="0"/>
          </a:p>
          <a:p>
            <a:r>
              <a:rPr lang="en-US" b="1" dirty="0"/>
              <a:t>Environmental Economics</a:t>
            </a:r>
            <a:r>
              <a:rPr lang="en-US" dirty="0"/>
              <a:t> is the application of Economics to the study of Environmental issues.</a:t>
            </a:r>
          </a:p>
          <a:p>
            <a:pPr lvl="1"/>
            <a:r>
              <a:rPr lang="en-US" dirty="0"/>
              <a:t>How agents react to energy efficiency labelling.</a:t>
            </a:r>
          </a:p>
          <a:p>
            <a:pPr lvl="1"/>
            <a:r>
              <a:rPr lang="en-US" dirty="0"/>
              <a:t>The efficacy of EV tax credits.</a:t>
            </a:r>
          </a:p>
          <a:p>
            <a:pPr lvl="1"/>
            <a:r>
              <a:rPr lang="en-US" dirty="0"/>
              <a:t>The optimal amount of tax to manage pollution.</a:t>
            </a:r>
          </a:p>
          <a:p>
            <a:pPr lvl="1"/>
            <a:endParaRPr lang="en-US" sz="12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725A02-EA7A-7321-8B8B-168BF05EA5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ECON 380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4C4429-8EF0-A6CF-DF65-1DD6365F71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BUSINESS &amp; ECONOMICS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5CE67F-4580-2DF1-52D2-80C99C5F60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73292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14D0FE6-0F9E-9621-C01A-DEFD671905A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A0EB56-63B5-F7C3-FC3F-D5ECF7A9D7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When Are Markets Efficient?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F350FD-1C1C-505B-500F-DA6D6ED8A5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Perfect Competition</a:t>
            </a:r>
          </a:p>
          <a:p>
            <a:pPr lvl="1"/>
            <a:r>
              <a:rPr lang="en-US" dirty="0"/>
              <a:t>Homogeneous products, Infinite sellers and buyers, complete information, Free entry and exit, Zero transaction costs.</a:t>
            </a:r>
          </a:p>
          <a:p>
            <a:pPr lvl="3"/>
            <a:endParaRPr lang="en-US" dirty="0"/>
          </a:p>
          <a:p>
            <a:r>
              <a:rPr lang="en-US" dirty="0"/>
              <a:t>Complete Markets</a:t>
            </a:r>
          </a:p>
          <a:p>
            <a:pPr lvl="1"/>
            <a:r>
              <a:rPr lang="en-US" dirty="0"/>
              <a:t>All goods and services must be traded in the market, and have a price determined by said market.</a:t>
            </a:r>
          </a:p>
          <a:p>
            <a:pPr lvl="3"/>
            <a:endParaRPr lang="en-US" dirty="0"/>
          </a:p>
          <a:p>
            <a:r>
              <a:rPr lang="en-US" dirty="0"/>
              <a:t>No Externalities</a:t>
            </a:r>
          </a:p>
          <a:p>
            <a:pPr lvl="1"/>
            <a:r>
              <a:rPr lang="en-US" dirty="0"/>
              <a:t>Externalities arise when a market transaction imposes a cost or benefit on a third party.</a:t>
            </a:r>
          </a:p>
          <a:p>
            <a:pPr lvl="1"/>
            <a:r>
              <a:rPr lang="en-US" dirty="0"/>
              <a:t>In the presence of externalities, private and social marginal costs / benefits no longer align.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C12A4C-44A2-6EED-C30F-3CEA1B0FE9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ECON 380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60AA99-D821-D872-D821-7DE56A53E4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BUSINESS &amp; ECONOMICS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75628D-F2D9-AB91-1E9D-BF47825202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0109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1ACD49F-2AE1-8B6C-8EE4-CF235345863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D50C2E-72B6-CD4F-F51F-0BE9DECA51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Departures in Environmental Econ.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5948BA-7720-BB39-1F3B-945B1968B7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We deal with externalities, rivalry in goods, non-excludable goods, and imbalances in information.</a:t>
            </a:r>
          </a:p>
          <a:p>
            <a:pPr lvl="3"/>
            <a:endParaRPr lang="en-US" dirty="0"/>
          </a:p>
          <a:p>
            <a:r>
              <a:rPr lang="en-US" dirty="0"/>
              <a:t>Non-rival goods are goods that can be consumed by multiple people at the same time without reducing the availability of the good.</a:t>
            </a:r>
          </a:p>
          <a:p>
            <a:pPr lvl="1"/>
            <a:r>
              <a:rPr lang="en-US" dirty="0"/>
              <a:t>Food (Rival) vs. YouTube Videos (Non-rival)</a:t>
            </a:r>
          </a:p>
          <a:p>
            <a:pPr lvl="3"/>
            <a:endParaRPr lang="en-US" dirty="0"/>
          </a:p>
          <a:p>
            <a:r>
              <a:rPr lang="en-US" dirty="0"/>
              <a:t>Non-excludable goods are products that people can't be prevented from using, even if they don't pay for them.</a:t>
            </a:r>
          </a:p>
          <a:p>
            <a:pPr lvl="1"/>
            <a:r>
              <a:rPr lang="en-US" dirty="0"/>
              <a:t>Food (Excludable) vs. Air (Non-excludable)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6C7D43-4AEF-6670-7072-DA89886654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ECON 380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F6AC59-74D5-0681-FE51-E85589D04A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BUSINESS &amp; ECONOMICS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04DFAF-B9EE-8457-0E23-3F6C54C0B1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8650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9AB2101-B0AB-FF34-BBC8-A9090B36D22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E8BEA4-62FF-5292-A51C-C03437AF58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Efficiency vs. Equity?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009281-D427-5183-8205-B79B8ADC70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Even if all assumptions that are required for the first welfare theorem to hold, and we have a Pareto efficient allocation, is it “desirable?”</a:t>
            </a:r>
          </a:p>
          <a:p>
            <a:pPr lvl="3"/>
            <a:endParaRPr lang="en-US" dirty="0"/>
          </a:p>
          <a:p>
            <a:r>
              <a:rPr lang="en-US" dirty="0"/>
              <a:t>If one person holds the entirety of the world’s wealth, it is still Pareto efficient.</a:t>
            </a:r>
          </a:p>
          <a:p>
            <a:pPr lvl="3"/>
            <a:endParaRPr lang="en-US" dirty="0"/>
          </a:p>
          <a:p>
            <a:r>
              <a:rPr lang="en-US" dirty="0"/>
              <a:t>If producers are able to enact perfect price discrimination, there will be zero consumer surplus, maximum producer surplus, and is still Pareto efficient.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78013C-3BC3-F4C3-9BED-22001FA84D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ECON 380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4A319E-B2FC-CC52-D686-6DBD14C1B0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BUSINESS &amp; ECONOMICS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35E5AF-2EE3-CFBF-59DE-CB5CEF41AC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13236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D9ACEE-4F1A-037B-442D-057E0F045B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LEED Certification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D5407C-4533-5FD1-284C-C4A37EA7F5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ECON 380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A13F4C-245C-033B-7457-CC5CFA6440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BUSINESS &amp; ECONOMICS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AE90E1-8114-FAC2-A6A5-AF3674B6ED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3</a:t>
            </a:fld>
            <a:endParaRPr lang="en-US"/>
          </a:p>
        </p:txBody>
      </p:sp>
      <p:pic>
        <p:nvPicPr>
          <p:cNvPr id="1026" name="Picture 2" descr="What is LEED Certification in Construction? - Raken">
            <a:extLst>
              <a:ext uri="{FF2B5EF4-FFF2-40B4-BE49-F238E27FC236}">
                <a16:creationId xmlns:a16="http://schemas.microsoft.com/office/drawing/2014/main" id="{1196FD01-0428-5808-20B0-0443A367F7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852584"/>
            <a:ext cx="9144000" cy="4473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859441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4693374-B7C5-D20F-81B0-1C4E1F383BA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F38C76-E672-50FB-E4BD-C3CC1CBE13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do Agents Respond?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3E4B4D-0F4B-452D-8D6C-EC8F350603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Is it better for the businesses?</a:t>
            </a:r>
          </a:p>
          <a:p>
            <a:pPr lvl="1"/>
            <a:endParaRPr lang="en-US" dirty="0"/>
          </a:p>
          <a:p>
            <a:endParaRPr lang="en-US" dirty="0"/>
          </a:p>
          <a:p>
            <a:r>
              <a:rPr lang="en-US" dirty="0"/>
              <a:t>Is it better for the occupants?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Is it better for the environment?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D08D6C-148E-E83D-2293-FB84AAD65E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ECON 380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FEC2B5-D487-D78C-9C50-4E9EF9E22C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BUSINESS &amp; ECONOMICS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E14320-4F2E-3084-36F7-3E3F43C6B3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87146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93556F3-08B1-A506-7078-855BFE72FB7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6F5BD6-9F58-2DCB-AE29-8ED158F665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Answers from Environmental Econ.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C21C48-EB6A-190E-20C3-387FAD7704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Is it better for the businesses?</a:t>
            </a:r>
          </a:p>
          <a:p>
            <a:pPr marL="1371600" lvl="2" indent="-457200">
              <a:buFont typeface="+mj-lt"/>
              <a:buAutoNum type="arabicPeriod"/>
            </a:pPr>
            <a:endParaRPr lang="en-US" dirty="0"/>
          </a:p>
          <a:p>
            <a:pPr lvl="1"/>
            <a:r>
              <a:rPr lang="en-US" dirty="0"/>
              <a:t>LEED-certified buildings have consistently achieved higher rents than non-LEED counterparts, averaging $4.13 or 11.1% higher rent than non-LEED certified buildings.</a:t>
            </a:r>
          </a:p>
          <a:p>
            <a:pPr lvl="2"/>
            <a:endParaRPr lang="en-US" dirty="0"/>
          </a:p>
          <a:p>
            <a:pPr lvl="1"/>
            <a:r>
              <a:rPr lang="en-US" dirty="0"/>
              <a:t>LEED-certified assets outperform during recession-recovery periods, having lower vacancies than their non-LEED counterparts in the wake of COVID-19.</a:t>
            </a:r>
          </a:p>
          <a:p>
            <a:pPr lvl="2"/>
            <a:endParaRPr lang="en-US" dirty="0"/>
          </a:p>
          <a:p>
            <a:pPr lvl="1"/>
            <a:r>
              <a:rPr lang="en-US" b="0" i="0" dirty="0">
                <a:solidFill>
                  <a:srgbClr val="000000"/>
                </a:solidFill>
                <a:effectLst/>
                <a:latin typeface="Source Sans Pro" panose="020B0503030403020204" pitchFamily="34" charset="0"/>
              </a:rPr>
              <a:t>Since 2018, LEED-certified assets have held a 21.4% higher average market sales price per square foot over non-LEED buildings.</a:t>
            </a:r>
          </a:p>
          <a:p>
            <a:pPr lvl="2"/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636AEF-6E3A-F79E-DD2D-BE702B42C0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ECON 380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9AE0C4-D7AA-BF56-B7A2-06BC28FED0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BUSINESS &amp; ECONOMICS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B89796-90E1-D7E2-1266-0BAA4107B1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50119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1F669C4-40A7-4B90-A7B0-7E18D7CC75A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D1E67F-C116-3E88-5CDC-7554D708AB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Answers from Environmental Econ.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6F27E4-1670-FF2E-F759-D284B383D7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Is it better for the occupants?</a:t>
            </a:r>
          </a:p>
          <a:p>
            <a:pPr marL="1371600" lvl="2" indent="-457200">
              <a:buFont typeface="+mj-lt"/>
              <a:buAutoNum type="arabicPeriod"/>
            </a:pPr>
            <a:endParaRPr lang="en-US" dirty="0"/>
          </a:p>
          <a:p>
            <a:pPr lvl="1"/>
            <a:r>
              <a:rPr lang="en-US" b="0" i="0" dirty="0">
                <a:solidFill>
                  <a:srgbClr val="000000"/>
                </a:solidFill>
                <a:effectLst/>
                <a:latin typeface="Source Sans Pro" panose="020B0503030403020204" pitchFamily="34" charset="0"/>
              </a:rPr>
              <a:t>Employers in LEED-certified spaces report higher recruitment and retention rates and increased employee productivity</a:t>
            </a:r>
            <a:r>
              <a:rPr lang="en-US" dirty="0"/>
              <a:t>.</a:t>
            </a:r>
          </a:p>
          <a:p>
            <a:pPr lvl="2"/>
            <a:endParaRPr lang="en-US" dirty="0"/>
          </a:p>
          <a:p>
            <a:pPr lvl="1"/>
            <a:r>
              <a:rPr lang="en-US" b="0" i="0" dirty="0">
                <a:solidFill>
                  <a:srgbClr val="000000"/>
                </a:solidFill>
                <a:effectLst/>
                <a:latin typeface="Source Sans Pro" panose="020B0503030403020204" pitchFamily="34" charset="0"/>
              </a:rPr>
              <a:t>LEED creates healthier spaces with cleaner air and access to daylight and is free from harmful chemicals in paints and finishings</a:t>
            </a:r>
            <a:r>
              <a:rPr lang="en-US" dirty="0"/>
              <a:t>.</a:t>
            </a:r>
          </a:p>
          <a:p>
            <a:pPr lvl="2"/>
            <a:endParaRPr lang="en-US" dirty="0"/>
          </a:p>
          <a:p>
            <a:pPr lvl="1"/>
            <a:r>
              <a:rPr lang="en-US" b="0" i="0" dirty="0">
                <a:solidFill>
                  <a:srgbClr val="000000"/>
                </a:solidFill>
                <a:effectLst/>
                <a:latin typeface="Source Sans Pro" panose="020B0503030403020204" pitchFamily="34" charset="0"/>
              </a:rPr>
              <a:t>Improving indoor air quality can reduce absenteeism and work hours affected by asthma, respiratory allergies, depression and stress, leading to self-reported productivity improvements.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CE6A3C-FCA7-6AC7-13BD-8E6F7DC1C2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ECON 380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6046AF-6B96-085A-9A13-9E22ECD7A4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BUSINESS &amp; ECONOMICS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BFDDAD-BDF2-A36F-1748-FFCBA3D13D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01517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24AA606-1EBD-D9EA-5E79-A2007F403C2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DC4D06-154A-6EA5-1FA0-A1BF605D15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Answers from Environmental Econ.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BA030E-35F7-5539-88FA-50B98205F5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Is it better for the environment?</a:t>
            </a:r>
          </a:p>
          <a:p>
            <a:pPr marL="1371600" lvl="2" indent="-457200">
              <a:buFont typeface="+mj-lt"/>
              <a:buAutoNum type="arabicPeriod"/>
            </a:pPr>
            <a:endParaRPr lang="en-US" dirty="0"/>
          </a:p>
          <a:p>
            <a:pPr lvl="1"/>
            <a:r>
              <a:rPr lang="en-US" b="0" i="0" dirty="0">
                <a:solidFill>
                  <a:srgbClr val="000000"/>
                </a:solidFill>
                <a:effectLst/>
                <a:latin typeface="Source Sans Pro" panose="020B0503030403020204" pitchFamily="34" charset="0"/>
              </a:rPr>
              <a:t>By building to LEED standards, buildings contributed 50% fewer GHGs than conventionally constructed buildings due to water consumption, 48% fewer GHGs due to solid waste and 5% fewer GHGs due to transportation</a:t>
            </a:r>
            <a:r>
              <a:rPr lang="en-US" dirty="0"/>
              <a:t>.</a:t>
            </a:r>
          </a:p>
          <a:p>
            <a:pPr lvl="2"/>
            <a:endParaRPr lang="en-US" dirty="0"/>
          </a:p>
          <a:p>
            <a:pPr lvl="1"/>
            <a:r>
              <a:rPr lang="en-US" b="0" i="0" dirty="0">
                <a:solidFill>
                  <a:srgbClr val="000000"/>
                </a:solidFill>
                <a:effectLst/>
                <a:latin typeface="Source Sans Pro" panose="020B0503030403020204" pitchFamily="34" charset="0"/>
              </a:rPr>
              <a:t>By 2030, LEED projects will have diverted more than 540 million tons of waste from landfills</a:t>
            </a:r>
            <a:r>
              <a:rPr lang="en-US" dirty="0"/>
              <a:t>.</a:t>
            </a:r>
          </a:p>
          <a:p>
            <a:pPr lvl="2"/>
            <a:endParaRPr lang="en-US" dirty="0"/>
          </a:p>
          <a:p>
            <a:pPr lvl="1"/>
            <a:r>
              <a:rPr lang="en-US" b="0" i="0" dirty="0">
                <a:solidFill>
                  <a:srgbClr val="000000"/>
                </a:solidFill>
                <a:effectLst/>
                <a:latin typeface="Source Sans Pro" panose="020B0503030403020204" pitchFamily="34" charset="0"/>
              </a:rPr>
              <a:t>25% less energy on average used by LEED buildings compared to commercial buildings.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0EBDF1-A780-4EEC-88EC-7244A08EC6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ECON 380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D561F8-9279-715B-2EAD-52966D764D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BUSINESS &amp; ECONOMICS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8FEFAE-B5B5-60FB-9610-76B02B8411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8871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5D835B-27AF-BF0B-E0C0-0989189E55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Recap of Microeconomic Theory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3CD114-644C-D40D-D9C6-DCF7788A04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Market: Any structure that allows buyers and sellers to exchange any type of goods and services.</a:t>
            </a:r>
          </a:p>
          <a:p>
            <a:pPr lvl="1"/>
            <a:r>
              <a:rPr lang="en-US" dirty="0"/>
              <a:t>The allocation and price of goods and services are determined in a decentralized manner.</a:t>
            </a:r>
          </a:p>
          <a:p>
            <a:pPr lvl="3"/>
            <a:endParaRPr lang="en-US" dirty="0"/>
          </a:p>
          <a:p>
            <a:r>
              <a:rPr lang="en-US" dirty="0"/>
              <a:t>Demand Curve: Graph depicting the quantity of a good or service that consumers are willing to buy at each price.</a:t>
            </a:r>
          </a:p>
          <a:p>
            <a:pPr lvl="1"/>
            <a:r>
              <a:rPr lang="en-US" dirty="0"/>
              <a:t>May infer the marginal willingness to pay, or marginal benefit.</a:t>
            </a:r>
          </a:p>
          <a:p>
            <a:pPr lvl="3"/>
            <a:endParaRPr lang="en-US" dirty="0"/>
          </a:p>
          <a:p>
            <a:r>
              <a:rPr lang="en-US" dirty="0"/>
              <a:t>Supply Curve: Graph depicting the quantity of a good or service that producers are willing to sell at each price.</a:t>
            </a:r>
          </a:p>
          <a:p>
            <a:pPr lvl="1"/>
            <a:r>
              <a:rPr lang="en-US" dirty="0"/>
              <a:t>May infer the marginal willingness to accept, or marginal cost.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57C7F3-FE78-41F8-B27E-2F74381C5B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ECON 380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315A54-E012-A04D-278A-7A9CDFED56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BUSINESS &amp; ECONOMICS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2B57C6-E741-7017-CFC4-2B2968EDE4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2412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A935D4-65E7-69B4-BD6D-9D50F5BDBE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Demand and Consumer Surplus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Content Placeholder 3">
                <a:extLst>
                  <a:ext uri="{FF2B5EF4-FFF2-40B4-BE49-F238E27FC236}">
                    <a16:creationId xmlns:a16="http://schemas.microsoft.com/office/drawing/2014/main" id="{E2EB8F33-E8B7-B7AA-0D88-608ADE1F4E81}"/>
                  </a:ext>
                </a:extLst>
              </p:cNvPr>
              <p:cNvSpPr>
                <a:spLocks noGrp="1"/>
              </p:cNvSpPr>
              <p:nvPr>
                <p:ph sz="half" idx="2"/>
              </p:nvPr>
            </p:nvSpPr>
            <p:spPr>
              <a:xfrm>
                <a:off x="4629150" y="1825625"/>
                <a:ext cx="3886200" cy="4454406"/>
              </a:xfrm>
            </p:spPr>
            <p:txBody>
              <a:bodyPr>
                <a:normAutofit/>
              </a:bodyPr>
              <a:lstStyle/>
              <a:p>
                <a:r>
                  <a:rPr lang="en-US" dirty="0"/>
                  <a:t>Market demand is the horizontal aggregation of individual demand curves.</a:t>
                </a:r>
              </a:p>
              <a:p>
                <a:pPr lvl="3"/>
                <a:endParaRPr lang="en-US" dirty="0"/>
              </a:p>
              <a:p>
                <a:r>
                  <a:rPr lang="en-US" dirty="0"/>
                  <a:t>Interpreting the Market Demand Curve:</a:t>
                </a:r>
              </a:p>
              <a:p>
                <a:pPr lvl="1"/>
                <a:r>
                  <a:rPr lang="en-US" dirty="0"/>
                  <a:t>“If consumers face a market price of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p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</m:oMath>
                </a14:m>
                <a:r>
                  <a:rPr lang="en-US" dirty="0"/>
                  <a:t>, they will be willing to buy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p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</m:oMath>
                </a14:m>
                <a:r>
                  <a:rPr lang="en-US" dirty="0"/>
                  <a:t> units.”</a:t>
                </a:r>
              </a:p>
              <a:p>
                <a:pPr lvl="1"/>
                <a:r>
                  <a:rPr lang="en-US" dirty="0"/>
                  <a:t>“If consumers are buying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p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</m:oMath>
                </a14:m>
                <a:r>
                  <a:rPr lang="en-US" dirty="0"/>
                  <a:t> units, the marginal buyer is willing to pay up to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p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</m:oMath>
                </a14:m>
                <a:r>
                  <a:rPr lang="en-US" dirty="0"/>
                  <a:t>.”</a:t>
                </a:r>
              </a:p>
            </p:txBody>
          </p:sp>
        </mc:Choice>
        <mc:Fallback>
          <p:sp>
            <p:nvSpPr>
              <p:cNvPr id="4" name="Content Placeholder 3">
                <a:extLst>
                  <a:ext uri="{FF2B5EF4-FFF2-40B4-BE49-F238E27FC236}">
                    <a16:creationId xmlns:a16="http://schemas.microsoft.com/office/drawing/2014/main" id="{E2EB8F33-E8B7-B7AA-0D88-608ADE1F4E8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xfrm>
                <a:off x="4629150" y="1825625"/>
                <a:ext cx="3886200" cy="4454406"/>
              </a:xfrm>
              <a:blipFill>
                <a:blip r:embed="rId2"/>
                <a:stretch>
                  <a:fillRect l="-2038" t="-1778" r="-94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79BBD26-C854-CF67-E7CE-A807D7216C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ECON 380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875F5DC-7EFC-CCFD-CD12-CDEA348A43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BUSINESS &amp; ECONOMICS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F7D5BEB-61BF-5283-A16E-6142284308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9</a:t>
            </a:fld>
            <a:endParaRPr lang="en-US" dirty="0"/>
          </a:p>
        </p:txBody>
      </p:sp>
      <p:pic>
        <p:nvPicPr>
          <p:cNvPr id="17" name="Content Placeholder 16" descr="A diagram of a line&#10;&#10;Description automatically generated">
            <a:extLst>
              <a:ext uri="{FF2B5EF4-FFF2-40B4-BE49-F238E27FC236}">
                <a16:creationId xmlns:a16="http://schemas.microsoft.com/office/drawing/2014/main" id="{68F9493C-65B2-FDCF-36BC-E6B518510CC2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1842294"/>
            <a:ext cx="3886200" cy="4318000"/>
          </a:xfrm>
        </p:spPr>
      </p:pic>
    </p:spTree>
    <p:extLst>
      <p:ext uri="{BB962C8B-B14F-4D97-AF65-F5344CB8AC3E}">
        <p14:creationId xmlns:p14="http://schemas.microsoft.com/office/powerpoint/2010/main" val="2149932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CF630E01-D107-42E5-8DFC-48302BB3DFE2}" vid="{4BEE81CA-F64C-419F-A97B-23D16F4EA3D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mc-presentation-template</Template>
  <TotalTime>915</TotalTime>
  <Words>1386</Words>
  <Application>Microsoft Office PowerPoint</Application>
  <PresentationFormat>On-screen Show (4:3)</PresentationFormat>
  <Paragraphs>202</Paragraphs>
  <Slides>22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8" baseType="lpstr">
      <vt:lpstr>Arial</vt:lpstr>
      <vt:lpstr>Calibri</vt:lpstr>
      <vt:lpstr>Cambria Math</vt:lpstr>
      <vt:lpstr>Franklin Gothic Book</vt:lpstr>
      <vt:lpstr>Source Sans Pro</vt:lpstr>
      <vt:lpstr>Office Theme</vt:lpstr>
      <vt:lpstr>Introduction to Environmental Economics</vt:lpstr>
      <vt:lpstr>What is Environmental Economics</vt:lpstr>
      <vt:lpstr>LEED Certification</vt:lpstr>
      <vt:lpstr>How do Agents Respond?</vt:lpstr>
      <vt:lpstr>Answers from Environmental Econ.</vt:lpstr>
      <vt:lpstr>Answers from Environmental Econ.</vt:lpstr>
      <vt:lpstr>Answers from Environmental Econ.</vt:lpstr>
      <vt:lpstr>Recap of Microeconomic Theory</vt:lpstr>
      <vt:lpstr>Demand and Consumer Surplus</vt:lpstr>
      <vt:lpstr>Demand and Consumer Surplus</vt:lpstr>
      <vt:lpstr>Supply and Producer Surplus</vt:lpstr>
      <vt:lpstr>Supply and Producer Surplus</vt:lpstr>
      <vt:lpstr>Reaching the Market Equilibrium</vt:lpstr>
      <vt:lpstr>Reaching the Market Equilibrium</vt:lpstr>
      <vt:lpstr>Reaching the Market Equilibrium</vt:lpstr>
      <vt:lpstr>Defining Efficiency</vt:lpstr>
      <vt:lpstr>Defining Efficiency</vt:lpstr>
      <vt:lpstr>Are Markets Efficient?</vt:lpstr>
      <vt:lpstr>Markets and Efficiency</vt:lpstr>
      <vt:lpstr>When Are Markets Efficient?</vt:lpstr>
      <vt:lpstr>Departures in Environmental Econ.</vt:lpstr>
      <vt:lpstr>Efficiency vs. Equity?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Intermediate Price Theory</dc:title>
  <dc:creator>Brian Park</dc:creator>
  <cp:lastModifiedBy>Brian Park</cp:lastModifiedBy>
  <cp:revision>26</cp:revision>
  <dcterms:created xsi:type="dcterms:W3CDTF">2023-08-17T23:00:51Z</dcterms:created>
  <dcterms:modified xsi:type="dcterms:W3CDTF">2025-01-23T15:12:50Z</dcterms:modified>
</cp:coreProperties>
</file>