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83" r:id="rId3"/>
    <p:sldId id="284" r:id="rId4"/>
    <p:sldId id="286" r:id="rId5"/>
    <p:sldId id="287" r:id="rId6"/>
    <p:sldId id="288" r:id="rId7"/>
    <p:sldId id="289" r:id="rId8"/>
    <p:sldId id="292" r:id="rId9"/>
    <p:sldId id="262" r:id="rId10"/>
    <p:sldId id="293" r:id="rId11"/>
    <p:sldId id="295" r:id="rId12"/>
    <p:sldId id="263" r:id="rId13"/>
    <p:sldId id="258" r:id="rId14"/>
    <p:sldId id="259" r:id="rId15"/>
    <p:sldId id="260" r:id="rId16"/>
    <p:sldId id="281" r:id="rId17"/>
    <p:sldId id="296" r:id="rId18"/>
    <p:sldId id="297" r:id="rId19"/>
    <p:sldId id="291" r:id="rId20"/>
    <p:sldId id="298" r:id="rId21"/>
    <p:sldId id="299" r:id="rId22"/>
    <p:sldId id="30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8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380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qjvwQrZmpk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Introduction to</a:t>
            </a:r>
            <a:br>
              <a:rPr lang="en-US" sz="4400" dirty="0"/>
            </a:br>
            <a:r>
              <a:rPr lang="en-US" sz="4400" dirty="0"/>
              <a:t>Environmental Economics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380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49AFC-6A82-7FAD-FE9A-D53D86E1D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0804-3F4F-0F6D-B266-A21A54658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and Consumer Surplus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09A41-743B-CE87-8F5B-FFA9DC5F3B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Consumer Surplus</a:t>
            </a:r>
            <a:r>
              <a:rPr lang="en-US" dirty="0"/>
              <a:t> (CS) is the difference between the consumers’ maximum willingness to pay and the amount actually paid.</a:t>
            </a:r>
          </a:p>
          <a:p>
            <a:pPr lvl="3"/>
            <a:endParaRPr lang="en-US" dirty="0"/>
          </a:p>
          <a:p>
            <a:r>
              <a:rPr lang="en-US" dirty="0"/>
              <a:t>In a graph, this difference is the distance between the price and the demand curve.</a:t>
            </a:r>
          </a:p>
          <a:p>
            <a:pPr lvl="3"/>
            <a:endParaRPr lang="en-US" dirty="0"/>
          </a:p>
          <a:p>
            <a:r>
              <a:rPr lang="en-US" dirty="0"/>
              <a:t>CS: Red Triangle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BBF9D-4A4D-CB7E-4988-6376346C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BD95D-1E98-92D5-D9DB-D4BF47A14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F3A208-F6D5-C6B7-8439-B36AE9C7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  <p:pic>
        <p:nvPicPr>
          <p:cNvPr id="17" name="Content Placeholder 16" descr="A diagram of a line&#10;&#10;Description automatically generated">
            <a:extLst>
              <a:ext uri="{FF2B5EF4-FFF2-40B4-BE49-F238E27FC236}">
                <a16:creationId xmlns:a16="http://schemas.microsoft.com/office/drawing/2014/main" id="{6FE4B8DD-40DF-2DF5-B929-6EF9D4429BC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8" name="Content Placeholder 9" descr="A diagram of a graph&#10;&#10;Description automatically generated">
            <a:extLst>
              <a:ext uri="{FF2B5EF4-FFF2-40B4-BE49-F238E27FC236}">
                <a16:creationId xmlns:a16="http://schemas.microsoft.com/office/drawing/2014/main" id="{DB2D9556-0249-5DD4-B2AB-9A8BA055DB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13" descr="A diagram of a line&#10;&#10;Description automatically generated">
            <a:extLst>
              <a:ext uri="{FF2B5EF4-FFF2-40B4-BE49-F238E27FC236}">
                <a16:creationId xmlns:a16="http://schemas.microsoft.com/office/drawing/2014/main" id="{C3A33086-E236-5CE7-7A4B-00236BF484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20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77F13-000B-6908-965D-2B11B80BB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8DA8F-BB63-A5E8-DF92-06FFC6128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Producer Surplus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717FF02-026F-E970-BC2B-201EA829724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Market supply is the horizontal aggregation of individual supply curves.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Interpreting the Market Supply Curve:</a:t>
                </a:r>
              </a:p>
              <a:p>
                <a:pPr lvl="1"/>
                <a:r>
                  <a:rPr lang="en-US" dirty="0"/>
                  <a:t>“If producers face a market price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they will be willing to sell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units.”</a:t>
                </a:r>
              </a:p>
              <a:p>
                <a:pPr lvl="1"/>
                <a:r>
                  <a:rPr lang="en-US" dirty="0"/>
                  <a:t>“If producers are selling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units, the marginal cost of the last unit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.”</a:t>
                </a:r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3717FF02-026F-E970-BC2B-201EA82972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F8821-C55C-7188-26F5-13059B14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5D612-A864-8C80-2D5C-B33A130C8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0C2F6E-8074-053B-FD1B-B3259837C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  <p:pic>
        <p:nvPicPr>
          <p:cNvPr id="19" name="Content Placeholder 18" descr="A graph of a line&#10;&#10;Description automatically generated">
            <a:extLst>
              <a:ext uri="{FF2B5EF4-FFF2-40B4-BE49-F238E27FC236}">
                <a16:creationId xmlns:a16="http://schemas.microsoft.com/office/drawing/2014/main" id="{1D80ED31-184E-F3B2-9BDC-FB318D5AE3B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63210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Supply and Producer Surplus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Producer Surplus</a:t>
            </a:r>
            <a:r>
              <a:rPr lang="en-US" dirty="0"/>
              <a:t> (PS) is the difference between the amount the producer receives and the minimum willingness to sell.</a:t>
            </a:r>
          </a:p>
          <a:p>
            <a:pPr lvl="3"/>
            <a:endParaRPr lang="en-US" dirty="0"/>
          </a:p>
          <a:p>
            <a:r>
              <a:rPr lang="en-US" dirty="0"/>
              <a:t>In a graph, this difference is the distance between the price and the supply curve.</a:t>
            </a:r>
          </a:p>
          <a:p>
            <a:pPr lvl="3"/>
            <a:endParaRPr lang="en-US" dirty="0"/>
          </a:p>
          <a:p>
            <a:r>
              <a:rPr lang="en-US" dirty="0"/>
              <a:t>PS: Blue Triangle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19" name="Content Placeholder 18" descr="A graph of a line&#10;&#10;Description automatically generated">
            <a:extLst>
              <a:ext uri="{FF2B5EF4-FFF2-40B4-BE49-F238E27FC236}">
                <a16:creationId xmlns:a16="http://schemas.microsoft.com/office/drawing/2014/main" id="{FC45BCDF-0C3C-3B9C-A211-9E697A5FCFD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0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129718E3-EEE5-AB62-E66B-BA8DDBED60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1" name="Content Placeholder 13" descr="A diagram of a line&#10;&#10;Description automatically generated">
            <a:extLst>
              <a:ext uri="{FF2B5EF4-FFF2-40B4-BE49-F238E27FC236}">
                <a16:creationId xmlns:a16="http://schemas.microsoft.com/office/drawing/2014/main" id="{A9A3ED6A-06D7-4139-AF07-F055FE6F3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608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Reaching the Market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market price was set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𝐻𝑖𝑔h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quantity demanded by the market is less than the quantity supplied.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surplus generates pressure for the price to fall over time.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2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pic>
        <p:nvPicPr>
          <p:cNvPr id="13" name="Content Placeholder 12" descr="A diagram of a supply line&#10;&#10;Description automatically generated">
            <a:extLst>
              <a:ext uri="{FF2B5EF4-FFF2-40B4-BE49-F238E27FC236}">
                <a16:creationId xmlns:a16="http://schemas.microsoft.com/office/drawing/2014/main" id="{D13FD617-BEDF-2EFF-049B-3870BBF424C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4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2A43954D-E9A1-2A48-9425-A1796ADB6D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5" name="Content Placeholder 14" descr="A diagram of a supply line&#10;&#10;Description automatically generated">
            <a:extLst>
              <a:ext uri="{FF2B5EF4-FFF2-40B4-BE49-F238E27FC236}">
                <a16:creationId xmlns:a16="http://schemas.microsoft.com/office/drawing/2014/main" id="{673843B3-5B82-F978-6946-4C990519596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2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Reaching the Market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Suppose that the market price was set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𝐿𝑜𝑤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quantity demanded by the market exceeds the quantity supplied.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shortage generates pressure for the price to rise over time.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2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pic>
        <p:nvPicPr>
          <p:cNvPr id="19" name="Content Placeholder 18" descr="A diagram of a supply line&#10;&#10;Description automatically generated">
            <a:extLst>
              <a:ext uri="{FF2B5EF4-FFF2-40B4-BE49-F238E27FC236}">
                <a16:creationId xmlns:a16="http://schemas.microsoft.com/office/drawing/2014/main" id="{34AFAFE8-59B4-088F-7258-DF6C0D8B4AF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0" name="Content Placeholder 9" descr="A diagram of a supply line&#10;&#10;Description automatically generated">
            <a:extLst>
              <a:ext uri="{FF2B5EF4-FFF2-40B4-BE49-F238E27FC236}">
                <a16:creationId xmlns:a16="http://schemas.microsoft.com/office/drawing/2014/main" id="{0FC5D96C-B729-1386-7760-D92714C9DA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1" name="Content Placeholder 22" descr="A diagram of a supply line&#10;&#10;Description automatically generated">
            <a:extLst>
              <a:ext uri="{FF2B5EF4-FFF2-40B4-BE49-F238E27FC236}">
                <a16:creationId xmlns:a16="http://schemas.microsoft.com/office/drawing/2014/main" id="{AF0173E3-FFFF-1067-AA88-E6B4795BF0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45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Reaching the Market Equilibrium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54133" cy="4351338"/>
          </a:xfrm>
        </p:spPr>
        <p:txBody>
          <a:bodyPr/>
          <a:lstStyle/>
          <a:p>
            <a:r>
              <a:rPr lang="en-US" dirty="0"/>
              <a:t>Eventually, the market price will reach a point where there is no surplus and no shortage.</a:t>
            </a:r>
          </a:p>
          <a:p>
            <a:pPr lvl="3"/>
            <a:endParaRPr lang="en-US" dirty="0"/>
          </a:p>
          <a:p>
            <a:r>
              <a:rPr lang="en-US" dirty="0"/>
              <a:t>This price is the equilibrium market price. Also called the market clearing price.</a:t>
            </a:r>
          </a:p>
          <a:p>
            <a:pPr lvl="3"/>
            <a:endParaRPr lang="en-US" dirty="0"/>
          </a:p>
          <a:p>
            <a:r>
              <a:rPr lang="en-US" dirty="0"/>
              <a:t>The quantity traded in the market at this price is the equilibrium quantity.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pic>
        <p:nvPicPr>
          <p:cNvPr id="27" name="Content Placeholder 26" descr="A diagram of a supply line&#10;&#10;Description automatically generated">
            <a:extLst>
              <a:ext uri="{FF2B5EF4-FFF2-40B4-BE49-F238E27FC236}">
                <a16:creationId xmlns:a16="http://schemas.microsoft.com/office/drawing/2014/main" id="{4C16B953-90D0-1C47-E9AE-95CF9AEE3F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67978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Efficiency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8F33-E8B7-B7AA-0D88-608ADE1F4E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Total Surplus</a:t>
            </a:r>
            <a:r>
              <a:rPr lang="en-US" dirty="0"/>
              <a:t> is defined as the sum of Consumer and Producer Surplus.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pic>
        <p:nvPicPr>
          <p:cNvPr id="14" name="Content Placeholder 13" descr="A diagram of a supply line&#10;&#10;Description automatically generated">
            <a:extLst>
              <a:ext uri="{FF2B5EF4-FFF2-40B4-BE49-F238E27FC236}">
                <a16:creationId xmlns:a16="http://schemas.microsoft.com/office/drawing/2014/main" id="{34E40277-806F-3CCF-662A-67133B4EC4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93040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B9600-CF1C-62E7-752D-00144C617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63139-ED34-3E94-41A9-29FDCE46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F87D8-75A3-0890-495C-9689FB5B7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Socially Optimal Quantity</a:t>
            </a:r>
            <a:r>
              <a:rPr lang="en-US" dirty="0"/>
              <a:t> is the quantity of goods or services that maximize Total Surplus for the economy.</a:t>
            </a:r>
          </a:p>
          <a:p>
            <a:pPr lvl="3"/>
            <a:endParaRPr lang="en-US" dirty="0"/>
          </a:p>
          <a:p>
            <a:r>
              <a:rPr lang="en-US" dirty="0"/>
              <a:t>An allocation is said to be </a:t>
            </a:r>
            <a:r>
              <a:rPr lang="en-US" b="1" dirty="0">
                <a:solidFill>
                  <a:srgbClr val="FF0000"/>
                </a:solidFill>
              </a:rPr>
              <a:t>Pareto Efficient</a:t>
            </a:r>
            <a:r>
              <a:rPr lang="en-US" dirty="0"/>
              <a:t> if there is no way to change the distribution so that it benefits at least one agent, without making anyone worse off.</a:t>
            </a:r>
          </a:p>
          <a:p>
            <a:pPr lvl="3"/>
            <a:endParaRPr lang="en-US" dirty="0"/>
          </a:p>
          <a:p>
            <a:r>
              <a:rPr lang="en-US" dirty="0"/>
              <a:t>A change in the allocation that strictly benefits at least one agent, without making any other agent strictly worse off is called a </a:t>
            </a:r>
            <a:r>
              <a:rPr lang="en-US" b="1" dirty="0">
                <a:solidFill>
                  <a:srgbClr val="FF0000"/>
                </a:solidFill>
              </a:rPr>
              <a:t>Pareto Improvement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EA7BD-A448-3E40-E803-EDA60A9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76391-EB19-ADA4-D7E6-1845BE70A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8525C-0553-F781-B1FE-E0E5EAD2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27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D9E8C-0370-B221-14CC-605BAD5CF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9163-31A5-C370-5102-AE7F8A0E1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Markets Efficient?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7A805-52B6-1C82-F0B8-CBE112B2A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Fundamental Theorems of Welfare Economics:</a:t>
            </a:r>
          </a:p>
          <a:p>
            <a:pPr lvl="3"/>
            <a:endParaRPr lang="en-US" dirty="0"/>
          </a:p>
          <a:p>
            <a:r>
              <a:rPr lang="en-US" dirty="0"/>
              <a:t>The First Welfare Theorem says that in economic equilibrium, a set of complete markets, with complete information, and in perfect competition, will be Pareto Efficient.</a:t>
            </a:r>
          </a:p>
          <a:p>
            <a:pPr lvl="3"/>
            <a:endParaRPr lang="en-US" dirty="0"/>
          </a:p>
          <a:p>
            <a:r>
              <a:rPr lang="en-US" dirty="0"/>
              <a:t>The Second Welfare Theorem says that any Pareto optimum can be supported as a competitive equilibrium for some initial set of endowments.</a:t>
            </a:r>
          </a:p>
          <a:p>
            <a:pPr lvl="3"/>
            <a:endParaRPr lang="en-US" dirty="0"/>
          </a:p>
          <a:p>
            <a:r>
              <a:rPr lang="en-US" dirty="0"/>
              <a:t>Takeaway: Markets are efficient, given that…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14CFC-7472-BEC5-D328-EDE4FAF7E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C9199-17AE-597F-D36D-29F1E22D9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F7854-1558-EBD0-210A-9D0AF81F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7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C70D8-21F1-0795-3D82-91D62036E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Markets and Efficiency</a:t>
            </a:r>
          </a:p>
        </p:txBody>
      </p:sp>
      <p:pic>
        <p:nvPicPr>
          <p:cNvPr id="7" name="Online Media 6" title="Joseph Stiglitz: Smith's &quot;Invisible Hand&quot; a Myth?">
            <a:hlinkClick r:id="" action="ppaction://media"/>
            <a:extLst>
              <a:ext uri="{FF2B5EF4-FFF2-40B4-BE49-F238E27FC236}">
                <a16:creationId xmlns:a16="http://schemas.microsoft.com/office/drawing/2014/main" id="{EB4DFD2A-4A8F-72B7-6D24-8815E86918D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725" y="1825625"/>
            <a:ext cx="7702550" cy="435133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EC30C-A9A0-C4C5-328E-1FEEA0C9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4397D-5EB1-83EC-6951-57B9C09B9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845BB-B29D-ECB6-583E-4264AEDA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5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B09A4-5BC9-4EA8-C267-D3B26A49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Environmental Economics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EFFAF-3949-E82D-4583-E06DA22E7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Economics</a:t>
            </a:r>
            <a:r>
              <a:rPr lang="en-US" dirty="0"/>
              <a:t> is the study of choices under scarcity, and the societal outcome resulting from said choices.</a:t>
            </a:r>
          </a:p>
          <a:p>
            <a:pPr lvl="1"/>
            <a:r>
              <a:rPr lang="en-US" dirty="0"/>
              <a:t>Choices between alternatives and constraints.</a:t>
            </a:r>
          </a:p>
          <a:p>
            <a:pPr lvl="1"/>
            <a:r>
              <a:rPr lang="en-US" dirty="0"/>
              <a:t>What happens to the larger society when agents make these choices.</a:t>
            </a:r>
          </a:p>
          <a:p>
            <a:pPr lvl="1"/>
            <a:endParaRPr lang="en-US" sz="1200" dirty="0"/>
          </a:p>
          <a:p>
            <a:r>
              <a:rPr lang="en-US" b="1" dirty="0"/>
              <a:t>Environmental Economics</a:t>
            </a:r>
            <a:r>
              <a:rPr lang="en-US" dirty="0"/>
              <a:t> is the application of Economics to the study of Environmental issues.</a:t>
            </a:r>
          </a:p>
          <a:p>
            <a:pPr lvl="1"/>
            <a:r>
              <a:rPr lang="en-US" dirty="0"/>
              <a:t>How agents react to energy efficiency labelling.</a:t>
            </a:r>
          </a:p>
          <a:p>
            <a:pPr lvl="1"/>
            <a:r>
              <a:rPr lang="en-US" dirty="0"/>
              <a:t>The efficacy of EV tax credits.</a:t>
            </a:r>
          </a:p>
          <a:p>
            <a:pPr lvl="1"/>
            <a:r>
              <a:rPr lang="en-US" dirty="0"/>
              <a:t>The optimal amount of tax to manage pollution.</a:t>
            </a:r>
          </a:p>
          <a:p>
            <a:pPr lvl="1"/>
            <a:endParaRPr lang="en-US" sz="1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25A02-EA7A-7321-8B8B-168BF05E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C4429-8EF0-A6CF-DF65-1DD6365F7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CE67F-4580-2DF1-52D2-80C99C5F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29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4D0FE6-0F9E-9621-C01A-DEFD671905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0EB56-63B5-F7C3-FC3F-D5ECF7A9D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Markets Efficient?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350FD-1C1C-505B-500F-DA6D6ED8A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Perfect Competition</a:t>
            </a:r>
          </a:p>
          <a:p>
            <a:pPr lvl="1"/>
            <a:r>
              <a:rPr lang="en-US" dirty="0"/>
              <a:t>Homogeneous products, Infinite sellers and buyers, complete information, Free entry and exit, Zero transaction costs.</a:t>
            </a:r>
          </a:p>
          <a:p>
            <a:pPr lvl="3"/>
            <a:endParaRPr lang="en-US" dirty="0"/>
          </a:p>
          <a:p>
            <a:r>
              <a:rPr lang="en-US" dirty="0"/>
              <a:t>Complete Markets</a:t>
            </a:r>
          </a:p>
          <a:p>
            <a:pPr lvl="1"/>
            <a:r>
              <a:rPr lang="en-US" dirty="0"/>
              <a:t>All goods and services must be traded in the market, and have a price determined by said market.</a:t>
            </a:r>
          </a:p>
          <a:p>
            <a:pPr lvl="3"/>
            <a:endParaRPr lang="en-US" dirty="0"/>
          </a:p>
          <a:p>
            <a:r>
              <a:rPr lang="en-US" dirty="0"/>
              <a:t>No Externalities</a:t>
            </a:r>
          </a:p>
          <a:p>
            <a:pPr lvl="1"/>
            <a:r>
              <a:rPr lang="en-US" dirty="0"/>
              <a:t>Externalities arise when a market transaction imposes a cost or benefit on a third party.</a:t>
            </a:r>
          </a:p>
          <a:p>
            <a:pPr lvl="1"/>
            <a:r>
              <a:rPr lang="en-US" dirty="0"/>
              <a:t>In the presence of externalities, private and social marginal costs / benefits no longer align.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12A4C-44A2-6EED-C30F-3CEA1B0F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0AA99-D821-D872-D821-7DE56A53E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75628D-F2D9-AB91-1E9D-BF4782520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1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ACD49F-2AE1-8B6C-8EE4-CF23534586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50C2E-72B6-CD4F-F51F-0BE9DECA5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Departures in Environmental Econ.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948BA-7720-BB39-1F3B-945B1968B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deal with externalities, rivalry in goods, non-excludable goods, and imbalances in information.</a:t>
            </a:r>
          </a:p>
          <a:p>
            <a:pPr lvl="3"/>
            <a:endParaRPr lang="en-US" dirty="0"/>
          </a:p>
          <a:p>
            <a:r>
              <a:rPr lang="en-US" dirty="0"/>
              <a:t>Non-rival goods are goods that can be consumed by multiple people at the same time without reducing the availability of the good.</a:t>
            </a:r>
          </a:p>
          <a:p>
            <a:pPr lvl="1"/>
            <a:r>
              <a:rPr lang="en-US" dirty="0"/>
              <a:t>Food (Rival) vs. YouTube Videos (Non-rival)</a:t>
            </a:r>
          </a:p>
          <a:p>
            <a:pPr lvl="3"/>
            <a:endParaRPr lang="en-US" dirty="0"/>
          </a:p>
          <a:p>
            <a:r>
              <a:rPr lang="en-US" dirty="0"/>
              <a:t>Non-excludable goods are products that people can't be prevented from using, even if they don't pay for them.</a:t>
            </a:r>
          </a:p>
          <a:p>
            <a:pPr lvl="1"/>
            <a:r>
              <a:rPr lang="en-US" dirty="0"/>
              <a:t>Food (Excludable) vs. Air (Non-excludable)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C7D43-4AEF-6670-7072-DA8988665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6AC59-74D5-0681-FE51-E85589D0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4DFAF-B9EE-8457-0E23-3F6C54C0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6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B2101-B0AB-FF34-BBC8-A9090B36D2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BEA4-62FF-5292-A51C-C03437AF5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vs. Equity?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9281-D427-5183-8205-B79B8ADC7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Even if all assumptions that are required for the first welfare theorem to hold, and we have a Pareto efficient allocation, is it “desirable?”</a:t>
            </a:r>
          </a:p>
          <a:p>
            <a:pPr lvl="3"/>
            <a:endParaRPr lang="en-US" dirty="0"/>
          </a:p>
          <a:p>
            <a:r>
              <a:rPr lang="en-US" dirty="0"/>
              <a:t>If one person holds the entirety of the world’s wealth, it is still Pareto efficient.</a:t>
            </a:r>
          </a:p>
          <a:p>
            <a:pPr lvl="3"/>
            <a:endParaRPr lang="en-US" dirty="0"/>
          </a:p>
          <a:p>
            <a:r>
              <a:rPr lang="en-US" dirty="0"/>
              <a:t>If producers are able to enact perfect price discrimination, there will be zero consumer surplus, maximum producer surplus, and is still Pareto efficient.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8013C-3BC3-F4C3-9BED-22001FA84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A319E-B2FC-CC52-D686-6DBD14C1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5E5AF-2EE3-CFBF-59DE-CB5CEF41A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2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9ACEE-4F1A-037B-442D-057E0F045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LEED Certification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5407C-4533-5FD1-284C-C4A37EA7F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13F4C-245C-033B-7457-CC5CFA644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E90E1-8114-FAC2-A6A5-AF3674B6E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 descr="What is LEED Certification in Construction? - Raken">
            <a:extLst>
              <a:ext uri="{FF2B5EF4-FFF2-40B4-BE49-F238E27FC236}">
                <a16:creationId xmlns:a16="http://schemas.microsoft.com/office/drawing/2014/main" id="{1196FD01-0428-5808-20B0-0443A367F7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2584"/>
            <a:ext cx="9144000" cy="447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944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93374-B7C5-D20F-81B0-1C4E1F383B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38C76-E672-50FB-E4BD-C3CC1CBE1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Agents Respond?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4B4D-0F4B-452D-8D6C-EC8F35060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better for the businesses?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Is it better for the occupants?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Is it better for the environment?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08D6C-148E-E83D-2293-FB84AAD65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EC2B5-D487-D78C-9C50-4E9EF9E22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4320-4F2E-3084-36F7-3E3F43C6B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1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3556F3-08B1-A506-7078-855BFE72F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F5BD6-9F58-2DCB-AE29-8ED158F66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from Environmental Econ.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21C48-EB6A-190E-20C3-387FAD770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Is it better for the businesses?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dirty="0"/>
              <a:t>LEED-certified buildings have consistently achieved higher rents than non-LEED counterparts, averaging $4.13 or 11.1% higher rent than non-LEED certified buildings.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LEED-certified assets outperform during recession-recovery periods, having lower vacancies than their non-LEED counterparts in the wake of COVID-19.</a:t>
            </a:r>
          </a:p>
          <a:p>
            <a:pPr lvl="2"/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Since 2018, LEED-certified assets have held a 21.4% higher average market sales price per square foot over non-LEED buildings.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36AEF-6E3A-F79E-DD2D-BE702B42C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AE0C4-D7AA-BF56-B7A2-06BC28FED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89796-90E1-D7E2-1266-0BAA4107B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1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669C4-40A7-4B90-A7B0-7E18D7CC7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E67F-C116-3E88-5CDC-7554D708A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from Environmental Econ.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F27E4-1670-FF2E-F759-D284B383D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Is it better for the occupants?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Employers in LEED-certified spaces report higher recruitment and retention rates and increased employee productivity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LEED creates healthier spaces with cleaner air and access to daylight and is free from harmful chemicals in paints and finishings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Improving indoor air quality can reduce absenteeism and work hours affected by asthma, respiratory allergies, depression and stress, leading to self-reported productivity improvements.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E6A3C-FCA7-6AC7-13BD-8E6F7DC1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046AF-6B96-085A-9A13-9E22ECD7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FDDAD-BDF2-A36F-1748-FFCBA3D1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5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AA606-1EBD-D9EA-5E79-A2007F403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4D06-154A-6EA5-1FA0-A1BF605D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Answers from Environmental Econ.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030E-35F7-5539-88FA-50B98205F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Is it better for the environment?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By building to LEED standards, buildings contributed 50% fewer GHGs than conventionally constructed buildings due to water consumption, 48% fewer GHGs due to solid waste and 5% fewer GHGs due to transportation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By 2030, LEED projects will have diverted more than 540 million tons of waste from landfills</a:t>
            </a:r>
            <a:r>
              <a:rPr lang="en-US" dirty="0"/>
              <a:t>.</a:t>
            </a:r>
          </a:p>
          <a:p>
            <a:pPr lvl="2"/>
            <a:endParaRPr lang="en-US" dirty="0"/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25% less energy on average used by LEED buildings compared to commercial buildings.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EBDF1-A780-4EEC-88EC-7244A08E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561F8-9279-715B-2EAD-52966D764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FEFAE-B5B5-60FB-9610-76B02B841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8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D835B-27AF-BF0B-E0C0-0989189E5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Microeconomic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CD114-644C-D40D-D9C6-DCF7788A0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Market: Any structure that allows buyers and sellers to exchange any type of goods and services.</a:t>
            </a:r>
          </a:p>
          <a:p>
            <a:pPr lvl="1"/>
            <a:r>
              <a:rPr lang="en-US" dirty="0"/>
              <a:t>The allocation and price of goods and services are determined in a decentralized manner.</a:t>
            </a:r>
          </a:p>
          <a:p>
            <a:pPr lvl="3"/>
            <a:endParaRPr lang="en-US" dirty="0"/>
          </a:p>
          <a:p>
            <a:r>
              <a:rPr lang="en-US" dirty="0"/>
              <a:t>Demand Curve: Graph depicting the quantity of a good or service that consumers are willing to buy at each price.</a:t>
            </a:r>
          </a:p>
          <a:p>
            <a:pPr lvl="1"/>
            <a:r>
              <a:rPr lang="en-US" dirty="0"/>
              <a:t>May infer the marginal willingness to pay, or marginal benefit.</a:t>
            </a:r>
          </a:p>
          <a:p>
            <a:pPr lvl="3"/>
            <a:endParaRPr lang="en-US" dirty="0"/>
          </a:p>
          <a:p>
            <a:r>
              <a:rPr lang="en-US" dirty="0"/>
              <a:t>Supply Curve: Graph depicting the quantity of a good or service that producers are willing to sell at each price.</a:t>
            </a:r>
          </a:p>
          <a:p>
            <a:pPr lvl="1"/>
            <a:r>
              <a:rPr lang="en-US" dirty="0"/>
              <a:t>May infer the marginal willingness to accept, or marginal cost.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7C7F3-FE78-41F8-B27E-2F74381C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15A54-E012-A04D-278A-7A9CDFED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B57C6-E741-7017-CFC4-2B2968EDE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35D4-65E7-69B4-BD6D-9D50F5BDB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and Consumer Surplus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3886200" cy="445440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Market demand is the horizontal aggregation of individual demand curves.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Interpreting the Market Demand Curve:</a:t>
                </a:r>
              </a:p>
              <a:p>
                <a:pPr lvl="1"/>
                <a:r>
                  <a:rPr lang="en-US" dirty="0"/>
                  <a:t>“If consumers face a market price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, they will be willing to buy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units.”</a:t>
                </a:r>
              </a:p>
              <a:p>
                <a:pPr lvl="1"/>
                <a:r>
                  <a:rPr lang="en-US" dirty="0"/>
                  <a:t>“If consumers are buying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units, the marginal buyer is willing to pay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.”</a:t>
                </a:r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E2EB8F33-E8B7-B7AA-0D88-608ADE1F4E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3886200" cy="4454406"/>
              </a:xfrm>
              <a:blipFill>
                <a:blip r:embed="rId2"/>
                <a:stretch>
                  <a:fillRect l="-2038" t="-1778" r="-9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BBD26-C854-CF67-E7CE-A807D721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380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5F5DC-7EFC-CCFD-CD12-CDEA348A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D5BEB-61BF-5283-A16E-614228430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  <p:pic>
        <p:nvPicPr>
          <p:cNvPr id="17" name="Content Placeholder 16" descr="A diagram of a line&#10;&#10;Description automatically generated">
            <a:extLst>
              <a:ext uri="{FF2B5EF4-FFF2-40B4-BE49-F238E27FC236}">
                <a16:creationId xmlns:a16="http://schemas.microsoft.com/office/drawing/2014/main" id="{68F9493C-65B2-FDCF-36BC-E6B518510CC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1499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915</TotalTime>
  <Words>1386</Words>
  <Application>Microsoft Office PowerPoint</Application>
  <PresentationFormat>On-screen Show (4:3)</PresentationFormat>
  <Paragraphs>202</Paragraphs>
  <Slides>22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Franklin Gothic Book</vt:lpstr>
      <vt:lpstr>Source Sans Pro</vt:lpstr>
      <vt:lpstr>Office Theme</vt:lpstr>
      <vt:lpstr>Introduction to Environmental Economics</vt:lpstr>
      <vt:lpstr>What is Environmental Economics</vt:lpstr>
      <vt:lpstr>LEED Certification</vt:lpstr>
      <vt:lpstr>How do Agents Respond?</vt:lpstr>
      <vt:lpstr>Answers from Environmental Econ.</vt:lpstr>
      <vt:lpstr>Answers from Environmental Econ.</vt:lpstr>
      <vt:lpstr>Answers from Environmental Econ.</vt:lpstr>
      <vt:lpstr>Recap of Microeconomic Theory</vt:lpstr>
      <vt:lpstr>Demand and Consumer Surplus</vt:lpstr>
      <vt:lpstr>Demand and Consumer Surplus</vt:lpstr>
      <vt:lpstr>Supply and Producer Surplus</vt:lpstr>
      <vt:lpstr>Supply and Producer Surplus</vt:lpstr>
      <vt:lpstr>Reaching the Market Equilibrium</vt:lpstr>
      <vt:lpstr>Reaching the Market Equilibrium</vt:lpstr>
      <vt:lpstr>Reaching the Market Equilibrium</vt:lpstr>
      <vt:lpstr>Defining Efficiency</vt:lpstr>
      <vt:lpstr>Defining Efficiency</vt:lpstr>
      <vt:lpstr>Are Markets Efficient?</vt:lpstr>
      <vt:lpstr>Markets and Efficiency</vt:lpstr>
      <vt:lpstr>When Are Markets Efficient?</vt:lpstr>
      <vt:lpstr>Departures in Environmental Econ.</vt:lpstr>
      <vt:lpstr>Efficiency vs. Equity?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26</cp:revision>
  <dcterms:created xsi:type="dcterms:W3CDTF">2023-08-17T23:00:51Z</dcterms:created>
  <dcterms:modified xsi:type="dcterms:W3CDTF">2025-01-23T15:12:50Z</dcterms:modified>
</cp:coreProperties>
</file>