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sldIdLst>
    <p:sldId id="256" r:id="rId2"/>
    <p:sldId id="273" r:id="rId3"/>
    <p:sldId id="275" r:id="rId4"/>
    <p:sldId id="276" r:id="rId5"/>
    <p:sldId id="277" r:id="rId6"/>
    <p:sldId id="278" r:id="rId7"/>
    <p:sldId id="279" r:id="rId8"/>
    <p:sldId id="280" r:id="rId9"/>
    <p:sldId id="296" r:id="rId10"/>
    <p:sldId id="281" r:id="rId11"/>
    <p:sldId id="299" r:id="rId12"/>
    <p:sldId id="283" r:id="rId13"/>
    <p:sldId id="297" r:id="rId14"/>
    <p:sldId id="300" r:id="rId15"/>
    <p:sldId id="30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282F"/>
    <a:srgbClr val="F5CFD0"/>
    <a:srgbClr val="E05F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A6441-4E79-42FF-805B-86C90BDFD38D}" type="datetimeFigureOut">
              <a:rPr lang="en-US" smtClean="0"/>
              <a:t>4/9/2024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29054-221E-4755-818D-C35A08AFDB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8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2;p13">
            <a:extLst>
              <a:ext uri="{FF2B5EF4-FFF2-40B4-BE49-F238E27FC236}">
                <a16:creationId xmlns:a16="http://schemas.microsoft.com/office/drawing/2014/main" id="{BF16982E-3E38-0665-4F07-437DD3F0D5A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354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1F852EF2-DB2E-EDA3-947F-AD7E6C19EBD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810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297A800C-E47B-35AC-0EA8-24F3738049A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263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859BA894-242B-5A6C-EFD3-428444AAFEC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35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92;p13">
            <a:extLst>
              <a:ext uri="{FF2B5EF4-FFF2-40B4-BE49-F238E27FC236}">
                <a16:creationId xmlns:a16="http://schemas.microsoft.com/office/drawing/2014/main" id="{A5DC9873-6BF3-A825-551C-17B7FBCA97F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058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F820AB4E-4F46-3C81-9BD0-65A4D2A2DBE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459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Google Shape;101;p14">
            <a:extLst>
              <a:ext uri="{FF2B5EF4-FFF2-40B4-BE49-F238E27FC236}">
                <a16:creationId xmlns:a16="http://schemas.microsoft.com/office/drawing/2014/main" id="{C854E680-04A2-EA76-C6A6-8EF6A2AD0BB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425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Google Shape;101;p14">
            <a:extLst>
              <a:ext uri="{FF2B5EF4-FFF2-40B4-BE49-F238E27FC236}">
                <a16:creationId xmlns:a16="http://schemas.microsoft.com/office/drawing/2014/main" id="{0E4BED26-AE3D-9FD7-372D-89389F76110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195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Google Shape;101;p14">
            <a:extLst>
              <a:ext uri="{FF2B5EF4-FFF2-40B4-BE49-F238E27FC236}">
                <a16:creationId xmlns:a16="http://schemas.microsoft.com/office/drawing/2014/main" id="{63FB725D-7839-2629-E2FD-4289B983E67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98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ADE22408-2DD9-F1EF-2438-A0546996FB2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318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19CEB84E-A1D1-9AFA-DEC7-31056DF6BFA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11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  <a:cs typeface="Forte Forward" panose="020F0502020204030204" pitchFamily="2" charset="0"/>
              </a:defRPr>
            </a:lvl1pPr>
          </a:lstStyle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0777" y="6356351"/>
            <a:ext cx="5762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1;p13">
            <a:extLst>
              <a:ext uri="{FF2B5EF4-FFF2-40B4-BE49-F238E27FC236}">
                <a16:creationId xmlns:a16="http://schemas.microsoft.com/office/drawing/2014/main" id="{9C136CE5-665B-2FA1-3A31-86C4E8EC1DBB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423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595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alendly.com/brianhwpar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981AA-C880-955A-8ACC-D4284C4A7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585" y="1122363"/>
            <a:ext cx="8108830" cy="2387600"/>
          </a:xfrm>
        </p:spPr>
        <p:txBody>
          <a:bodyPr>
            <a:normAutofit/>
          </a:bodyPr>
          <a:lstStyle/>
          <a:p>
            <a:r>
              <a:rPr lang="en-US" dirty="0"/>
              <a:t>Quiz #4 Review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68834-9371-0482-209B-C2EBDB2D9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ECON </a:t>
            </a:r>
            <a:r>
              <a:rPr lang="en-US" dirty="0"/>
              <a:t>301</a:t>
            </a:r>
            <a:endParaRPr lang="en-US" sz="32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A60A-CBE6-B5CE-B9CE-C7DC9386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F44A7-8470-0B18-F1D2-F47845ECB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BCC6C-06D2-CC1B-BC1A-B87124A3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06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294785-2701-708E-70C5-DF10AC6E77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43D94-DB88-2A45-C993-5D312FEEE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E8A88C1-140E-F0D5-8D3C-41656D4E5A9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Given that the current capital stock at period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is 500, new investment as of period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is 100, and the rate of depreciation is 10%, calculate the capital for the following period.</a:t>
                </a:r>
              </a:p>
              <a:p>
                <a:endParaRPr lang="en-US" sz="50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</m:d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en-US" b="0" i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=500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00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0.1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1−0.1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×500+100=550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E8A88C1-140E-F0D5-8D3C-41656D4E5A9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F1263-E777-19DC-8031-63DF35CAA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660D9-91A3-30AF-B088-BFEAF9C14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946DF-625C-2EB3-454D-A4C4A89C0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76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294785-2701-708E-70C5-DF10AC6E77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43D94-DB88-2A45-C993-5D312FEEE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E8A88C1-140E-F0D5-8D3C-41656D4E5A9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Has this economy reached its steady-state level of capital? If not, should it be investing more or less to reach the steady state?</a:t>
                </a:r>
              </a:p>
              <a:p>
                <a:endParaRPr lang="en-US" sz="50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was 550, while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was 500.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steady state is reached when the economy saves exactly as much as the amount of depreciation.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Continuing to invest 100 per period, the economy will reach the steady state in about 150 periods.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steady-state capital will be 1,000.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E8A88C1-140E-F0D5-8D3C-41656D4E5A9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1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F1263-E777-19DC-8031-63DF35CAA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660D9-91A3-30AF-B088-BFEAF9C14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946DF-625C-2EB3-454D-A4C4A89C0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4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9E5A57-F187-F9DB-FFC0-465735B29F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99AAA-8E11-3928-66C3-61E27809D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4.A.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8C7A8-4281-BE12-CCED-ADEDA98DB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805430"/>
          </a:xfrm>
        </p:spPr>
        <p:txBody>
          <a:bodyPr/>
          <a:lstStyle/>
          <a:p>
            <a:r>
              <a:rPr lang="en-US" dirty="0"/>
              <a:t>Plot and label the graphs for the output, savings, and required investment.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271F1-3F84-2904-0243-B76E7196A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0AAF7-371A-E7C1-CD8A-74EBB4E11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68013-016F-8FB7-3274-80E49D33B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12</a:t>
            </a:fld>
            <a:endParaRPr lang="en-US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3735C6E-9D46-ADE7-4830-97B370953552}"/>
              </a:ext>
            </a:extLst>
          </p:cNvPr>
          <p:cNvCxnSpPr/>
          <p:nvPr/>
        </p:nvCxnSpPr>
        <p:spPr>
          <a:xfrm>
            <a:off x="831670" y="5925059"/>
            <a:ext cx="3886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8ECB8B8-29F5-BBB4-408E-99BE5071F1DD}"/>
              </a:ext>
            </a:extLst>
          </p:cNvPr>
          <p:cNvCxnSpPr>
            <a:cxnSpLocks/>
          </p:cNvCxnSpPr>
          <p:nvPr/>
        </p:nvCxnSpPr>
        <p:spPr>
          <a:xfrm flipV="1">
            <a:off x="994980" y="2631057"/>
            <a:ext cx="0" cy="345572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8A40B65-D5E1-D832-5D8C-8562829085DB}"/>
                  </a:ext>
                </a:extLst>
              </p:cNvPr>
              <p:cNvSpPr txBox="1"/>
              <p:nvPr/>
            </p:nvSpPr>
            <p:spPr>
              <a:xfrm>
                <a:off x="4062155" y="5913790"/>
                <a:ext cx="6930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𝐴𝑁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8A40B65-D5E1-D832-5D8C-8562829085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2155" y="5913790"/>
                <a:ext cx="693010" cy="307777"/>
              </a:xfrm>
              <a:prstGeom prst="rect">
                <a:avLst/>
              </a:prstGeom>
              <a:blipFill>
                <a:blip r:embed="rId2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4E0EFF2-9EC9-AE76-1718-C6CD8A4D8BC3}"/>
                  </a:ext>
                </a:extLst>
              </p:cNvPr>
              <p:cNvSpPr txBox="1"/>
              <p:nvPr/>
            </p:nvSpPr>
            <p:spPr>
              <a:xfrm rot="16200000">
                <a:off x="494527" y="2820417"/>
                <a:ext cx="67428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𝐴𝑁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4E0EFF2-9EC9-AE76-1718-C6CD8A4D8B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494527" y="2820417"/>
                <a:ext cx="674287" cy="307777"/>
              </a:xfrm>
              <a:prstGeom prst="rect">
                <a:avLst/>
              </a:prstGeom>
              <a:blipFill>
                <a:blip r:embed="rId3"/>
                <a:stretch>
                  <a:fillRect r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E78DF6-91F0-7DC6-26D1-961FF9D02C61}"/>
              </a:ext>
            </a:extLst>
          </p:cNvPr>
          <p:cNvSpPr/>
          <p:nvPr/>
        </p:nvSpPr>
        <p:spPr>
          <a:xfrm>
            <a:off x="1000664" y="3148642"/>
            <a:ext cx="3554083" cy="2760451"/>
          </a:xfrm>
          <a:custGeom>
            <a:avLst/>
            <a:gdLst>
              <a:gd name="connsiteX0" fmla="*/ 0 w 3554083"/>
              <a:gd name="connsiteY0" fmla="*/ 3174520 h 3174520"/>
              <a:gd name="connsiteX1" fmla="*/ 1078302 w 3554083"/>
              <a:gd name="connsiteY1" fmla="*/ 879894 h 3174520"/>
              <a:gd name="connsiteX2" fmla="*/ 3554083 w 3554083"/>
              <a:gd name="connsiteY2" fmla="*/ 0 h 3174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54083" h="3174520">
                <a:moveTo>
                  <a:pt x="0" y="3174520"/>
                </a:moveTo>
                <a:cubicBezTo>
                  <a:pt x="242977" y="2291750"/>
                  <a:pt x="485955" y="1408981"/>
                  <a:pt x="1078302" y="879894"/>
                </a:cubicBezTo>
                <a:cubicBezTo>
                  <a:pt x="1670649" y="350807"/>
                  <a:pt x="2612366" y="175403"/>
                  <a:pt x="3554083" y="0"/>
                </a:cubicBezTo>
              </a:path>
            </a:pathLst>
          </a:cu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90A5799-9FA5-90E8-9C2C-EBC4EF252D81}"/>
              </a:ext>
            </a:extLst>
          </p:cNvPr>
          <p:cNvSpPr/>
          <p:nvPr/>
        </p:nvSpPr>
        <p:spPr>
          <a:xfrm>
            <a:off x="997728" y="4258395"/>
            <a:ext cx="3554083" cy="1647412"/>
          </a:xfrm>
          <a:custGeom>
            <a:avLst/>
            <a:gdLst>
              <a:gd name="connsiteX0" fmla="*/ 0 w 3554083"/>
              <a:gd name="connsiteY0" fmla="*/ 3174520 h 3174520"/>
              <a:gd name="connsiteX1" fmla="*/ 1078302 w 3554083"/>
              <a:gd name="connsiteY1" fmla="*/ 879894 h 3174520"/>
              <a:gd name="connsiteX2" fmla="*/ 3554083 w 3554083"/>
              <a:gd name="connsiteY2" fmla="*/ 0 h 3174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54083" h="3174520">
                <a:moveTo>
                  <a:pt x="0" y="3174520"/>
                </a:moveTo>
                <a:cubicBezTo>
                  <a:pt x="242977" y="2291750"/>
                  <a:pt x="485955" y="1408981"/>
                  <a:pt x="1078302" y="879894"/>
                </a:cubicBezTo>
                <a:cubicBezTo>
                  <a:pt x="1670649" y="350807"/>
                  <a:pt x="2612366" y="175403"/>
                  <a:pt x="3554083" y="0"/>
                </a:cubicBezTo>
              </a:path>
            </a:pathLst>
          </a:cu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7C2D87B-CB2C-B427-76D6-B2B12B5B2AE8}"/>
                  </a:ext>
                </a:extLst>
              </p:cNvPr>
              <p:cNvSpPr txBox="1"/>
              <p:nvPr/>
            </p:nvSpPr>
            <p:spPr>
              <a:xfrm>
                <a:off x="4057637" y="3251190"/>
                <a:ext cx="630237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num>
                            <m:den>
                              <m:r>
                                <a:rPr lang="en-US" sz="1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1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7C2D87B-CB2C-B427-76D6-B2B12B5B2A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7637" y="3251190"/>
                <a:ext cx="630237" cy="484043"/>
              </a:xfrm>
              <a:prstGeom prst="rect">
                <a:avLst/>
              </a:prstGeom>
              <a:blipFill>
                <a:blip r:embed="rId4"/>
                <a:stretch>
                  <a:fillRect l="-97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5518924-B32C-535A-6739-4DD37D0348D6}"/>
                  </a:ext>
                </a:extLst>
              </p:cNvPr>
              <p:cNvSpPr txBox="1"/>
              <p:nvPr/>
            </p:nvSpPr>
            <p:spPr>
              <a:xfrm>
                <a:off x="3981522" y="4364964"/>
                <a:ext cx="713593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𝑠𝑓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num>
                            <m:den>
                              <m:r>
                                <a:rPr lang="en-US" sz="1400" b="0" i="1" smtClean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1400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4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5518924-B32C-535A-6739-4DD37D0348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1522" y="4364964"/>
                <a:ext cx="713593" cy="484043"/>
              </a:xfrm>
              <a:prstGeom prst="rect">
                <a:avLst/>
              </a:prstGeom>
              <a:blipFill>
                <a:blip r:embed="rId5"/>
                <a:stretch>
                  <a:fillRect l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FF49F9F-479C-900D-B4A2-45F77AC04DAB}"/>
              </a:ext>
            </a:extLst>
          </p:cNvPr>
          <p:cNvCxnSpPr>
            <a:cxnSpLocks/>
            <a:stCxn id="13" idx="0"/>
            <a:endCxn id="26" idx="2"/>
          </p:cNvCxnSpPr>
          <p:nvPr/>
        </p:nvCxnSpPr>
        <p:spPr>
          <a:xfrm flipV="1">
            <a:off x="997728" y="2912869"/>
            <a:ext cx="3375027" cy="299293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751FD25-BCA4-8AAA-89A1-180E581D1E35}"/>
                  </a:ext>
                </a:extLst>
              </p:cNvPr>
              <p:cNvSpPr txBox="1"/>
              <p:nvPr/>
            </p:nvSpPr>
            <p:spPr>
              <a:xfrm>
                <a:off x="3666151" y="2510964"/>
                <a:ext cx="1413207" cy="4019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𝐴𝑁</m:t>
                          </m:r>
                        </m:den>
                      </m:f>
                    </m:oMath>
                  </m:oMathPara>
                </a14:m>
                <a:endParaRPr lang="en-US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751FD25-BCA4-8AAA-89A1-180E581D1E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6151" y="2510964"/>
                <a:ext cx="1413207" cy="401905"/>
              </a:xfrm>
              <a:prstGeom prst="rect">
                <a:avLst/>
              </a:prstGeom>
              <a:blipFill>
                <a:blip r:embed="rId6"/>
                <a:stretch>
                  <a:fillRect l="-3879" r="-1724"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5308ECAF-1036-D466-65D8-1D0F808ABF13}"/>
              </a:ext>
            </a:extLst>
          </p:cNvPr>
          <p:cNvSpPr txBox="1">
            <a:spLocks/>
          </p:cNvSpPr>
          <p:nvPr/>
        </p:nvSpPr>
        <p:spPr>
          <a:xfrm>
            <a:off x="5292722" y="2743202"/>
            <a:ext cx="3375027" cy="3586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</a:rPr>
              <a:t>Plot the per effective labor production function using the information given.</a:t>
            </a:r>
          </a:p>
          <a:p>
            <a:pPr lvl="3"/>
            <a:endParaRPr lang="en-US" sz="12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Multiply it by the saving rate to find the savings.</a:t>
            </a:r>
          </a:p>
          <a:p>
            <a:pPr lvl="3"/>
            <a:endParaRPr lang="en-US" sz="12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Then calculating the amount of investment required to keep capital per effective labor constant…</a:t>
            </a:r>
          </a:p>
          <a:p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62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 animBg="1"/>
      <p:bldP spid="13" grpId="0" animBg="1"/>
      <p:bldP spid="23" grpId="0"/>
      <p:bldP spid="24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9E5A57-F187-F9DB-FFC0-465735B29F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99AAA-8E11-3928-66C3-61E27809D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208C7A8-4281-BE12-CCED-ADEDA98DB98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7886700" cy="1265420"/>
              </a:xfrm>
            </p:spPr>
            <p:txBody>
              <a:bodyPr/>
              <a:lstStyle/>
              <a:p>
                <a:r>
                  <a:rPr lang="en-US" dirty="0"/>
                  <a:t>Suppose that at time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, the saving rate of the economy increased. Plot out how the economy’s output will evolve over time.</a:t>
                </a:r>
              </a:p>
              <a:p>
                <a:endParaRPr lang="en-US" sz="5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208C7A8-4281-BE12-CCED-ADEDA98DB98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7886700" cy="1265420"/>
              </a:xfrm>
              <a:blipFill>
                <a:blip r:embed="rId2"/>
                <a:stretch>
                  <a:fillRect l="-1005" t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271F1-3F84-2904-0243-B76E7196A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0AAF7-371A-E7C1-CD8A-74EBB4E11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68013-016F-8FB7-3274-80E49D33B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13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3D2778B-E05A-7F1F-7C88-2DECEFE112F8}"/>
                  </a:ext>
                </a:extLst>
              </p:cNvPr>
              <p:cNvSpPr txBox="1"/>
              <p:nvPr/>
            </p:nvSpPr>
            <p:spPr>
              <a:xfrm>
                <a:off x="4053626" y="6135739"/>
                <a:ext cx="6326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𝑇𝑖𝑚𝑒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3D2778B-E05A-7F1F-7C88-2DECEFE112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3626" y="6135739"/>
                <a:ext cx="632674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3A6A1B3-D5CD-2753-3026-89A00E1941BC}"/>
                  </a:ext>
                </a:extLst>
              </p:cNvPr>
              <p:cNvSpPr txBox="1"/>
              <p:nvPr/>
            </p:nvSpPr>
            <p:spPr>
              <a:xfrm rot="16200000">
                <a:off x="198491" y="3157767"/>
                <a:ext cx="71481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400" b="0" i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3A6A1B3-D5CD-2753-3026-89A00E1941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198491" y="3157767"/>
                <a:ext cx="714811" cy="307777"/>
              </a:xfrm>
              <a:prstGeom prst="rect">
                <a:avLst/>
              </a:prstGeom>
              <a:blipFill>
                <a:blip r:embed="rId4"/>
                <a:stretch>
                  <a:fillRect r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2DCFA71-D262-8B83-B39E-A9DC898F76F0}"/>
              </a:ext>
            </a:extLst>
          </p:cNvPr>
          <p:cNvCxnSpPr>
            <a:cxnSpLocks/>
          </p:cNvCxnSpPr>
          <p:nvPr/>
        </p:nvCxnSpPr>
        <p:spPr>
          <a:xfrm>
            <a:off x="742950" y="6135739"/>
            <a:ext cx="3886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F761041-9492-64DD-9EEF-42DF0BC4E24E}"/>
              </a:ext>
            </a:extLst>
          </p:cNvPr>
          <p:cNvCxnSpPr>
            <a:cxnSpLocks/>
          </p:cNvCxnSpPr>
          <p:nvPr/>
        </p:nvCxnSpPr>
        <p:spPr>
          <a:xfrm flipV="1">
            <a:off x="753341" y="3002425"/>
            <a:ext cx="0" cy="313331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15CDCCB-B5B6-6389-95B7-4071C7E3FB89}"/>
              </a:ext>
            </a:extLst>
          </p:cNvPr>
          <p:cNvCxnSpPr>
            <a:cxnSpLocks/>
          </p:cNvCxnSpPr>
          <p:nvPr/>
        </p:nvCxnSpPr>
        <p:spPr>
          <a:xfrm flipV="1">
            <a:off x="742950" y="5199423"/>
            <a:ext cx="725948" cy="21980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0E6B6F3-D0F9-1D78-260A-7E3220D0F109}"/>
              </a:ext>
            </a:extLst>
          </p:cNvPr>
          <p:cNvCxnSpPr>
            <a:cxnSpLocks/>
          </p:cNvCxnSpPr>
          <p:nvPr/>
        </p:nvCxnSpPr>
        <p:spPr>
          <a:xfrm>
            <a:off x="1460500" y="6086382"/>
            <a:ext cx="0" cy="1095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DB1C611-C149-47F4-ECE9-7E221E33BE17}"/>
                  </a:ext>
                </a:extLst>
              </p:cNvPr>
              <p:cNvSpPr txBox="1"/>
              <p:nvPr/>
            </p:nvSpPr>
            <p:spPr>
              <a:xfrm>
                <a:off x="1272788" y="6185097"/>
                <a:ext cx="37542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DB1C611-C149-47F4-ECE9-7E221E33BE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2788" y="6185097"/>
                <a:ext cx="375424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31A5D56-F14B-883D-90FD-F03564475FFF}"/>
              </a:ext>
            </a:extLst>
          </p:cNvPr>
          <p:cNvCxnSpPr>
            <a:cxnSpLocks/>
          </p:cNvCxnSpPr>
          <p:nvPr/>
        </p:nvCxnSpPr>
        <p:spPr>
          <a:xfrm flipV="1">
            <a:off x="1460500" y="3091045"/>
            <a:ext cx="0" cy="299533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3028F883-1DF4-2265-1D0B-5E346265C6A6}"/>
              </a:ext>
            </a:extLst>
          </p:cNvPr>
          <p:cNvSpPr/>
          <p:nvPr/>
        </p:nvSpPr>
        <p:spPr>
          <a:xfrm rot="20668383">
            <a:off x="1232170" y="3517207"/>
            <a:ext cx="3441153" cy="1264534"/>
          </a:xfrm>
          <a:custGeom>
            <a:avLst/>
            <a:gdLst>
              <a:gd name="connsiteX0" fmla="*/ 0 w 2813050"/>
              <a:gd name="connsiteY0" fmla="*/ 1085850 h 1085850"/>
              <a:gd name="connsiteX1" fmla="*/ 762000 w 2813050"/>
              <a:gd name="connsiteY1" fmla="*/ 234950 h 1085850"/>
              <a:gd name="connsiteX2" fmla="*/ 2813050 w 2813050"/>
              <a:gd name="connsiteY2" fmla="*/ 0 h 1085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13050" h="1085850">
                <a:moveTo>
                  <a:pt x="0" y="1085850"/>
                </a:moveTo>
                <a:cubicBezTo>
                  <a:pt x="146579" y="750887"/>
                  <a:pt x="293158" y="415925"/>
                  <a:pt x="762000" y="234950"/>
                </a:cubicBezTo>
                <a:cubicBezTo>
                  <a:pt x="1230842" y="53975"/>
                  <a:pt x="2021946" y="26987"/>
                  <a:pt x="2813050" y="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853E90F-3B86-8AFC-49A0-A91D59DBF393}"/>
              </a:ext>
            </a:extLst>
          </p:cNvPr>
          <p:cNvCxnSpPr>
            <a:cxnSpLocks/>
          </p:cNvCxnSpPr>
          <p:nvPr/>
        </p:nvCxnSpPr>
        <p:spPr>
          <a:xfrm flipV="1">
            <a:off x="753339" y="4318214"/>
            <a:ext cx="3802395" cy="110101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5F14078-E9B4-6C69-3910-318B5FA066C6}"/>
              </a:ext>
            </a:extLst>
          </p:cNvPr>
          <p:cNvCxnSpPr>
            <a:cxnSpLocks/>
          </p:cNvCxnSpPr>
          <p:nvPr/>
        </p:nvCxnSpPr>
        <p:spPr>
          <a:xfrm flipV="1">
            <a:off x="753338" y="3002425"/>
            <a:ext cx="3802395" cy="110101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983B754-D1CD-DF66-DAFA-5D6E217DCE9E}"/>
                  </a:ext>
                </a:extLst>
              </p:cNvPr>
              <p:cNvSpPr txBox="1"/>
              <p:nvPr/>
            </p:nvSpPr>
            <p:spPr>
              <a:xfrm rot="20611875">
                <a:off x="1915461" y="4863221"/>
                <a:ext cx="176977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latin typeface="Cambria Math" panose="02040503050406030204" pitchFamily="18" charset="0"/>
                        </a:rPr>
                        <m:t>associated</m:t>
                      </m:r>
                      <m:r>
                        <a:rPr lang="en-US" sz="1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latin typeface="Cambria Math" panose="02040503050406030204" pitchFamily="18" charset="0"/>
                        </a:rPr>
                        <m:t>with</m:t>
                      </m:r>
                      <m:r>
                        <a:rPr lang="en-US" sz="1400" b="0" i="0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983B754-D1CD-DF66-DAFA-5D6E217DCE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611875">
                <a:off x="1915461" y="4863221"/>
                <a:ext cx="1769779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C2D5F25-E829-F09A-E8F2-8EA17F747136}"/>
                  </a:ext>
                </a:extLst>
              </p:cNvPr>
              <p:cNvSpPr txBox="1"/>
              <p:nvPr/>
            </p:nvSpPr>
            <p:spPr>
              <a:xfrm rot="20611875">
                <a:off x="1792986" y="3177358"/>
                <a:ext cx="179542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latin typeface="Cambria Math" panose="02040503050406030204" pitchFamily="18" charset="0"/>
                        </a:rPr>
                        <m:t>associated</m:t>
                      </m:r>
                      <m:r>
                        <a:rPr lang="en-US" sz="1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latin typeface="Cambria Math" panose="02040503050406030204" pitchFamily="18" charset="0"/>
                        </a:rPr>
                        <m:t>with</m:t>
                      </m:r>
                      <m:r>
                        <a:rPr lang="en-US" sz="1400" b="0" i="0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C2D5F25-E829-F09A-E8F2-8EA17F7471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611875">
                <a:off x="1792986" y="3177358"/>
                <a:ext cx="1795427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ontent Placeholder 2">
                <a:extLst>
                  <a:ext uri="{FF2B5EF4-FFF2-40B4-BE49-F238E27FC236}">
                    <a16:creationId xmlns:a16="http://schemas.microsoft.com/office/drawing/2014/main" id="{173A5F0D-DED2-6306-2322-67D4758244A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04680" y="2743202"/>
                <a:ext cx="3963069" cy="358616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000" dirty="0">
                    <a:solidFill>
                      <a:srgbClr val="FF0000"/>
                    </a:solidFill>
                  </a:rPr>
                  <a:t>The slopes of the growth paths (diagonal upward dotted lines) will be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FF0000"/>
                    </a:solidFill>
                  </a:rPr>
                  <a:t>.</a:t>
                </a:r>
              </a:p>
              <a:p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3" name="Content Placeholder 2">
                <a:extLst>
                  <a:ext uri="{FF2B5EF4-FFF2-40B4-BE49-F238E27FC236}">
                    <a16:creationId xmlns:a16="http://schemas.microsoft.com/office/drawing/2014/main" id="{173A5F0D-DED2-6306-2322-67D4758244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4680" y="2743202"/>
                <a:ext cx="3963069" cy="3586160"/>
              </a:xfrm>
              <a:prstGeom prst="rect">
                <a:avLst/>
              </a:prstGeom>
              <a:blipFill>
                <a:blip r:embed="rId8"/>
                <a:stretch>
                  <a:fillRect l="-1385" t="-17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863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5" grpId="0"/>
      <p:bldP spid="27" grpId="0" animBg="1"/>
      <p:bldP spid="32" grpId="0"/>
      <p:bldP spid="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294785-2701-708E-70C5-DF10AC6E77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43D94-DB88-2A45-C993-5D312FEEE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5.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A88C1-140E-F0D5-8D3C-41656D4E5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 why a 0% saving rate is not optimal</a:t>
            </a:r>
          </a:p>
          <a:p>
            <a:endParaRPr lang="en-US" sz="500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A 0% saving rate will eventually lead to 0 output, which will lead to 0 consumption available for the households.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Explain why a 100% saving rate is not optimal</a:t>
            </a:r>
          </a:p>
          <a:p>
            <a:endParaRPr lang="en-US" sz="500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A 100% saving rate will eventually lead to maximum output, but households will have no income left to consume, leading to 0 consumption.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F1263-E777-19DC-8031-63DF35CAA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660D9-91A3-30AF-B088-BFEAF9C14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946DF-625C-2EB3-454D-A4C4A89C0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993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294785-2701-708E-70C5-DF10AC6E77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43D94-DB88-2A45-C993-5D312FEEE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5.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A88C1-140E-F0D5-8D3C-41656D4E5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560474"/>
          </a:xfrm>
        </p:spPr>
        <p:txBody>
          <a:bodyPr>
            <a:normAutofit/>
          </a:bodyPr>
          <a:lstStyle/>
          <a:p>
            <a:r>
              <a:rPr lang="en-US" dirty="0"/>
              <a:t>How you would calculate the “best” saving rate.</a:t>
            </a:r>
          </a:p>
          <a:p>
            <a:pPr marL="0" indent="0">
              <a:buNone/>
            </a:pPr>
            <a:endParaRPr lang="en-US" sz="5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F1263-E777-19DC-8031-63DF35CAA0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10311"/>
            <a:ext cx="2057400" cy="365125"/>
          </a:xfr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660D9-91A3-30AF-B088-BFEAF9C14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946DF-625C-2EB3-454D-A4C4A89C0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15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6EE9185-7ADF-7498-AD74-FD8C753ED280}"/>
                  </a:ext>
                </a:extLst>
              </p:cNvPr>
              <p:cNvSpPr txBox="1"/>
              <p:nvPr/>
            </p:nvSpPr>
            <p:spPr>
              <a:xfrm>
                <a:off x="4362784" y="6002854"/>
                <a:ext cx="3117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6EE9185-7ADF-7498-AD74-FD8C753ED2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2784" y="6002854"/>
                <a:ext cx="311752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1575164-680C-F44E-CA1F-0EDCAAE43B84}"/>
                  </a:ext>
                </a:extLst>
              </p:cNvPr>
              <p:cNvSpPr txBox="1"/>
              <p:nvPr/>
            </p:nvSpPr>
            <p:spPr>
              <a:xfrm rot="16200000">
                <a:off x="198808" y="2587726"/>
                <a:ext cx="56047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1575164-680C-F44E-CA1F-0EDCAAE43B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198808" y="2587726"/>
                <a:ext cx="560474" cy="307777"/>
              </a:xfrm>
              <a:prstGeom prst="rect">
                <a:avLst/>
              </a:prstGeom>
              <a:blipFill>
                <a:blip r:embed="rId3"/>
                <a:stretch>
                  <a:fillRect r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C09F09A-97D0-DDE8-3220-FFEB2549BCF9}"/>
              </a:ext>
            </a:extLst>
          </p:cNvPr>
          <p:cNvCxnSpPr/>
          <p:nvPr/>
        </p:nvCxnSpPr>
        <p:spPr>
          <a:xfrm>
            <a:off x="632460" y="6021806"/>
            <a:ext cx="3886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CCB9FE7-8B1F-2715-1D72-883735DF1075}"/>
              </a:ext>
            </a:extLst>
          </p:cNvPr>
          <p:cNvCxnSpPr>
            <a:cxnSpLocks/>
          </p:cNvCxnSpPr>
          <p:nvPr/>
        </p:nvCxnSpPr>
        <p:spPr>
          <a:xfrm flipV="1">
            <a:off x="642851" y="2493034"/>
            <a:ext cx="0" cy="352877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E0C7F637-B058-F895-D81A-45E3CB7925CB}"/>
              </a:ext>
            </a:extLst>
          </p:cNvPr>
          <p:cNvSpPr/>
          <p:nvPr/>
        </p:nvSpPr>
        <p:spPr>
          <a:xfrm>
            <a:off x="597130" y="5957134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A294593-3F81-07BE-A051-7B98DC3E65DF}"/>
              </a:ext>
            </a:extLst>
          </p:cNvPr>
          <p:cNvSpPr/>
          <p:nvPr/>
        </p:nvSpPr>
        <p:spPr>
          <a:xfrm>
            <a:off x="3968980" y="5976086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BE40B13-16C6-3108-ADAD-60A3ADBA4C51}"/>
                  </a:ext>
                </a:extLst>
              </p:cNvPr>
              <p:cNvSpPr txBox="1"/>
              <p:nvPr/>
            </p:nvSpPr>
            <p:spPr>
              <a:xfrm>
                <a:off x="481796" y="6048574"/>
                <a:ext cx="3241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BE40B13-16C6-3108-ADAD-60A3ADBA4C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796" y="6048574"/>
                <a:ext cx="324127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5FBF98E-1C98-8740-D3E1-7E329BDBE20F}"/>
                  </a:ext>
                </a:extLst>
              </p:cNvPr>
              <p:cNvSpPr txBox="1"/>
              <p:nvPr/>
            </p:nvSpPr>
            <p:spPr>
              <a:xfrm>
                <a:off x="3852636" y="6048574"/>
                <a:ext cx="3241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5FBF98E-1C98-8740-D3E1-7E329BDBE2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2636" y="6048574"/>
                <a:ext cx="324127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C859E21-E43E-5773-1118-0E871D2F2EF7}"/>
              </a:ext>
            </a:extLst>
          </p:cNvPr>
          <p:cNvSpPr/>
          <p:nvPr/>
        </p:nvSpPr>
        <p:spPr>
          <a:xfrm>
            <a:off x="628650" y="3611560"/>
            <a:ext cx="3383280" cy="2412324"/>
          </a:xfrm>
          <a:custGeom>
            <a:avLst/>
            <a:gdLst>
              <a:gd name="connsiteX0" fmla="*/ 0 w 3383280"/>
              <a:gd name="connsiteY0" fmla="*/ 2895600 h 2903220"/>
              <a:gd name="connsiteX1" fmla="*/ 1706880 w 3383280"/>
              <a:gd name="connsiteY1" fmla="*/ 0 h 2903220"/>
              <a:gd name="connsiteX2" fmla="*/ 3383280 w 3383280"/>
              <a:gd name="connsiteY2" fmla="*/ 2903220 h 2903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83280" h="2903220">
                <a:moveTo>
                  <a:pt x="0" y="2895600"/>
                </a:moveTo>
                <a:cubicBezTo>
                  <a:pt x="571500" y="1447165"/>
                  <a:pt x="1143000" y="-1270"/>
                  <a:pt x="1706880" y="0"/>
                </a:cubicBezTo>
                <a:cubicBezTo>
                  <a:pt x="2270760" y="1270"/>
                  <a:pt x="2827020" y="1452245"/>
                  <a:pt x="3383280" y="290322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F2D319E-DEFA-F251-927E-04647D96FA2C}"/>
              </a:ext>
            </a:extLst>
          </p:cNvPr>
          <p:cNvCxnSpPr>
            <a:cxnSpLocks/>
          </p:cNvCxnSpPr>
          <p:nvPr/>
        </p:nvCxnSpPr>
        <p:spPr>
          <a:xfrm>
            <a:off x="642850" y="3611560"/>
            <a:ext cx="169268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2F89D53-5BC6-48E1-1BFF-B0DECE03E466}"/>
              </a:ext>
            </a:extLst>
          </p:cNvPr>
          <p:cNvCxnSpPr>
            <a:cxnSpLocks/>
            <a:stCxn id="15" idx="1"/>
          </p:cNvCxnSpPr>
          <p:nvPr/>
        </p:nvCxnSpPr>
        <p:spPr>
          <a:xfrm>
            <a:off x="2335530" y="3611560"/>
            <a:ext cx="0" cy="241024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CD12B2F-BD7B-7048-1D21-69C262B9A49B}"/>
                  </a:ext>
                </a:extLst>
              </p:cNvPr>
              <p:cNvSpPr txBox="1"/>
              <p:nvPr/>
            </p:nvSpPr>
            <p:spPr>
              <a:xfrm flipH="1">
                <a:off x="2208229" y="6012330"/>
                <a:ext cx="22412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CD12B2F-BD7B-7048-1D21-69C262B9A4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208229" y="6012330"/>
                <a:ext cx="224121" cy="307777"/>
              </a:xfrm>
              <a:prstGeom prst="rect">
                <a:avLst/>
              </a:prstGeom>
              <a:blipFill>
                <a:blip r:embed="rId6"/>
                <a:stretch>
                  <a:fillRect r="-324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957D3BE-FFE0-66B3-CBA3-DA34F2580373}"/>
                  </a:ext>
                </a:extLst>
              </p:cNvPr>
              <p:cNvSpPr txBox="1"/>
              <p:nvPr/>
            </p:nvSpPr>
            <p:spPr>
              <a:xfrm flipH="1">
                <a:off x="100332" y="3414839"/>
                <a:ext cx="464668" cy="393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𝑀𝐴𝑋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957D3BE-FFE0-66B3-CBA3-DA34F25803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00332" y="3414839"/>
                <a:ext cx="464668" cy="393441"/>
              </a:xfrm>
              <a:prstGeom prst="rect">
                <a:avLst/>
              </a:prstGeom>
              <a:blipFill>
                <a:blip r:embed="rId7"/>
                <a:stretch>
                  <a:fillRect r="-2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ontent Placeholder 2">
                <a:extLst>
                  <a:ext uri="{FF2B5EF4-FFF2-40B4-BE49-F238E27FC236}">
                    <a16:creationId xmlns:a16="http://schemas.microsoft.com/office/drawing/2014/main" id="{AEDA4539-6616-21EE-E6B4-68A9D31BF96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04680" y="2493033"/>
                <a:ext cx="3963069" cy="383632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000" dirty="0">
                    <a:solidFill>
                      <a:srgbClr val="FF0000"/>
                    </a:solidFill>
                  </a:rPr>
                  <a:t>We know when the saving rate is 0%, consumption is 0.</a:t>
                </a:r>
              </a:p>
              <a:p>
                <a:pPr lvl="3"/>
                <a:endParaRPr lang="en-US" sz="1200" dirty="0">
                  <a:solidFill>
                    <a:srgbClr val="FF0000"/>
                  </a:solidFill>
                </a:endParaRPr>
              </a:p>
              <a:p>
                <a:r>
                  <a:rPr lang="en-US" sz="2000" dirty="0">
                    <a:solidFill>
                      <a:srgbClr val="FF0000"/>
                    </a:solidFill>
                  </a:rPr>
                  <a:t>We also know when the saving rate is 100% , consumption is 0.</a:t>
                </a:r>
              </a:p>
              <a:p>
                <a:pPr marL="1371600" lvl="3" indent="0">
                  <a:buNone/>
                </a:pPr>
                <a:endParaRPr lang="en-US" sz="1200" dirty="0">
                  <a:solidFill>
                    <a:srgbClr val="FF0000"/>
                  </a:solidFill>
                </a:endParaRPr>
              </a:p>
              <a:p>
                <a:r>
                  <a:rPr lang="en-US" sz="2000" dirty="0">
                    <a:solidFill>
                      <a:srgbClr val="FF0000"/>
                    </a:solidFill>
                  </a:rPr>
                  <a:t>Calculate the following for different values of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000" dirty="0">
                    <a:solidFill>
                      <a:srgbClr val="FF0000"/>
                    </a:solidFill>
                  </a:rPr>
                  <a:t>.</a:t>
                </a:r>
              </a:p>
              <a:p>
                <a:endParaRPr lang="en-US" sz="5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𝐴𝑁</m:t>
                              </m:r>
                            </m:den>
                          </m:f>
                        </m:e>
                      </m:d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𝑠𝑓</m:t>
                      </m:r>
                      <m:d>
                        <m:dPr>
                          <m:ctrlP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num>
                            <m:den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𝐴𝑁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Content Placeholder 2">
                <a:extLst>
                  <a:ext uri="{FF2B5EF4-FFF2-40B4-BE49-F238E27FC236}">
                    <a16:creationId xmlns:a16="http://schemas.microsoft.com/office/drawing/2014/main" id="{AEDA4539-6616-21EE-E6B4-68A9D31BF9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4680" y="2493033"/>
                <a:ext cx="3963069" cy="3836329"/>
              </a:xfrm>
              <a:prstGeom prst="rect">
                <a:avLst/>
              </a:prstGeom>
              <a:blipFill>
                <a:blip r:embed="rId8"/>
                <a:stretch>
                  <a:fillRect l="-1385" t="-1749" r="-1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2081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 animBg="1"/>
      <p:bldP spid="12" grpId="0" animBg="1"/>
      <p:bldP spid="13" grpId="0"/>
      <p:bldP spid="14" grpId="0"/>
      <p:bldP spid="15" grpId="0" animBg="1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#4 “Recovery” Office Hours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https://calendly.com/brianhwpark</a:t>
            </a:r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Venue: Rm. 248 Center for Science and Business</a:t>
            </a:r>
          </a:p>
          <a:p>
            <a:pPr lvl="3"/>
            <a:endParaRPr lang="en-US" dirty="0"/>
          </a:p>
          <a:p>
            <a:r>
              <a:rPr lang="en-US" dirty="0"/>
              <a:t>Dates: Apr. 10</a:t>
            </a:r>
            <a:r>
              <a:rPr lang="en-US" baseline="30000" dirty="0"/>
              <a:t>th</a:t>
            </a:r>
            <a:r>
              <a:rPr lang="en-US" dirty="0"/>
              <a:t> ~ Apr. 19</a:t>
            </a:r>
            <a:r>
              <a:rPr lang="en-US" baseline="30000" dirty="0"/>
              <a:t>th</a:t>
            </a:r>
            <a:r>
              <a:rPr lang="en-US" dirty="0"/>
              <a:t>, 2024</a:t>
            </a:r>
          </a:p>
          <a:p>
            <a:pPr lvl="3"/>
            <a:endParaRPr lang="en-US" dirty="0"/>
          </a:p>
          <a:p>
            <a:r>
              <a:rPr lang="en-US" dirty="0"/>
              <a:t>Length: 30 Minutes per Session</a:t>
            </a:r>
          </a:p>
          <a:p>
            <a:pPr lvl="3"/>
            <a:endParaRPr lang="en-US" dirty="0"/>
          </a:p>
          <a:p>
            <a:r>
              <a:rPr lang="en-US" dirty="0"/>
              <a:t>Use the Whiteboard / Paper to correct your answers.</a:t>
            </a:r>
          </a:p>
          <a:p>
            <a:pPr lvl="3"/>
            <a:endParaRPr lang="en-US" dirty="0"/>
          </a:p>
          <a:p>
            <a:r>
              <a:rPr lang="en-US" dirty="0"/>
              <a:t>Recovery Rate: 50%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312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 Definitions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Constant Returns to Scale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A production function is said to display constant returns to scale when increasing all inputs by a factor of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leads to the output increasing by a factor of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Effective Labor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Effective labor is defined as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𝐴𝑁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, which is the labor input scaled by the productivity of labor.</a:t>
                </a:r>
              </a:p>
              <a:p>
                <a:pPr lvl="3"/>
                <a:endParaRPr lang="en-US" dirty="0">
                  <a:solidFill>
                    <a:srgbClr val="FF0000"/>
                  </a:solidFill>
                </a:endParaRPr>
              </a:p>
              <a:p>
                <a:r>
                  <a:rPr lang="en-US" dirty="0"/>
                  <a:t>Golden Rule Saving Rate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golden rule saving rate is the saving rate that will maximize the households’ consumption in the long run.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20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C03FC7-4AD0-08D4-F495-8C48D7A714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5F255-924E-DF71-4DE0-CCBC4BA81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186F9-9849-DF19-443F-D3838ED7A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Technological Progress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Technological progress can mean many things, but in our context, it refers to an increase of the productivity of the economy.</a:t>
            </a:r>
          </a:p>
          <a:p>
            <a:pPr lvl="3"/>
            <a:endParaRPr lang="en-US" dirty="0"/>
          </a:p>
          <a:p>
            <a:r>
              <a:rPr lang="en-US" dirty="0"/>
              <a:t>Gini Coefficient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 measure of the income inequality in the economy, where a smaller value means a more equal distribution of income.</a:t>
            </a:r>
          </a:p>
          <a:p>
            <a:pPr lvl="3"/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Steady State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When the economy reaches the steady state, the main variable of interest is kept constant.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i.e., Output per effective labor is constant in the steady state.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C3E74-D185-2DA7-E2A1-7B1F64F7A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5D783-8034-CDD4-508A-FBF578710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EB1C6-1A4D-BC16-DF69-2221DCA57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6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5D79A0-4685-8077-8C9B-ADF0F2F4A7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C12F4-E5A5-3F6D-B60E-66339E63E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2.A.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5BD20-8327-7672-72B9-B6F667A13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4"/>
            <a:ext cx="7954633" cy="4428527"/>
          </a:xfrm>
        </p:spPr>
        <p:txBody>
          <a:bodyPr>
            <a:normAutofit/>
          </a:bodyPr>
          <a:lstStyle/>
          <a:p>
            <a:r>
              <a:rPr lang="en-US" dirty="0"/>
              <a:t>If an economy’s saving rate is increased, its growth rate will increase in the long run.</a:t>
            </a:r>
          </a:p>
          <a:p>
            <a:pPr lvl="3"/>
            <a:endParaRPr lang="en-US" sz="500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FALSE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An increase in the economy’s saving rate will not lead to a change in the economy’s growth rate.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However, it may lead to a higher level of output per capita in the steady state.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D218D-11BE-B824-A207-9873D4425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F7BD3-55B9-757A-5E09-2498491A5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67253-D52C-5E3C-A1F3-5BA6F7BFD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63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8BBA4F-5B2D-1194-396B-C9C43FC0F7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60D7-31B4-F88F-423B-E2D4F4424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2.B.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39FEB-4C89-951D-F700-AC992B668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058150" cy="4351338"/>
          </a:xfrm>
        </p:spPr>
        <p:txBody>
          <a:bodyPr/>
          <a:lstStyle/>
          <a:p>
            <a:r>
              <a:rPr lang="en-US" dirty="0"/>
              <a:t>The accumulation of capital, whether physical or human, will not necessarily result in an increase in the growth rate of the economy over time.</a:t>
            </a:r>
          </a:p>
          <a:p>
            <a:endParaRPr lang="en-US" sz="500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TRUE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Essentially the same question as 2.A.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Increased saving rates lead to higher levels of capital accumulation but does not lead to the increase in the long run growth rate.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D3F9A-C8A0-FC60-D863-7E7BF488E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27D32-E881-33B1-77EA-3FDB0B550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81FAE-91F2-6BD6-E415-0107D969B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45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7D691E-09CC-29BA-538C-B42AC42BFC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D23C3-A3C3-9482-A3CC-2A16FF7F7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2.C.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E227A-A034-476E-BB68-2C53F800B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compare the standards of living between any two countries, information on the US dollar value of real GDP per capita of each country will be sufficient.</a:t>
            </a:r>
          </a:p>
          <a:p>
            <a:endParaRPr lang="en-US" sz="500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FALSE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There are often massive differences in the cost of living between two countries, which are not reflected in the real GDP values.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E97B1-FE3A-0EFB-83E9-E896AE2A7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411AF-7C57-5D2D-52FD-8AA253FEF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48B4C7-2271-A7E1-03A4-BC0CBE608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77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33E13E-28F3-4D5A-DF36-39A69CCAEB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257FE-3B29-1F99-2971-18FFAE82A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50E9B-6597-B043-FE63-EABA1D1B7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can be harmful to technological progress if intellectual property rights are overly protected.</a:t>
            </a:r>
          </a:p>
          <a:p>
            <a:endParaRPr lang="en-US" sz="500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TRUE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Excessive protection of intellectual property will prohibit other researchers to build upon existing knowledge, which may slow down future R&amp;D.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19871-024E-86B5-2C8B-1F8F13883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A540FD-CC7D-4EC2-D4FA-83E9A170E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9932B-C1EC-1C43-2517-7918AF89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86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33E13E-28F3-4D5A-DF36-39A69CCAEB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257FE-3B29-1F99-2971-18FFAE82A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E250E9B-6597-B043-FE63-EABA1D1B7D3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In your own words, interpret the equation that explains the evolution of capital between periods.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endParaRPr lang="en-US" sz="50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: Capital in the following period.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7030A0"/>
                    </a:solidFill>
                  </a:rPr>
                  <a:t>: Capital in the current period.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dirty="0">
                    <a:solidFill>
                      <a:srgbClr val="92D050"/>
                    </a:solidFill>
                  </a:rPr>
                  <a:t>: Rate of depreciation.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i="1" dirty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C000"/>
                    </a:solidFill>
                  </a:rPr>
                  <a:t>: Amount of investment in the current period.</a:t>
                </a:r>
              </a:p>
              <a:p>
                <a:pPr lvl="1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“</a:t>
                </a:r>
                <a:r>
                  <a:rPr lang="en-US" dirty="0">
                    <a:solidFill>
                      <a:srgbClr val="0070C0"/>
                    </a:solidFill>
                  </a:rPr>
                  <a:t>Capital in the following period </a:t>
                </a:r>
                <a:r>
                  <a:rPr lang="en-US" dirty="0">
                    <a:solidFill>
                      <a:srgbClr val="FF0000"/>
                    </a:solidFill>
                  </a:rPr>
                  <a:t>will be equal to the </a:t>
                </a:r>
                <a:r>
                  <a:rPr lang="en-US" dirty="0">
                    <a:solidFill>
                      <a:srgbClr val="7030A0"/>
                    </a:solidFill>
                  </a:rPr>
                  <a:t>capital in the current period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>
                    <a:solidFill>
                      <a:srgbClr val="92D050"/>
                    </a:solidFill>
                  </a:rPr>
                  <a:t>minus the amount depreciated</a:t>
                </a:r>
                <a:r>
                  <a:rPr lang="en-US" dirty="0">
                    <a:solidFill>
                      <a:srgbClr val="FF0000"/>
                    </a:solidFill>
                  </a:rPr>
                  <a:t>, plus the amount of </a:t>
                </a:r>
                <a:r>
                  <a:rPr lang="en-US" dirty="0">
                    <a:solidFill>
                      <a:srgbClr val="FFC000"/>
                    </a:solidFill>
                  </a:rPr>
                  <a:t>new investment in the current period</a:t>
                </a:r>
                <a:r>
                  <a:rPr lang="en-US" dirty="0">
                    <a:solidFill>
                      <a:srgbClr val="FF0000"/>
                    </a:solidFill>
                  </a:rPr>
                  <a:t>.”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E250E9B-6597-B043-FE63-EABA1D1B7D3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2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19871-024E-86B5-2C8B-1F8F13883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A540FD-CC7D-4EC2-D4FA-83E9A170E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9932B-C1EC-1C43-2517-7918AF89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18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F630E01-D107-42E5-8DFC-48302BB3DFE2}" vid="{4BEE81CA-F64C-419F-A97B-23D16F4EA3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mc-presentation-template</Template>
  <TotalTime>3863</TotalTime>
  <Words>1101</Words>
  <Application>Microsoft Office PowerPoint</Application>
  <PresentationFormat>On-screen Show (4:3)</PresentationFormat>
  <Paragraphs>170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Cambria Math</vt:lpstr>
      <vt:lpstr>Franklin Gothic Book</vt:lpstr>
      <vt:lpstr>Office Theme</vt:lpstr>
      <vt:lpstr>Quiz #4 Review</vt:lpstr>
      <vt:lpstr>Quiz #4 “Recovery” Office Hours</vt:lpstr>
      <vt:lpstr>Problem 1. Definitions</vt:lpstr>
      <vt:lpstr>Problem 1. Definitions</vt:lpstr>
      <vt:lpstr>Problem 2.A.</vt:lpstr>
      <vt:lpstr>Problem 2.B.</vt:lpstr>
      <vt:lpstr>Problem 2.C.</vt:lpstr>
      <vt:lpstr>Problem 2.D.</vt:lpstr>
      <vt:lpstr>Problem 3.A.</vt:lpstr>
      <vt:lpstr>Problem 3.B.</vt:lpstr>
      <vt:lpstr>Problem 3.C.</vt:lpstr>
      <vt:lpstr>Problem 4.A.</vt:lpstr>
      <vt:lpstr>Problem 4.B.</vt:lpstr>
      <vt:lpstr>Problem 5.</vt:lpstr>
      <vt:lpstr>Problem 5.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Price Theory</dc:title>
  <dc:creator>Brian Park</dc:creator>
  <cp:lastModifiedBy>Brian Park</cp:lastModifiedBy>
  <cp:revision>90</cp:revision>
  <dcterms:created xsi:type="dcterms:W3CDTF">2023-08-17T23:00:51Z</dcterms:created>
  <dcterms:modified xsi:type="dcterms:W3CDTF">2024-04-09T15:54:47Z</dcterms:modified>
</cp:coreProperties>
</file>