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329" r:id="rId3"/>
    <p:sldId id="336" r:id="rId4"/>
    <p:sldId id="258" r:id="rId5"/>
    <p:sldId id="331" r:id="rId6"/>
    <p:sldId id="330" r:id="rId7"/>
    <p:sldId id="332" r:id="rId8"/>
    <p:sldId id="375" r:id="rId9"/>
    <p:sldId id="377" r:id="rId10"/>
    <p:sldId id="333" r:id="rId11"/>
    <p:sldId id="335" r:id="rId12"/>
    <p:sldId id="337" r:id="rId13"/>
    <p:sldId id="342" r:id="rId14"/>
    <p:sldId id="343" r:id="rId15"/>
    <p:sldId id="344" r:id="rId16"/>
    <p:sldId id="345" r:id="rId17"/>
    <p:sldId id="346" r:id="rId18"/>
    <p:sldId id="347" r:id="rId19"/>
    <p:sldId id="357" r:id="rId20"/>
    <p:sldId id="378" r:id="rId21"/>
    <p:sldId id="380" r:id="rId22"/>
    <p:sldId id="355" r:id="rId23"/>
    <p:sldId id="358" r:id="rId24"/>
    <p:sldId id="360" r:id="rId25"/>
    <p:sldId id="359" r:id="rId26"/>
    <p:sldId id="361" r:id="rId27"/>
    <p:sldId id="365" r:id="rId28"/>
    <p:sldId id="363" r:id="rId29"/>
    <p:sldId id="364" r:id="rId30"/>
    <p:sldId id="366" r:id="rId31"/>
    <p:sldId id="367" r:id="rId32"/>
    <p:sldId id="373" r:id="rId33"/>
    <p:sldId id="340" r:id="rId34"/>
    <p:sldId id="369" r:id="rId35"/>
    <p:sldId id="370" r:id="rId36"/>
    <p:sldId id="371" r:id="rId37"/>
    <p:sldId id="372" r:id="rId38"/>
    <p:sldId id="374" r:id="rId39"/>
    <p:sldId id="34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5BCD"/>
    <a:srgbClr val="E05F65"/>
    <a:srgbClr val="00FFFF"/>
    <a:srgbClr val="F5CFD0"/>
    <a:srgbClr val="D4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3656" autoAdjust="0"/>
  </p:normalViewPr>
  <p:slideViewPr>
    <p:cSldViewPr snapToGrid="0">
      <p:cViewPr varScale="1">
        <p:scale>
          <a:sx n="92" d="100"/>
          <a:sy n="92" d="100"/>
        </p:scale>
        <p:origin x="15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6441-4E79-42FF-805B-86C90BDFD38D}" type="datetimeFigureOut">
              <a:rPr lang="en-US" smtClean="0"/>
              <a:t>2/16/2024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9054-221E-4755-818D-C35A08AFDBE7}" type="slidenum">
              <a:rPr lang="en-US" smtClean="0"/>
              <a:t>‹#›</a:t>
            </a:fld>
            <a:endParaRPr lang="en-US" dirty="0"/>
          </a:p>
        </p:txBody>
      </p:sp>
    </p:spTree>
    <p:extLst>
      <p:ext uri="{BB962C8B-B14F-4D97-AF65-F5344CB8AC3E}">
        <p14:creationId xmlns:p14="http://schemas.microsoft.com/office/powerpoint/2010/main" val="33427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that the nominal interest rate is given as 5%, and the expected level of inflation is 2%. What is the real interest rate in this economy?
https://www.polleverywhere.com/multiple_choice_polls/hh8WjZRjopxf2qSt68cwN?display_state=instructions&amp;activity_state=opened&amp;state=opened&amp;flow=Engagement&amp;onscreen=persist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8</a:t>
            </a:fld>
            <a:endParaRPr lang="en-US" dirty="0"/>
          </a:p>
        </p:txBody>
      </p:sp>
      <p:sp>
        <p:nvSpPr>
          <p:cNvPr id="5" name="TextBox 4">
            <a:extLst>
              <a:ext uri="{FF2B5EF4-FFF2-40B4-BE49-F238E27FC236}">
                <a16:creationId xmlns:a16="http://schemas.microsoft.com/office/drawing/2014/main" id="{EB3C38FC-9D47-4EB5-D407-8A9EB5AFA05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7553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that the nominal interest rate is given as 5%, and the expected level of inflation is 2%. What is the real interest rate in this economy?
https://www.polleverywhere.com/multiple_choice_polls/hh8WjZRjopxf2qSt68cwN?display_state=chart&amp;activity_state=closed&amp;state=closed&amp;flow=Engagement&amp;onscreen=persist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9</a:t>
            </a:fld>
            <a:endParaRPr lang="en-US" dirty="0"/>
          </a:p>
        </p:txBody>
      </p:sp>
      <p:sp>
        <p:nvSpPr>
          <p:cNvPr id="5" name="TextBox 4">
            <a:extLst>
              <a:ext uri="{FF2B5EF4-FFF2-40B4-BE49-F238E27FC236}">
                <a16:creationId xmlns:a16="http://schemas.microsoft.com/office/drawing/2014/main" id="{7CF8DC58-939A-70EB-1F91-78B898ECAEC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578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Assuming that your goal is to increase output in the economy, what would you do when the risk premium increases??
https://www.polleverywhere.com/multiple_choice_polls/KpAuUUKhLX5IG9psWKCD5?display_state=instructions&amp;activity_state=opened&amp;state=opened&amp;flow=Engagement&amp;onscreen=persist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20</a:t>
            </a:fld>
            <a:endParaRPr lang="en-US" dirty="0"/>
          </a:p>
        </p:txBody>
      </p:sp>
      <p:sp>
        <p:nvSpPr>
          <p:cNvPr id="5" name="TextBox 4">
            <a:extLst>
              <a:ext uri="{FF2B5EF4-FFF2-40B4-BE49-F238E27FC236}">
                <a16:creationId xmlns:a16="http://schemas.microsoft.com/office/drawing/2014/main" id="{F0D03C91-142A-3BA0-F5CF-B96FC45E2E9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7990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Assuming that your goal is to increase output in the economy, what would you do when the risk premium increases??
https://www.polleverywhere.com/multiple_choice_polls/KpAuUUKhLX5IG9psWKCD5?display_state=chart&amp;activity_state=closed&amp;state=closed&amp;flow=Engagement&amp;onscreen=persist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21</a:t>
            </a:fld>
            <a:endParaRPr lang="en-US" dirty="0"/>
          </a:p>
        </p:txBody>
      </p:sp>
      <p:sp>
        <p:nvSpPr>
          <p:cNvPr id="5" name="TextBox 4">
            <a:extLst>
              <a:ext uri="{FF2B5EF4-FFF2-40B4-BE49-F238E27FC236}">
                <a16:creationId xmlns:a16="http://schemas.microsoft.com/office/drawing/2014/main" id="{FE13344E-3918-18A5-DDDD-4A4F494205A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059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29054-221E-4755-818D-C35A08AFDBE7}" type="slidenum">
              <a:rPr lang="en-US" smtClean="0"/>
              <a:t>30</a:t>
            </a:fld>
            <a:endParaRPr lang="en-US" dirty="0"/>
          </a:p>
        </p:txBody>
      </p:sp>
    </p:spTree>
    <p:extLst>
      <p:ext uri="{BB962C8B-B14F-4D97-AF65-F5344CB8AC3E}">
        <p14:creationId xmlns:p14="http://schemas.microsoft.com/office/powerpoint/2010/main" val="360682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B7179-8C90-C242-90DC-AFE95855A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B833A-FA45-1E1C-0DB5-735DD2AFE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128BA-B778-8F6D-B891-E398A17D5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B320DF-4A2B-280E-D453-C641FC83D341}"/>
              </a:ext>
            </a:extLst>
          </p:cNvPr>
          <p:cNvSpPr>
            <a:spLocks noGrp="1"/>
          </p:cNvSpPr>
          <p:nvPr>
            <p:ph type="sldNum" sz="quarter" idx="5"/>
          </p:nvPr>
        </p:nvSpPr>
        <p:spPr/>
        <p:txBody>
          <a:bodyPr/>
          <a:lstStyle/>
          <a:p>
            <a:fld id="{64A29054-221E-4755-818D-C35A08AFDBE7}" type="slidenum">
              <a:rPr lang="en-US" smtClean="0"/>
              <a:t>31</a:t>
            </a:fld>
            <a:endParaRPr lang="en-US" dirty="0"/>
          </a:p>
        </p:txBody>
      </p:sp>
    </p:spTree>
    <p:extLst>
      <p:ext uri="{BB962C8B-B14F-4D97-AF65-F5344CB8AC3E}">
        <p14:creationId xmlns:p14="http://schemas.microsoft.com/office/powerpoint/2010/main" val="369458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92;p13">
            <a:extLst>
              <a:ext uri="{FF2B5EF4-FFF2-40B4-BE49-F238E27FC236}">
                <a16:creationId xmlns:a16="http://schemas.microsoft.com/office/drawing/2014/main" id="{BF16982E-3E38-0665-4F07-437DD3F0D5A4}"/>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81354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1F852EF2-DB2E-EDA3-947F-AD7E6C19EBD8}"/>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93810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297A800C-E47B-35AC-0EA8-24F3738049A6}"/>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9026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859BA894-242B-5A6C-EFD3-428444AAFEC4}"/>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419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92;p13">
            <a:extLst>
              <a:ext uri="{FF2B5EF4-FFF2-40B4-BE49-F238E27FC236}">
                <a16:creationId xmlns:a16="http://schemas.microsoft.com/office/drawing/2014/main" id="{A5DC9873-6BF3-A825-551C-17B7FBCA97F5}"/>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31505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F820AB4E-4F46-3C81-9BD0-65A4D2A2DBEC}"/>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9945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8" name="Footer Placeholder 7"/>
          <p:cNvSpPr>
            <a:spLocks noGrp="1"/>
          </p:cNvSpPr>
          <p:nvPr>
            <p:ph type="ftr" sz="quarter" idx="11"/>
          </p:nvPr>
        </p:nvSpPr>
        <p:spPr/>
        <p:txBody>
          <a:bodyPr/>
          <a:lstStyle/>
          <a:p>
            <a:r>
              <a:rPr lang="en-US" dirty="0"/>
              <a:t>DEPARTMENT OF BUSINESS &amp; ECONOMICS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10" name="Google Shape;101;p14">
            <a:extLst>
              <a:ext uri="{FF2B5EF4-FFF2-40B4-BE49-F238E27FC236}">
                <a16:creationId xmlns:a16="http://schemas.microsoft.com/office/drawing/2014/main" id="{C854E680-04A2-EA76-C6A6-8EF6A2AD0BB9}"/>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5142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4" name="Footer Placeholder 3"/>
          <p:cNvSpPr>
            <a:spLocks noGrp="1"/>
          </p:cNvSpPr>
          <p:nvPr>
            <p:ph type="ftr" sz="quarter" idx="11"/>
          </p:nvPr>
        </p:nvSpPr>
        <p:spPr/>
        <p:txBody>
          <a:bodyPr/>
          <a:lstStyle/>
          <a:p>
            <a:r>
              <a:rPr lang="en-US" dirty="0"/>
              <a:t>DEPARTMENT OF BUSINESS &amp; ECONOMICS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6" name="Google Shape;101;p14">
            <a:extLst>
              <a:ext uri="{FF2B5EF4-FFF2-40B4-BE49-F238E27FC236}">
                <a16:creationId xmlns:a16="http://schemas.microsoft.com/office/drawing/2014/main" id="{0E4BED26-AE3D-9FD7-372D-89389F761105}"/>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551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3" name="Footer Placeholder 2"/>
          <p:cNvSpPr>
            <a:spLocks noGrp="1"/>
          </p:cNvSpPr>
          <p:nvPr>
            <p:ph type="ftr" sz="quarter" idx="11"/>
          </p:nvPr>
        </p:nvSpPr>
        <p:spPr/>
        <p:txBody>
          <a:bodyPr/>
          <a:lstStyle/>
          <a:p>
            <a:r>
              <a:rPr lang="en-US" dirty="0"/>
              <a:t>DEPARTMENT OF BUSINESS &amp; ECONOMICS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5" name="Google Shape;101;p14">
            <a:extLst>
              <a:ext uri="{FF2B5EF4-FFF2-40B4-BE49-F238E27FC236}">
                <a16:creationId xmlns:a16="http://schemas.microsoft.com/office/drawing/2014/main" id="{63FB725D-7839-2629-E2FD-4289B983E673}"/>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749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ADE22408-2DD9-F1EF-2438-A0546996FB22}"/>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6331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Spring 2024</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19CEB84E-A1D1-9AFA-DEC7-31056DF6BFAD}"/>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3511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00" b="1">
                <a:solidFill>
                  <a:schemeClr val="tx1"/>
                </a:solidFill>
                <a:latin typeface="Franklin Gothic Book" panose="020B0503020102020204" pitchFamily="34" charset="0"/>
                <a:cs typeface="Forte Forward" panose="020F0502020204030204" pitchFamily="2" charset="0"/>
              </a:defRPr>
            </a:lvl1pPr>
          </a:lstStyle>
          <a:p>
            <a:r>
              <a:rPr lang="en-US"/>
              <a:t>Spring 2024</a:t>
            </a:r>
            <a:endParaRPr lang="en-US" dirty="0"/>
          </a:p>
        </p:txBody>
      </p:sp>
      <p:sp>
        <p:nvSpPr>
          <p:cNvPr id="5" name="Footer Placeholder 4"/>
          <p:cNvSpPr>
            <a:spLocks noGrp="1"/>
          </p:cNvSpPr>
          <p:nvPr>
            <p:ph type="ftr" sz="quarter" idx="3"/>
          </p:nvPr>
        </p:nvSpPr>
        <p:spPr>
          <a:xfrm>
            <a:off x="1690777" y="6356351"/>
            <a:ext cx="5762446" cy="365125"/>
          </a:xfrm>
          <a:prstGeom prst="rect">
            <a:avLst/>
          </a:prstGeom>
        </p:spPr>
        <p:txBody>
          <a:bodyPr vert="horz" lIns="91440" tIns="45720" rIns="91440" bIns="45720" rtlCol="0" anchor="ctr"/>
          <a:lstStyle>
            <a:lvl1pPr algn="ctr">
              <a:defRPr sz="1300" b="1">
                <a:solidFill>
                  <a:schemeClr val="tx1"/>
                </a:solidFill>
                <a:latin typeface="Franklin Gothic Book" panose="020B0503020102020204" pitchFamily="34" charset="0"/>
              </a:defRPr>
            </a:lvl1pPr>
          </a:lstStyle>
          <a:p>
            <a:r>
              <a:rPr lang="en-US" dirty="0"/>
              <a:t>DEPARTMENT OF BUSINESS &amp; ECONOMICS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00" b="1">
                <a:solidFill>
                  <a:schemeClr val="tx1"/>
                </a:solidFill>
                <a:latin typeface="Franklin Gothic Book" panose="020B0503020102020204" pitchFamily="34" charset="0"/>
              </a:defRPr>
            </a:lvl1pPr>
          </a:lstStyle>
          <a:p>
            <a:fld id="{1A980C56-831A-4EAB-9EDE-57C090F4F877}" type="slidenum">
              <a:rPr lang="en-US" smtClean="0"/>
              <a:t>‹#›</a:t>
            </a:fld>
            <a:endParaRPr lang="en-US" dirty="0"/>
          </a:p>
        </p:txBody>
      </p:sp>
      <p:pic>
        <p:nvPicPr>
          <p:cNvPr id="7" name="Google Shape;91;p13">
            <a:extLst>
              <a:ext uri="{FF2B5EF4-FFF2-40B4-BE49-F238E27FC236}">
                <a16:creationId xmlns:a16="http://schemas.microsoft.com/office/drawing/2014/main" id="{9C136CE5-665B-2FA1-3A31-86C4E8EC1DBB}"/>
              </a:ext>
            </a:extLst>
          </p:cNvPr>
          <p:cNvPicPr preferRelativeResize="0"/>
          <p:nvPr/>
        </p:nvPicPr>
        <p:blipFill rotWithShape="1">
          <a:blip r:embed="rId13">
            <a:alphaModFix/>
          </a:blip>
          <a:srcRect/>
          <a:stretch/>
        </p:blipFill>
        <p:spPr>
          <a:xfrm>
            <a:off x="0" y="0"/>
            <a:ext cx="9144000" cy="423060"/>
          </a:xfrm>
          <a:prstGeom prst="rect">
            <a:avLst/>
          </a:prstGeom>
          <a:noFill/>
          <a:ln>
            <a:noFill/>
          </a:ln>
        </p:spPr>
      </p:pic>
    </p:spTree>
    <p:extLst>
      <p:ext uri="{BB962C8B-B14F-4D97-AF65-F5344CB8AC3E}">
        <p14:creationId xmlns:p14="http://schemas.microsoft.com/office/powerpoint/2010/main" val="3825955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3600" b="1"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1.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openxmlformats.org/officeDocument/2006/relationships/image" Target="../media/image61.png"/><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image" Target="../media/image240.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GPOv72Awo68?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22.png"/><Relationship Id="rId17"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15.png"/><Relationship Id="rId1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61.png"/><Relationship Id="rId9" Type="http://schemas.openxmlformats.org/officeDocument/2006/relationships/image" Target="../media/image36.png"/><Relationship Id="rId1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44.png"/><Relationship Id="rId7" Type="http://schemas.openxmlformats.org/officeDocument/2006/relationships/image" Target="../media/image34.png"/><Relationship Id="rId12" Type="http://schemas.openxmlformats.org/officeDocument/2006/relationships/image" Target="../media/image22.pn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15.png"/><Relationship Id="rId1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61.png"/><Relationship Id="rId9" Type="http://schemas.openxmlformats.org/officeDocument/2006/relationships/image" Target="../media/image36.png"/><Relationship Id="rId1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1AA-C880-955A-8ACC-D4284C4A7939}"/>
              </a:ext>
            </a:extLst>
          </p:cNvPr>
          <p:cNvSpPr>
            <a:spLocks noGrp="1"/>
          </p:cNvSpPr>
          <p:nvPr>
            <p:ph type="ctrTitle"/>
          </p:nvPr>
        </p:nvSpPr>
        <p:spPr>
          <a:xfrm>
            <a:off x="517585" y="1122363"/>
            <a:ext cx="8108830" cy="2387600"/>
          </a:xfrm>
        </p:spPr>
        <p:txBody>
          <a:bodyPr>
            <a:normAutofit/>
          </a:bodyPr>
          <a:lstStyle/>
          <a:p>
            <a:r>
              <a:rPr lang="en-US" sz="4200" dirty="0"/>
              <a:t>The Short Run:</a:t>
            </a:r>
            <a:br>
              <a:rPr lang="en-US" sz="4200" dirty="0"/>
            </a:br>
            <a:r>
              <a:rPr lang="en-US" sz="4200" dirty="0"/>
              <a:t>Extensions to the IS-LM Framework</a:t>
            </a:r>
          </a:p>
        </p:txBody>
      </p:sp>
      <p:sp>
        <p:nvSpPr>
          <p:cNvPr id="3" name="Subtitle 2">
            <a:extLst>
              <a:ext uri="{FF2B5EF4-FFF2-40B4-BE49-F238E27FC236}">
                <a16:creationId xmlns:a16="http://schemas.microsoft.com/office/drawing/2014/main" id="{57868834-9371-0482-209B-C2EBDB2D93F1}"/>
              </a:ext>
            </a:extLst>
          </p:cNvPr>
          <p:cNvSpPr>
            <a:spLocks noGrp="1"/>
          </p:cNvSpPr>
          <p:nvPr>
            <p:ph type="subTitle" idx="1"/>
          </p:nvPr>
        </p:nvSpPr>
        <p:spPr/>
        <p:txBody>
          <a:bodyPr>
            <a:normAutofit/>
          </a:bodyPr>
          <a:lstStyle/>
          <a:p>
            <a:r>
              <a:rPr lang="en-US" sz="3200" dirty="0"/>
              <a:t>ECON 301</a:t>
            </a:r>
          </a:p>
        </p:txBody>
      </p:sp>
      <p:sp>
        <p:nvSpPr>
          <p:cNvPr id="4" name="Date Placeholder 3">
            <a:extLst>
              <a:ext uri="{FF2B5EF4-FFF2-40B4-BE49-F238E27FC236}">
                <a16:creationId xmlns:a16="http://schemas.microsoft.com/office/drawing/2014/main" id="{C343A60A-CBE6-B5CE-B9CE-C7DC9386921B}"/>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1EDF44A7-8470-0B18-F1D2-F47845ECB758}"/>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986BCC6C-06D2-CC1B-BC1A-B87124A36DE8}"/>
              </a:ext>
            </a:extLst>
          </p:cNvPr>
          <p:cNvSpPr>
            <a:spLocks noGrp="1"/>
          </p:cNvSpPr>
          <p:nvPr>
            <p:ph type="sldNum" sz="quarter" idx="12"/>
          </p:nvPr>
        </p:nvSpPr>
        <p:spPr/>
        <p:txBody>
          <a:bodyPr/>
          <a:lstStyle/>
          <a:p>
            <a:fld id="{1A980C56-831A-4EAB-9EDE-57C090F4F877}" type="slidenum">
              <a:rPr lang="en-US" smtClean="0"/>
              <a:t>1</a:t>
            </a:fld>
            <a:endParaRPr lang="en-US" dirty="0"/>
          </a:p>
        </p:txBody>
      </p:sp>
    </p:spTree>
    <p:extLst>
      <p:ext uri="{BB962C8B-B14F-4D97-AF65-F5344CB8AC3E}">
        <p14:creationId xmlns:p14="http://schemas.microsoft.com/office/powerpoint/2010/main" val="250580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2DCC-77E0-E806-B649-5C638ED54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8A237-CF77-3D8E-2382-AA36FA98541F}"/>
              </a:ext>
            </a:extLst>
          </p:cNvPr>
          <p:cNvSpPr>
            <a:spLocks noGrp="1"/>
          </p:cNvSpPr>
          <p:nvPr>
            <p:ph type="title"/>
          </p:nvPr>
        </p:nvSpPr>
        <p:spPr/>
        <p:txBody>
          <a:bodyPr/>
          <a:lstStyle/>
          <a:p>
            <a:r>
              <a:rPr lang="en-US" dirty="0"/>
              <a:t>Nominal and Real Interest Rates</a:t>
            </a:r>
          </a:p>
        </p:txBody>
      </p:sp>
      <p:sp>
        <p:nvSpPr>
          <p:cNvPr id="4" name="Date Placeholder 3">
            <a:extLst>
              <a:ext uri="{FF2B5EF4-FFF2-40B4-BE49-F238E27FC236}">
                <a16:creationId xmlns:a16="http://schemas.microsoft.com/office/drawing/2014/main" id="{CA1EEF76-08A3-5E4F-6AA0-D0CFD6D12268}"/>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9DC052E8-F1E5-C8AA-1334-D1F50FEC8290}"/>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061E0EAE-AB72-8F48-47A5-9C623AF3E765}"/>
              </a:ext>
            </a:extLst>
          </p:cNvPr>
          <p:cNvSpPr>
            <a:spLocks noGrp="1"/>
          </p:cNvSpPr>
          <p:nvPr>
            <p:ph type="sldNum" sz="quarter" idx="12"/>
          </p:nvPr>
        </p:nvSpPr>
        <p:spPr/>
        <p:txBody>
          <a:bodyPr/>
          <a:lstStyle/>
          <a:p>
            <a:fld id="{1A980C56-831A-4EAB-9EDE-57C090F4F877}" type="slidenum">
              <a:rPr lang="en-US" smtClean="0"/>
              <a:t>10</a:t>
            </a:fld>
            <a:endParaRPr lang="en-US" dirty="0"/>
          </a:p>
        </p:txBody>
      </p:sp>
      <p:pic>
        <p:nvPicPr>
          <p:cNvPr id="12" name="Content Placeholder 11" descr="A graph of a graph showing the value of a stock market&#10;&#10;Description automatically generated with medium confidence">
            <a:extLst>
              <a:ext uri="{FF2B5EF4-FFF2-40B4-BE49-F238E27FC236}">
                <a16:creationId xmlns:a16="http://schemas.microsoft.com/office/drawing/2014/main" id="{E10843A4-E1E8-B299-D43D-C56D3CC01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spTree>
    <p:extLst>
      <p:ext uri="{BB962C8B-B14F-4D97-AF65-F5344CB8AC3E}">
        <p14:creationId xmlns:p14="http://schemas.microsoft.com/office/powerpoint/2010/main" val="334995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6C88-4F18-6B53-9F31-D0D23EF3E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CE1D5-E0B4-6175-67B1-2C78261A4AE5}"/>
              </a:ext>
            </a:extLst>
          </p:cNvPr>
          <p:cNvSpPr>
            <a:spLocks noGrp="1"/>
          </p:cNvSpPr>
          <p:nvPr>
            <p:ph type="title"/>
          </p:nvPr>
        </p:nvSpPr>
        <p:spPr/>
        <p:txBody>
          <a:bodyPr/>
          <a:lstStyle/>
          <a:p>
            <a:r>
              <a:rPr lang="en-US" dirty="0"/>
              <a:t>Risk and the Risk Premia</a:t>
            </a:r>
          </a:p>
        </p:txBody>
      </p:sp>
      <p:sp>
        <p:nvSpPr>
          <p:cNvPr id="3" name="Content Placeholder 2">
            <a:extLst>
              <a:ext uri="{FF2B5EF4-FFF2-40B4-BE49-F238E27FC236}">
                <a16:creationId xmlns:a16="http://schemas.microsoft.com/office/drawing/2014/main" id="{E0FDB436-6DF7-F782-D00C-CF3ECC32AEB4}"/>
              </a:ext>
            </a:extLst>
          </p:cNvPr>
          <p:cNvSpPr>
            <a:spLocks noGrp="1"/>
          </p:cNvSpPr>
          <p:nvPr>
            <p:ph idx="1"/>
          </p:nvPr>
        </p:nvSpPr>
        <p:spPr>
          <a:xfrm>
            <a:off x="628650" y="1825625"/>
            <a:ext cx="7886700" cy="4351338"/>
          </a:xfrm>
        </p:spPr>
        <p:txBody>
          <a:bodyPr/>
          <a:lstStyle/>
          <a:p>
            <a:r>
              <a:rPr lang="en-US" dirty="0"/>
              <a:t>In the simple financial model, there were only two assets; money and bonds.</a:t>
            </a:r>
          </a:p>
          <a:p>
            <a:pPr lvl="3"/>
            <a:endParaRPr lang="en-US" dirty="0"/>
          </a:p>
          <a:p>
            <a:r>
              <a:rPr lang="en-US" dirty="0"/>
              <a:t>We assumed that there is only one type of bond, and that said bond had no risk of defaulting.</a:t>
            </a:r>
          </a:p>
          <a:p>
            <a:pPr lvl="3"/>
            <a:endParaRPr lang="en-US" dirty="0"/>
          </a:p>
          <a:p>
            <a:r>
              <a:rPr lang="en-US" dirty="0"/>
              <a:t>In the real-world, there are many different types of bonds.</a:t>
            </a:r>
          </a:p>
          <a:p>
            <a:pPr lvl="1"/>
            <a:r>
              <a:rPr lang="en-US" dirty="0"/>
              <a:t>Different issuers, differing maturities, differing interest rates, etc.</a:t>
            </a:r>
          </a:p>
          <a:p>
            <a:pPr lvl="3"/>
            <a:endParaRPr lang="en-US" dirty="0"/>
          </a:p>
          <a:p>
            <a:r>
              <a:rPr lang="en-US" dirty="0"/>
              <a:t>This time, we will expand the model to include a measure of risk, and the premium associated with said risk.</a:t>
            </a:r>
          </a:p>
        </p:txBody>
      </p:sp>
      <p:sp>
        <p:nvSpPr>
          <p:cNvPr id="4" name="Date Placeholder 3">
            <a:extLst>
              <a:ext uri="{FF2B5EF4-FFF2-40B4-BE49-F238E27FC236}">
                <a16:creationId xmlns:a16="http://schemas.microsoft.com/office/drawing/2014/main" id="{AA1B314D-37BE-7504-9005-DB27BB97A423}"/>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432C4B4D-AD6E-279C-7081-68BBB9420A3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C03831E2-DE81-77A3-BDF0-16C6D8ADCA29}"/>
              </a:ext>
            </a:extLst>
          </p:cNvPr>
          <p:cNvSpPr>
            <a:spLocks noGrp="1"/>
          </p:cNvSpPr>
          <p:nvPr>
            <p:ph type="sldNum" sz="quarter" idx="12"/>
          </p:nvPr>
        </p:nvSpPr>
        <p:spPr/>
        <p:txBody>
          <a:bodyPr/>
          <a:lstStyle/>
          <a:p>
            <a:fld id="{1A980C56-831A-4EAB-9EDE-57C090F4F877}" type="slidenum">
              <a:rPr lang="en-US" smtClean="0"/>
              <a:t>11</a:t>
            </a:fld>
            <a:endParaRPr lang="en-US" dirty="0"/>
          </a:p>
        </p:txBody>
      </p:sp>
    </p:spTree>
    <p:extLst>
      <p:ext uri="{BB962C8B-B14F-4D97-AF65-F5344CB8AC3E}">
        <p14:creationId xmlns:p14="http://schemas.microsoft.com/office/powerpoint/2010/main" val="11127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B40F-FA47-6C8A-AE38-0FADEA62D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48587-4BB3-2DFF-14C4-8AC176A4A8F6}"/>
              </a:ext>
            </a:extLst>
          </p:cNvPr>
          <p:cNvSpPr>
            <a:spLocks noGrp="1"/>
          </p:cNvSpPr>
          <p:nvPr>
            <p:ph type="title"/>
          </p:nvPr>
        </p:nvSpPr>
        <p:spPr/>
        <p:txBody>
          <a:bodyPr/>
          <a:lstStyle/>
          <a:p>
            <a:r>
              <a:rPr lang="en-US" dirty="0"/>
              <a:t>Risk and the Risk Premia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4D72B7-D686-A533-1B7B-EAAF8F6E9237}"/>
                  </a:ext>
                </a:extLst>
              </p:cNvPr>
              <p:cNvSpPr>
                <a:spLocks noGrp="1"/>
              </p:cNvSpPr>
              <p:nvPr>
                <p:ph idx="1"/>
              </p:nvPr>
            </p:nvSpPr>
            <p:spPr>
              <a:xfrm>
                <a:off x="628650" y="1825625"/>
                <a:ext cx="7886700" cy="4351338"/>
              </a:xfrm>
            </p:spPr>
            <p:txBody>
              <a:bodyPr/>
              <a:lstStyle/>
              <a:p>
                <a:r>
                  <a:rPr lang="en-US" dirty="0"/>
                  <a:t>Some bonds will be considered riskier than others.</a:t>
                </a:r>
              </a:p>
              <a:p>
                <a:pPr lvl="3"/>
                <a:endParaRPr lang="en-US" dirty="0"/>
              </a:p>
              <a:p>
                <a:r>
                  <a:rPr lang="en-US" dirty="0"/>
                  <a:t>If an asset is deemed to carry greater risk, it must offer a “risk premium” to entice investors.</a:t>
                </a:r>
              </a:p>
              <a:p>
                <a:pPr lvl="3"/>
                <a:endParaRPr lang="en-US" dirty="0"/>
              </a:p>
              <a:p>
                <a:r>
                  <a:rPr lang="en-US" dirty="0"/>
                  <a:t>If risk-free assets are paying out an interest of </a:t>
                </a:r>
                <a14:m>
                  <m:oMath xmlns:m="http://schemas.openxmlformats.org/officeDocument/2006/math">
                    <m:r>
                      <a:rPr lang="en-US" b="0" i="1" smtClean="0">
                        <a:latin typeface="Cambria Math" panose="02040503050406030204" pitchFamily="18" charset="0"/>
                      </a:rPr>
                      <m:t>𝑖</m:t>
                    </m:r>
                  </m:oMath>
                </a14:m>
                <a:r>
                  <a:rPr lang="en-US" dirty="0"/>
                  <a:t>…</a:t>
                </a:r>
              </a:p>
              <a:p>
                <a:pPr lvl="3"/>
                <a:endParaRPr lang="en-US" dirty="0"/>
              </a:p>
              <a:p>
                <a:r>
                  <a:rPr lang="en-US" dirty="0"/>
                  <a:t>Riskier assets must pay an interest of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a:t>
                </a:r>
              </a:p>
              <a:p>
                <a:pPr lvl="3"/>
                <a:endParaRPr lang="en-US" dirty="0"/>
              </a:p>
              <a:p>
                <a:r>
                  <a:rPr lang="en-US" dirty="0"/>
                  <a:t>This additional rate of return </a:t>
                </a:r>
                <a14:m>
                  <m:oMath xmlns:m="http://schemas.openxmlformats.org/officeDocument/2006/math">
                    <m:r>
                      <a:rPr lang="en-US" b="0" i="1" smtClean="0">
                        <a:latin typeface="Cambria Math" panose="02040503050406030204" pitchFamily="18" charset="0"/>
                      </a:rPr>
                      <m:t>𝑥</m:t>
                    </m:r>
                  </m:oMath>
                </a14:m>
                <a:r>
                  <a:rPr lang="en-US" dirty="0"/>
                  <a:t> is called the risk premium.</a:t>
                </a:r>
              </a:p>
            </p:txBody>
          </p:sp>
        </mc:Choice>
        <mc:Fallback xmlns="">
          <p:sp>
            <p:nvSpPr>
              <p:cNvPr id="3" name="Content Placeholder 2">
                <a:extLst>
                  <a:ext uri="{FF2B5EF4-FFF2-40B4-BE49-F238E27FC236}">
                    <a16:creationId xmlns:a16="http://schemas.microsoft.com/office/drawing/2014/main" id="{674D72B7-D686-A533-1B7B-EAAF8F6E9237}"/>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9F23E99-A9A8-7582-3497-019A0BF631EF}"/>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791282E-430F-F58C-A5BF-0CEA675CBAE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A08076D-610A-CD00-C0C9-EC033B684125}"/>
              </a:ext>
            </a:extLst>
          </p:cNvPr>
          <p:cNvSpPr>
            <a:spLocks noGrp="1"/>
          </p:cNvSpPr>
          <p:nvPr>
            <p:ph type="sldNum" sz="quarter" idx="12"/>
          </p:nvPr>
        </p:nvSpPr>
        <p:spPr/>
        <p:txBody>
          <a:bodyPr/>
          <a:lstStyle/>
          <a:p>
            <a:fld id="{1A980C56-831A-4EAB-9EDE-57C090F4F877}" type="slidenum">
              <a:rPr lang="en-US" smtClean="0"/>
              <a:t>12</a:t>
            </a:fld>
            <a:endParaRPr lang="en-US" dirty="0"/>
          </a:p>
        </p:txBody>
      </p:sp>
    </p:spTree>
    <p:extLst>
      <p:ext uri="{BB962C8B-B14F-4D97-AF65-F5344CB8AC3E}">
        <p14:creationId xmlns:p14="http://schemas.microsoft.com/office/powerpoint/2010/main" val="5262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72DC-D2A7-458E-5C99-C29838CEB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1F129-64F9-2641-C40C-E35D664532A6}"/>
              </a:ext>
            </a:extLst>
          </p:cNvPr>
          <p:cNvSpPr>
            <a:spLocks noGrp="1"/>
          </p:cNvSpPr>
          <p:nvPr>
            <p:ph type="title"/>
          </p:nvPr>
        </p:nvSpPr>
        <p:spPr/>
        <p:txBody>
          <a:bodyPr/>
          <a:lstStyle/>
          <a:p>
            <a:r>
              <a:rPr lang="en-US" dirty="0"/>
              <a:t>Risk and the Risk Premia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19D18C-F742-2E33-A175-2ECA3662F55F}"/>
                  </a:ext>
                </a:extLst>
              </p:cNvPr>
              <p:cNvSpPr>
                <a:spLocks noGrp="1"/>
              </p:cNvSpPr>
              <p:nvPr>
                <p:ph idx="1"/>
              </p:nvPr>
            </p:nvSpPr>
            <p:spPr>
              <a:xfrm>
                <a:off x="628650" y="1825625"/>
                <a:ext cx="7886700" cy="4351338"/>
              </a:xfrm>
            </p:spPr>
            <p:txBody>
              <a:bodyPr>
                <a:normAutofit/>
              </a:bodyPr>
              <a:lstStyle/>
              <a:p>
                <a:r>
                  <a:rPr lang="en-US" dirty="0"/>
                  <a:t>If </a:t>
                </a:r>
                <a14:m>
                  <m:oMath xmlns:m="http://schemas.openxmlformats.org/officeDocument/2006/math">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 </m:t>
                    </m:r>
                  </m:oMath>
                </a14:m>
                <a:r>
                  <a:rPr lang="en-US" dirty="0"/>
                  <a:t>is the probability of the bond issuer defaulting on its debt, the risk premium for a risk-neutral economy is: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𝑝</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oMath>
                  </m:oMathPara>
                </a14:m>
                <a:endParaRPr lang="en-US" dirty="0"/>
              </a:p>
              <a:p>
                <a:pPr marL="1371600" lvl="3" indent="0">
                  <a:buNone/>
                </a:pPr>
                <a:endParaRPr lang="en-US" dirty="0"/>
              </a:p>
              <a:p>
                <a:r>
                  <a:rPr lang="en-US" dirty="0"/>
                  <a:t>When the nominal interest rate and probability of default are low, the risk premium can be simplified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𝒑</m:t>
                      </m:r>
                    </m:oMath>
                  </m:oMathPara>
                </a14:m>
                <a:endParaRPr lang="en-US" b="1" dirty="0"/>
              </a:p>
              <a:p>
                <a:pPr lvl="3"/>
                <a:endParaRPr lang="en-US" dirty="0"/>
              </a:p>
              <a:p>
                <a:r>
                  <a:rPr lang="en-US" dirty="0"/>
                  <a:t>In the real-world, individuals have different risk tolerance, which may increase the risk premia above </a:t>
                </a:r>
                <a14:m>
                  <m:oMath xmlns:m="http://schemas.openxmlformats.org/officeDocument/2006/math">
                    <m:r>
                      <a:rPr lang="en-US" i="1">
                        <a:latin typeface="Cambria Math" panose="02040503050406030204" pitchFamily="18" charset="0"/>
                        <a:ea typeface="Cambria Math" panose="02040503050406030204" pitchFamily="18" charset="0"/>
                      </a:rPr>
                      <m:t>𝑝</m:t>
                    </m:r>
                  </m:oMath>
                </a14:m>
                <a:r>
                  <a:rPr lang="en-US" dirty="0"/>
                  <a:t>.</a:t>
                </a:r>
              </a:p>
            </p:txBody>
          </p:sp>
        </mc:Choice>
        <mc:Fallback xmlns="">
          <p:sp>
            <p:nvSpPr>
              <p:cNvPr id="3" name="Content Placeholder 2">
                <a:extLst>
                  <a:ext uri="{FF2B5EF4-FFF2-40B4-BE49-F238E27FC236}">
                    <a16:creationId xmlns:a16="http://schemas.microsoft.com/office/drawing/2014/main" id="{A119D18C-F742-2E33-A175-2ECA3662F55F}"/>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618" b="-42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A4A8678-1F9B-B3BE-E215-AE48E2F0423D}"/>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6408E619-9536-12E7-714C-880E2F021661}"/>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BDC903CC-0840-CC4B-859A-9D01DB4691DA}"/>
              </a:ext>
            </a:extLst>
          </p:cNvPr>
          <p:cNvSpPr>
            <a:spLocks noGrp="1"/>
          </p:cNvSpPr>
          <p:nvPr>
            <p:ph type="sldNum" sz="quarter" idx="12"/>
          </p:nvPr>
        </p:nvSpPr>
        <p:spPr/>
        <p:txBody>
          <a:bodyPr/>
          <a:lstStyle/>
          <a:p>
            <a:fld id="{1A980C56-831A-4EAB-9EDE-57C090F4F877}" type="slidenum">
              <a:rPr lang="en-US" smtClean="0"/>
              <a:t>13</a:t>
            </a:fld>
            <a:endParaRPr lang="en-US" dirty="0"/>
          </a:p>
        </p:txBody>
      </p:sp>
    </p:spTree>
    <p:extLst>
      <p:ext uri="{BB962C8B-B14F-4D97-AF65-F5344CB8AC3E}">
        <p14:creationId xmlns:p14="http://schemas.microsoft.com/office/powerpoint/2010/main" val="2063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14845-D3DF-4178-6BD5-FD9D09F38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9DE4F-A709-D36B-12CF-EE5BA4C2E518}"/>
              </a:ext>
            </a:extLst>
          </p:cNvPr>
          <p:cNvSpPr>
            <a:spLocks noGrp="1"/>
          </p:cNvSpPr>
          <p:nvPr>
            <p:ph type="title"/>
          </p:nvPr>
        </p:nvSpPr>
        <p:spPr/>
        <p:txBody>
          <a:bodyPr/>
          <a:lstStyle/>
          <a:p>
            <a:r>
              <a:rPr lang="en-US" dirty="0"/>
              <a:t>Risk and the Risk Premia</a:t>
            </a:r>
          </a:p>
        </p:txBody>
      </p:sp>
      <p:sp>
        <p:nvSpPr>
          <p:cNvPr id="4" name="Date Placeholder 3">
            <a:extLst>
              <a:ext uri="{FF2B5EF4-FFF2-40B4-BE49-F238E27FC236}">
                <a16:creationId xmlns:a16="http://schemas.microsoft.com/office/drawing/2014/main" id="{856DE705-1E60-634C-1F53-23BAA3640496}"/>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7FB528B8-4861-6593-4EB5-7C8C7EB93DCB}"/>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5603CEFA-E212-5444-05C4-5326E4EB278E}"/>
              </a:ext>
            </a:extLst>
          </p:cNvPr>
          <p:cNvSpPr>
            <a:spLocks noGrp="1"/>
          </p:cNvSpPr>
          <p:nvPr>
            <p:ph type="sldNum" sz="quarter" idx="12"/>
          </p:nvPr>
        </p:nvSpPr>
        <p:spPr/>
        <p:txBody>
          <a:bodyPr/>
          <a:lstStyle/>
          <a:p>
            <a:fld id="{1A980C56-831A-4EAB-9EDE-57C090F4F877}" type="slidenum">
              <a:rPr lang="en-US" smtClean="0"/>
              <a:t>14</a:t>
            </a:fld>
            <a:endParaRPr lang="en-US" dirty="0"/>
          </a:p>
        </p:txBody>
      </p:sp>
      <p:pic>
        <p:nvPicPr>
          <p:cNvPr id="12" name="Content Placeholder 11" descr="A graph of a stock market&#10;&#10;Description automatically generated">
            <a:extLst>
              <a:ext uri="{FF2B5EF4-FFF2-40B4-BE49-F238E27FC236}">
                <a16:creationId xmlns:a16="http://schemas.microsoft.com/office/drawing/2014/main" id="{E9812A10-69BB-333F-C35F-0E8F285BB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spTree>
    <p:extLst>
      <p:ext uri="{BB962C8B-B14F-4D97-AF65-F5344CB8AC3E}">
        <p14:creationId xmlns:p14="http://schemas.microsoft.com/office/powerpoint/2010/main" val="135740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D692-5002-00B7-3E25-D8DCB8F10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F3AB2-153C-D036-1826-24C846A95707}"/>
              </a:ext>
            </a:extLst>
          </p:cNvPr>
          <p:cNvSpPr>
            <a:spLocks noGrp="1"/>
          </p:cNvSpPr>
          <p:nvPr>
            <p:ph type="title"/>
          </p:nvPr>
        </p:nvSpPr>
        <p:spPr/>
        <p:txBody>
          <a:bodyPr/>
          <a:lstStyle/>
          <a:p>
            <a:r>
              <a:rPr lang="en-US" dirty="0"/>
              <a:t>Financial Intermediaries</a:t>
            </a:r>
          </a:p>
        </p:txBody>
      </p:sp>
      <p:sp>
        <p:nvSpPr>
          <p:cNvPr id="3" name="Content Placeholder 2">
            <a:extLst>
              <a:ext uri="{FF2B5EF4-FFF2-40B4-BE49-F238E27FC236}">
                <a16:creationId xmlns:a16="http://schemas.microsoft.com/office/drawing/2014/main" id="{99A2456A-C466-1895-95E3-12575CBBB0DC}"/>
              </a:ext>
            </a:extLst>
          </p:cNvPr>
          <p:cNvSpPr>
            <a:spLocks noGrp="1"/>
          </p:cNvSpPr>
          <p:nvPr>
            <p:ph idx="1"/>
          </p:nvPr>
        </p:nvSpPr>
        <p:spPr>
          <a:xfrm>
            <a:off x="628649" y="1825625"/>
            <a:ext cx="8006195" cy="4351338"/>
          </a:xfrm>
        </p:spPr>
        <p:txBody>
          <a:bodyPr>
            <a:normAutofit/>
          </a:bodyPr>
          <a:lstStyle/>
          <a:p>
            <a:r>
              <a:rPr lang="en-US" dirty="0"/>
              <a:t>Another aspect of the financial market to consider is that households and firms do not partake in direct finance. That is, they don’t borrow money directly from the Fed.</a:t>
            </a:r>
          </a:p>
          <a:p>
            <a:pPr lvl="3"/>
            <a:endParaRPr lang="en-US" dirty="0"/>
          </a:p>
          <a:p>
            <a:r>
              <a:rPr lang="en-US" dirty="0"/>
              <a:t>Instead, they will rely on other financial intermediaries such as commercial banks, mortgage lenders, hedge funds, etc.</a:t>
            </a:r>
          </a:p>
          <a:p>
            <a:pPr lvl="1"/>
            <a:r>
              <a:rPr lang="en-US" dirty="0"/>
              <a:t>Commercial Banks: JP Morgan Chase, Bank of America, etc.</a:t>
            </a:r>
          </a:p>
          <a:p>
            <a:pPr lvl="1"/>
            <a:r>
              <a:rPr lang="en-US" dirty="0"/>
              <a:t>Mortgage Lenders: Mr. Cooper, Rocket Mortgage, etc.</a:t>
            </a:r>
          </a:p>
          <a:p>
            <a:pPr lvl="1"/>
            <a:r>
              <a:rPr lang="en-US" dirty="0"/>
              <a:t>Hedge Funds: Bridgewater Associates, Quantum Group, etc.</a:t>
            </a:r>
          </a:p>
          <a:p>
            <a:pPr lvl="3"/>
            <a:endParaRPr lang="en-US" dirty="0"/>
          </a:p>
          <a:p>
            <a:r>
              <a:rPr lang="en-US" dirty="0"/>
              <a:t>The rates for individuals will be set by these intermediaries.</a:t>
            </a:r>
          </a:p>
        </p:txBody>
      </p:sp>
      <p:sp>
        <p:nvSpPr>
          <p:cNvPr id="4" name="Date Placeholder 3">
            <a:extLst>
              <a:ext uri="{FF2B5EF4-FFF2-40B4-BE49-F238E27FC236}">
                <a16:creationId xmlns:a16="http://schemas.microsoft.com/office/drawing/2014/main" id="{3548FE18-844D-9CE2-6E73-84DAE64B36F2}"/>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433BAF73-66C3-3C7D-D820-9354CFFFA2E2}"/>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A93D3767-982F-F6DE-45D4-A34BE92FD5F7}"/>
              </a:ext>
            </a:extLst>
          </p:cNvPr>
          <p:cNvSpPr>
            <a:spLocks noGrp="1"/>
          </p:cNvSpPr>
          <p:nvPr>
            <p:ph type="sldNum" sz="quarter" idx="12"/>
          </p:nvPr>
        </p:nvSpPr>
        <p:spPr/>
        <p:txBody>
          <a:bodyPr/>
          <a:lstStyle/>
          <a:p>
            <a:fld id="{1A980C56-831A-4EAB-9EDE-57C090F4F877}" type="slidenum">
              <a:rPr lang="en-US" smtClean="0"/>
              <a:t>15</a:t>
            </a:fld>
            <a:endParaRPr lang="en-US" dirty="0"/>
          </a:p>
        </p:txBody>
      </p:sp>
    </p:spTree>
    <p:extLst>
      <p:ext uri="{BB962C8B-B14F-4D97-AF65-F5344CB8AC3E}">
        <p14:creationId xmlns:p14="http://schemas.microsoft.com/office/powerpoint/2010/main" val="2813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104A-E132-E022-C35E-A84B3F4F5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45CFA-874F-F91E-3A4F-3084A4CD0FE5}"/>
              </a:ext>
            </a:extLst>
          </p:cNvPr>
          <p:cNvSpPr>
            <a:spLocks noGrp="1"/>
          </p:cNvSpPr>
          <p:nvPr>
            <p:ph type="title"/>
          </p:nvPr>
        </p:nvSpPr>
        <p:spPr/>
        <p:txBody>
          <a:bodyPr/>
          <a:lstStyle/>
          <a:p>
            <a:r>
              <a:rPr lang="en-US" dirty="0"/>
              <a:t>Financial Intermediaries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139107-4DCD-3038-7A28-483BE7D486DA}"/>
                  </a:ext>
                </a:extLst>
              </p:cNvPr>
              <p:cNvSpPr>
                <a:spLocks noGrp="1"/>
              </p:cNvSpPr>
              <p:nvPr>
                <p:ph idx="1"/>
              </p:nvPr>
            </p:nvSpPr>
            <p:spPr>
              <a:xfrm>
                <a:off x="628649" y="1825625"/>
                <a:ext cx="7886701" cy="4351338"/>
              </a:xfrm>
            </p:spPr>
            <p:txBody>
              <a:bodyPr>
                <a:normAutofit/>
              </a:bodyPr>
              <a:lstStyle/>
              <a:p>
                <a:r>
                  <a:rPr lang="en-US" dirty="0"/>
                  <a:t>Although the policy rate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is set by the Fed, the financial intermediaries will assess overall risk, and issue risk premia to their borrowers.</a:t>
                </a:r>
              </a:p>
              <a:p>
                <a:pPr lvl="3"/>
                <a:endParaRPr lang="en-US" dirty="0"/>
              </a:p>
              <a:p>
                <a:r>
                  <a:rPr lang="en-US" dirty="0"/>
                  <a:t>This overall risk is determined by many factors:</a:t>
                </a:r>
              </a:p>
              <a:p>
                <a:pPr lvl="1"/>
                <a:r>
                  <a:rPr lang="en-US" dirty="0"/>
                  <a:t>The creditworthiness of the borrowers, and</a:t>
                </a:r>
              </a:p>
              <a:p>
                <a:pPr lvl="1"/>
                <a:r>
                  <a:rPr lang="en-US" dirty="0"/>
                  <a:t>The outlook of the economy, and</a:t>
                </a:r>
              </a:p>
              <a:p>
                <a:pPr lvl="1"/>
                <a:r>
                  <a:rPr lang="en-US" dirty="0"/>
                  <a:t>The lenders’ risk of default.</a:t>
                </a:r>
              </a:p>
              <a:p>
                <a:pPr lvl="3"/>
                <a:endParaRPr lang="en-US" dirty="0"/>
              </a:p>
              <a:p>
                <a:r>
                  <a:rPr lang="en-US" dirty="0"/>
                  <a:t>If the risk premium increases, the borrowing rate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the rate that borrowers pay, will increase.</a:t>
                </a:r>
              </a:p>
            </p:txBody>
          </p:sp>
        </mc:Choice>
        <mc:Fallback xmlns="">
          <p:sp>
            <p:nvSpPr>
              <p:cNvPr id="3" name="Content Placeholder 2">
                <a:extLst>
                  <a:ext uri="{FF2B5EF4-FFF2-40B4-BE49-F238E27FC236}">
                    <a16:creationId xmlns:a16="http://schemas.microsoft.com/office/drawing/2014/main" id="{0A139107-4DCD-3038-7A28-483BE7D486DA}"/>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69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9D4A602-1274-CD7D-2C5B-E6F584E50473}"/>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5E5A7A75-507A-5683-CF15-8198AE2343DC}"/>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F2A58463-7E1A-FF42-BD0E-EBEA6B88C425}"/>
              </a:ext>
            </a:extLst>
          </p:cNvPr>
          <p:cNvSpPr>
            <a:spLocks noGrp="1"/>
          </p:cNvSpPr>
          <p:nvPr>
            <p:ph type="sldNum" sz="quarter" idx="12"/>
          </p:nvPr>
        </p:nvSpPr>
        <p:spPr/>
        <p:txBody>
          <a:bodyPr/>
          <a:lstStyle/>
          <a:p>
            <a:fld id="{1A980C56-831A-4EAB-9EDE-57C090F4F877}" type="slidenum">
              <a:rPr lang="en-US" smtClean="0"/>
              <a:t>16</a:t>
            </a:fld>
            <a:endParaRPr lang="en-US" dirty="0"/>
          </a:p>
        </p:txBody>
      </p:sp>
    </p:spTree>
    <p:extLst>
      <p:ext uri="{BB962C8B-B14F-4D97-AF65-F5344CB8AC3E}">
        <p14:creationId xmlns:p14="http://schemas.microsoft.com/office/powerpoint/2010/main" val="373923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8A19C-F1D7-7D54-0566-8735CC9D0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57ECF-9AAB-B3D1-8289-2C244987370F}"/>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AD4FA7-C341-6191-B022-84CF6D9512DA}"/>
                  </a:ext>
                </a:extLst>
              </p:cNvPr>
              <p:cNvSpPr>
                <a:spLocks noGrp="1"/>
              </p:cNvSpPr>
              <p:nvPr>
                <p:ph idx="1"/>
              </p:nvPr>
            </p:nvSpPr>
            <p:spPr>
              <a:xfrm>
                <a:off x="628649" y="1825625"/>
                <a:ext cx="7886701" cy="4351338"/>
              </a:xfrm>
            </p:spPr>
            <p:txBody>
              <a:bodyPr>
                <a:normAutofit/>
              </a:bodyPr>
              <a:lstStyle/>
              <a:p>
                <a:r>
                  <a:rPr lang="en-US" dirty="0"/>
                  <a:t>Introducing the new elements, we can derive the following extended IS-LM framework:</a:t>
                </a:r>
              </a:p>
              <a:p>
                <a:endParaRPr lang="en-US" sz="500" dirty="0"/>
              </a:p>
              <a:p>
                <a:pPr lvl="1"/>
                <a:r>
                  <a:rPr lang="en-US" dirty="0"/>
                  <a:t>IS Relation: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𝑒</m:t>
                            </m:r>
                          </m:sup>
                        </m:sSup>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𝐺</m:t>
                    </m:r>
                  </m:oMath>
                </a14:m>
                <a:endParaRPr lang="en-US" b="0" dirty="0"/>
              </a:p>
              <a:p>
                <a:pPr lvl="1"/>
                <a:endParaRPr lang="en-US" sz="500" b="0" dirty="0"/>
              </a:p>
              <a:p>
                <a:pPr lvl="1"/>
                <a:r>
                  <a:rPr lang="en-US" dirty="0"/>
                  <a:t>LM Relation: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𝑖</m:t>
                        </m:r>
                      </m:e>
                    </m:acc>
                  </m:oMath>
                </a14:m>
                <a:endParaRPr lang="en-US" dirty="0"/>
              </a:p>
              <a:p>
                <a:pPr lvl="3"/>
                <a:endParaRPr lang="en-US" dirty="0"/>
              </a:p>
              <a:p>
                <a:r>
                  <a:rPr lang="en-US" dirty="0"/>
                  <a:t>Since demand is influenced by the real rate, we will translate the framework above to…</a:t>
                </a:r>
              </a:p>
              <a:p>
                <a:endParaRPr lang="en-US" sz="500" dirty="0"/>
              </a:p>
              <a:p>
                <a:pPr lvl="1"/>
                <a:r>
                  <a:rPr lang="en-US" dirty="0"/>
                  <a:t>IS Relation: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𝐺</m:t>
                    </m:r>
                  </m:oMath>
                </a14:m>
                <a:endParaRPr lang="en-US" dirty="0"/>
              </a:p>
              <a:p>
                <a:pPr lvl="1"/>
                <a:endParaRPr lang="en-US" sz="500" dirty="0"/>
              </a:p>
              <a:p>
                <a:pPr lvl="1"/>
                <a:r>
                  <a:rPr lang="en-US" dirty="0"/>
                  <a:t>LM Relation: </a:t>
                </a:r>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𝑟</m:t>
                        </m:r>
                      </m:e>
                    </m:acc>
                  </m:oMath>
                </a14:m>
                <a:endParaRPr lang="en-US" dirty="0"/>
              </a:p>
            </p:txBody>
          </p:sp>
        </mc:Choice>
        <mc:Fallback xmlns="">
          <p:sp>
            <p:nvSpPr>
              <p:cNvPr id="3" name="Content Placeholder 2">
                <a:extLst>
                  <a:ext uri="{FF2B5EF4-FFF2-40B4-BE49-F238E27FC236}">
                    <a16:creationId xmlns:a16="http://schemas.microsoft.com/office/drawing/2014/main" id="{C0AD4FA7-C341-6191-B022-84CF6D9512DA}"/>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146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F981F10-73D1-383A-54D2-59400C728B1D}"/>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6B639F46-C39E-AE4F-D372-7A72AAFAB96D}"/>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B364E8C9-E71A-9C86-A5CB-52D583EDE27D}"/>
              </a:ext>
            </a:extLst>
          </p:cNvPr>
          <p:cNvSpPr>
            <a:spLocks noGrp="1"/>
          </p:cNvSpPr>
          <p:nvPr>
            <p:ph type="sldNum" sz="quarter" idx="12"/>
          </p:nvPr>
        </p:nvSpPr>
        <p:spPr/>
        <p:txBody>
          <a:bodyPr/>
          <a:lstStyle/>
          <a:p>
            <a:fld id="{1A980C56-831A-4EAB-9EDE-57C090F4F877}" type="slidenum">
              <a:rPr lang="en-US" smtClean="0"/>
              <a:t>17</a:t>
            </a:fld>
            <a:endParaRPr lang="en-US" dirty="0"/>
          </a:p>
        </p:txBody>
      </p:sp>
      <p:sp>
        <p:nvSpPr>
          <p:cNvPr id="7" name="Rectangle 6">
            <a:extLst>
              <a:ext uri="{FF2B5EF4-FFF2-40B4-BE49-F238E27FC236}">
                <a16:creationId xmlns:a16="http://schemas.microsoft.com/office/drawing/2014/main" id="{199D4694-1790-6795-A3FD-35ECC6F2E8EE}"/>
              </a:ext>
            </a:extLst>
          </p:cNvPr>
          <p:cNvSpPr/>
          <p:nvPr/>
        </p:nvSpPr>
        <p:spPr>
          <a:xfrm>
            <a:off x="1049482" y="4727864"/>
            <a:ext cx="4987636" cy="10183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1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5DA7-37BB-813A-45F6-AD22E59EB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86658-53AF-34C8-BA26-3E76D1279838}"/>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882682-92DC-3376-DE7F-CC7D33D59A5D}"/>
                  </a:ext>
                </a:extLst>
              </p:cNvPr>
              <p:cNvSpPr>
                <a:spLocks noGrp="1"/>
              </p:cNvSpPr>
              <p:nvPr>
                <p:ph idx="1"/>
              </p:nvPr>
            </p:nvSpPr>
            <p:spPr>
              <a:xfrm>
                <a:off x="628649" y="1825625"/>
                <a:ext cx="7886701" cy="4351338"/>
              </a:xfrm>
            </p:spPr>
            <p:txBody>
              <a:bodyPr>
                <a:normAutofit/>
              </a:bodyPr>
              <a:lstStyle/>
              <a:p>
                <a:r>
                  <a:rPr lang="en-US" dirty="0"/>
                  <a:t>Suppose that the risk premium of an economy was to increase due to investors becoming more risk averse.</a:t>
                </a:r>
              </a:p>
              <a:p>
                <a:pPr lvl="3"/>
                <a:endParaRPr lang="en-US" dirty="0"/>
              </a:p>
              <a:p>
                <a:r>
                  <a:rPr lang="en-US" dirty="0"/>
                  <a:t>This means that the borrowing rate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will increase, which impacts investment, and the IS relation.</a:t>
                </a:r>
              </a:p>
              <a:p>
                <a:pPr lvl="3"/>
                <a:endParaRPr lang="en-US" dirty="0"/>
              </a:p>
              <a:p>
                <a:r>
                  <a:rPr lang="en-US" dirty="0"/>
                  <a:t>Recall the IS Relation: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smtClean="0">
                            <a:solidFill>
                              <a:srgbClr val="FF0000"/>
                            </a:solidFill>
                            <a:latin typeface="Cambria Math" panose="02040503050406030204" pitchFamily="18" charset="0"/>
                          </a:rPr>
                          <m:t>𝑟</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𝐺</m:t>
                    </m:r>
                  </m:oMath>
                </a14:m>
                <a:endParaRPr lang="en-US" dirty="0"/>
              </a:p>
              <a:p>
                <a:pPr lvl="3"/>
                <a:endParaRPr lang="en-US" dirty="0"/>
              </a:p>
              <a:p>
                <a:r>
                  <a:rPr lang="en-US" dirty="0"/>
                  <a:t>Investment will drop due to the borrowing rate increasing, and the IS curve will shift to the left.</a:t>
                </a:r>
              </a:p>
            </p:txBody>
          </p:sp>
        </mc:Choice>
        <mc:Fallback xmlns="">
          <p:sp>
            <p:nvSpPr>
              <p:cNvPr id="3" name="Content Placeholder 2">
                <a:extLst>
                  <a:ext uri="{FF2B5EF4-FFF2-40B4-BE49-F238E27FC236}">
                    <a16:creationId xmlns:a16="http://schemas.microsoft.com/office/drawing/2014/main" id="{B2882682-92DC-3376-DE7F-CC7D33D59A5D}"/>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61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81D82A6-1516-7E46-F50D-0F04D707C3DF}"/>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52C3A6B-70E1-AF3F-8284-4084BB60F4BD}"/>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1CAA3DE-7B3D-A476-93B0-490168F646FC}"/>
              </a:ext>
            </a:extLst>
          </p:cNvPr>
          <p:cNvSpPr>
            <a:spLocks noGrp="1"/>
          </p:cNvSpPr>
          <p:nvPr>
            <p:ph type="sldNum" sz="quarter" idx="12"/>
          </p:nvPr>
        </p:nvSpPr>
        <p:spPr/>
        <p:txBody>
          <a:bodyPr/>
          <a:lstStyle/>
          <a:p>
            <a:fld id="{1A980C56-831A-4EAB-9EDE-57C090F4F877}" type="slidenum">
              <a:rPr lang="en-US" smtClean="0"/>
              <a:t>18</a:t>
            </a:fld>
            <a:endParaRPr lang="en-US" dirty="0"/>
          </a:p>
        </p:txBody>
      </p:sp>
    </p:spTree>
    <p:extLst>
      <p:ext uri="{BB962C8B-B14F-4D97-AF65-F5344CB8AC3E}">
        <p14:creationId xmlns:p14="http://schemas.microsoft.com/office/powerpoint/2010/main" val="407838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6C29E2FB-5A9B-8489-69CE-E292FE9AB6CD}"/>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49" y="1825625"/>
                <a:ext cx="4275860" cy="4351338"/>
              </a:xfrm>
            </p:spPr>
            <p:txBody>
              <a:bodyPr>
                <a:normAutofit/>
              </a:bodyPr>
              <a:lstStyle/>
              <a:p>
                <a:r>
                  <a:rPr lang="en-US" dirty="0"/>
                  <a:t>Due to influences from the </a:t>
                </a:r>
                <a:r>
                  <a:rPr lang="en-US" i="1" dirty="0"/>
                  <a:t>financial market</a:t>
                </a:r>
                <a:r>
                  <a:rPr lang="en-US" dirty="0"/>
                  <a:t>, the IS curve, which represents the </a:t>
                </a:r>
                <a:r>
                  <a:rPr lang="en-US" i="1" dirty="0"/>
                  <a:t>goods market</a:t>
                </a:r>
                <a:r>
                  <a:rPr lang="en-US" dirty="0"/>
                  <a:t>, shifts </a:t>
                </a:r>
                <a:r>
                  <a:rPr lang="en-US" dirty="0">
                    <a:solidFill>
                      <a:schemeClr val="tx1"/>
                    </a:solidFill>
                  </a:rPr>
                  <a:t>from </a:t>
                </a:r>
                <a14:m>
                  <m:oMath xmlns:m="http://schemas.openxmlformats.org/officeDocument/2006/math">
                    <m:r>
                      <a:rPr lang="en-US" i="1" dirty="0">
                        <a:solidFill>
                          <a:schemeClr val="tx1"/>
                        </a:solidFill>
                        <a:latin typeface="Cambria Math" panose="02040503050406030204" pitchFamily="18" charset="0"/>
                      </a:rPr>
                      <m:t>𝐼𝑆</m:t>
                    </m:r>
                  </m:oMath>
                </a14:m>
                <a:r>
                  <a:rPr lang="en-US" dirty="0">
                    <a:solidFill>
                      <a:schemeClr val="tx1"/>
                    </a:solidFill>
                  </a:rPr>
                  <a:t> to </a:t>
                </a:r>
                <a14:m>
                  <m:oMath xmlns:m="http://schemas.openxmlformats.org/officeDocument/2006/math">
                    <m:r>
                      <a:rPr lang="en-US" i="1" dirty="0">
                        <a:solidFill>
                          <a:schemeClr val="tx1"/>
                        </a:solidFill>
                        <a:latin typeface="Cambria Math" panose="02040503050406030204" pitchFamily="18" charset="0"/>
                      </a:rPr>
                      <m:t>𝐼</m:t>
                    </m:r>
                    <m:sSup>
                      <m:sSupPr>
                        <m:ctrlPr>
                          <a:rPr lang="en-US" b="0" i="1" dirty="0" smtClean="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𝑆</m:t>
                        </m:r>
                      </m:e>
                      <m:sup>
                        <m:r>
                          <a:rPr lang="en-US" b="0" i="1" dirty="0" smtClean="0">
                            <a:solidFill>
                              <a:schemeClr val="tx1"/>
                            </a:solidFill>
                            <a:latin typeface="Cambria Math" panose="02040503050406030204" pitchFamily="18" charset="0"/>
                          </a:rPr>
                          <m:t>′</m:t>
                        </m:r>
                      </m:sup>
                    </m:sSup>
                  </m:oMath>
                </a14:m>
                <a:r>
                  <a:rPr lang="en-US" dirty="0"/>
                  <a:t>.</a:t>
                </a:r>
              </a:p>
              <a:p>
                <a:pPr lvl="3"/>
                <a:endParaRPr lang="en-US" dirty="0"/>
              </a:p>
              <a:p>
                <a:r>
                  <a:rPr lang="en-US" dirty="0"/>
                  <a:t>The equilibrium will shift from point </a:t>
                </a:r>
                <a14:m>
                  <m:oMath xmlns:m="http://schemas.openxmlformats.org/officeDocument/2006/math">
                    <m:r>
                      <a:rPr lang="en-US" i="1" dirty="0" smtClean="0">
                        <a:latin typeface="Cambria Math" panose="02040503050406030204" pitchFamily="18" charset="0"/>
                      </a:rPr>
                      <m:t>𝐴</m:t>
                    </m:r>
                  </m:oMath>
                </a14:m>
                <a:r>
                  <a:rPr lang="en-US" dirty="0"/>
                  <a:t> to point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oMath>
                </a14:m>
                <a:r>
                  <a:rPr lang="en-US" dirty="0"/>
                  <a:t> along the LM curve.</a:t>
                </a:r>
              </a:p>
              <a:p>
                <a:pPr lvl="3"/>
                <a:endParaRPr lang="en-US" dirty="0"/>
              </a:p>
              <a:p>
                <a:r>
                  <a:rPr lang="en-US" dirty="0"/>
                  <a:t>The policy rate will remain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𝑟</m:t>
                        </m:r>
                      </m:e>
                    </m:acc>
                  </m:oMath>
                </a14:m>
                <a:r>
                  <a:rPr lang="en-US" dirty="0"/>
                  <a:t>, and the equilibrium output will drop from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oMath>
                </a14:m>
                <a:r>
                  <a:rPr lang="en-US" dirty="0"/>
                  <a:t>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r>
                          <a:rPr lang="en-US" b="0" i="1" dirty="0" smtClean="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49" y="1825625"/>
                <a:ext cx="4275860" cy="4351338"/>
              </a:xfrm>
              <a:blipFill>
                <a:blip r:embed="rId2"/>
                <a:stretch>
                  <a:fillRect l="-1852" t="-1821" r="-3561"/>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Spring 2024</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19</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39355" y="4744464"/>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9FDAA41-3E24-1769-99A8-8E3797AEE4C2}"/>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2EE335B-13F4-E154-D040-BCCC9BD5BB15}"/>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82EE335B-13F4-E154-D040-BCCC9BD5BB15}"/>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4"/>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9CF9B0C0-77EE-F5CB-78B3-D5086BB03B8A}"/>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26D434AC-480D-936F-F093-9BA4B3849A4C}"/>
              </a:ext>
            </a:extLst>
          </p:cNvPr>
          <p:cNvSpPr/>
          <p:nvPr/>
        </p:nvSpPr>
        <p:spPr>
          <a:xfrm>
            <a:off x="953834" y="2116958"/>
            <a:ext cx="3359150" cy="3352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2E5ED2-7933-3B07-E7B9-FE5686B980AE}"/>
                  </a:ext>
                </a:extLst>
              </p:cNvPr>
              <p:cNvSpPr txBox="1"/>
              <p:nvPr/>
            </p:nvSpPr>
            <p:spPr>
              <a:xfrm>
                <a:off x="4235854" y="5322607"/>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942E5ED2-7933-3B07-E7B9-FE5686B980AE}"/>
                  </a:ext>
                </a:extLst>
              </p:cNvPr>
              <p:cNvSpPr txBox="1">
                <a:spLocks noRot="1" noChangeAspect="1" noMove="1" noResize="1" noEditPoints="1" noAdjustHandles="1" noChangeArrowheads="1" noChangeShapeType="1" noTextEdit="1"/>
              </p:cNvSpPr>
              <p:nvPr/>
            </p:nvSpPr>
            <p:spPr>
              <a:xfrm>
                <a:off x="4235854" y="5322607"/>
                <a:ext cx="390171" cy="307777"/>
              </a:xfrm>
              <a:prstGeom prst="rect">
                <a:avLst/>
              </a:prstGeom>
              <a:blipFill>
                <a:blip r:embed="rId5"/>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D37BFB96-9622-E357-E8D2-C24E3559B553}"/>
              </a:ext>
            </a:extLst>
          </p:cNvPr>
          <p:cNvSpPr/>
          <p:nvPr/>
        </p:nvSpPr>
        <p:spPr>
          <a:xfrm>
            <a:off x="2140749"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0B9B4C7-818E-FBF8-7D98-4C07712BC638}"/>
              </a:ext>
            </a:extLst>
          </p:cNvPr>
          <p:cNvCxnSpPr/>
          <p:nvPr/>
        </p:nvCxnSpPr>
        <p:spPr>
          <a:xfrm>
            <a:off x="2178367"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BB2FC87-46A4-DDAF-E75F-F4D792C3648A}"/>
                  </a:ext>
                </a:extLst>
              </p:cNvPr>
              <p:cNvSpPr txBox="1"/>
              <p:nvPr/>
            </p:nvSpPr>
            <p:spPr>
              <a:xfrm>
                <a:off x="2140749" y="4748069"/>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BBB2FC87-46A4-DDAF-E75F-F4D792C3648A}"/>
                  </a:ext>
                </a:extLst>
              </p:cNvPr>
              <p:cNvSpPr txBox="1">
                <a:spLocks noRot="1" noChangeAspect="1" noMove="1" noResize="1" noEditPoints="1" noAdjustHandles="1" noChangeArrowheads="1" noChangeShapeType="1" noTextEdit="1"/>
              </p:cNvSpPr>
              <p:nvPr/>
            </p:nvSpPr>
            <p:spPr>
              <a:xfrm>
                <a:off x="2140749" y="4748069"/>
                <a:ext cx="336188" cy="338554"/>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B9D05A-1375-69B1-8210-E0612C87E99C}"/>
                  </a:ext>
                </a:extLst>
              </p:cNvPr>
              <p:cNvSpPr txBox="1"/>
              <p:nvPr/>
            </p:nvSpPr>
            <p:spPr>
              <a:xfrm>
                <a:off x="2112174"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96B9D05A-1375-69B1-8210-E0612C87E99C}"/>
                  </a:ext>
                </a:extLst>
              </p:cNvPr>
              <p:cNvSpPr txBox="1">
                <a:spLocks noRot="1" noChangeAspect="1" noMove="1" noResize="1" noEditPoints="1" noAdjustHandles="1" noChangeArrowheads="1" noChangeShapeType="1" noTextEdit="1"/>
              </p:cNvSpPr>
              <p:nvPr/>
            </p:nvSpPr>
            <p:spPr>
              <a:xfrm>
                <a:off x="2112174" y="3687784"/>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C83D52-91D3-E962-9D72-9CD5D6970E6F}"/>
                  </a:ext>
                </a:extLst>
              </p:cNvPr>
              <p:cNvSpPr txBox="1"/>
              <p:nvPr/>
            </p:nvSpPr>
            <p:spPr>
              <a:xfrm>
                <a:off x="1176314"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2EC83D52-91D3-E962-9D72-9CD5D6970E6F}"/>
                  </a:ext>
                </a:extLst>
              </p:cNvPr>
              <p:cNvSpPr txBox="1">
                <a:spLocks noRot="1" noChangeAspect="1" noMove="1" noResize="1" noEditPoints="1" noAdjustHandles="1" noChangeArrowheads="1" noChangeShapeType="1" noTextEdit="1"/>
              </p:cNvSpPr>
              <p:nvPr/>
            </p:nvSpPr>
            <p:spPr>
              <a:xfrm>
                <a:off x="1176314" y="3710620"/>
                <a:ext cx="336188" cy="338554"/>
              </a:xfrm>
              <a:prstGeom prst="rect">
                <a:avLst/>
              </a:prstGeom>
              <a:blipFill>
                <a:blip r:embed="rId8"/>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C2CFF9CA-977F-5DF2-1E96-E4444382E3E5}"/>
              </a:ext>
            </a:extLst>
          </p:cNvPr>
          <p:cNvCxnSpPr/>
          <p:nvPr/>
        </p:nvCxnSpPr>
        <p:spPr>
          <a:xfrm>
            <a:off x="1191579"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2E86B30-A07B-1909-E038-A0FB0AFFAFA1}"/>
                  </a:ext>
                </a:extLst>
              </p:cNvPr>
              <p:cNvSpPr txBox="1"/>
              <p:nvPr/>
            </p:nvSpPr>
            <p:spPr>
              <a:xfrm>
                <a:off x="1189053" y="4744232"/>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B2E86B30-A07B-1909-E038-A0FB0AFFAFA1}"/>
                  </a:ext>
                </a:extLst>
              </p:cNvPr>
              <p:cNvSpPr txBox="1">
                <a:spLocks noRot="1" noChangeAspect="1" noMove="1" noResize="1" noEditPoints="1" noAdjustHandles="1" noChangeArrowheads="1" noChangeShapeType="1" noTextEdit="1"/>
              </p:cNvSpPr>
              <p:nvPr/>
            </p:nvSpPr>
            <p:spPr>
              <a:xfrm>
                <a:off x="1189053" y="4744232"/>
                <a:ext cx="336188" cy="338554"/>
              </a:xfrm>
              <a:prstGeom prst="rect">
                <a:avLst/>
              </a:prstGeom>
              <a:blipFill>
                <a:blip r:embed="rId9"/>
                <a:stretch>
                  <a:fillRect r="-18182"/>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85E25906-EE1E-03CE-68ED-CADF6C7BCA41}"/>
              </a:ext>
            </a:extLst>
          </p:cNvPr>
          <p:cNvSpPr/>
          <p:nvPr/>
        </p:nvSpPr>
        <p:spPr>
          <a:xfrm>
            <a:off x="953834" y="3598175"/>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C251788-55B1-C866-332B-E86508CFDCA3}"/>
                  </a:ext>
                </a:extLst>
              </p:cNvPr>
              <p:cNvSpPr txBox="1"/>
              <p:nvPr/>
            </p:nvSpPr>
            <p:spPr>
              <a:xfrm>
                <a:off x="2567103" y="5685527"/>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2C251788-55B1-C866-332B-E86508CFDCA3}"/>
                  </a:ext>
                </a:extLst>
              </p:cNvPr>
              <p:cNvSpPr txBox="1">
                <a:spLocks noRot="1" noChangeAspect="1" noMove="1" noResize="1" noEditPoints="1" noAdjustHandles="1" noChangeArrowheads="1" noChangeShapeType="1" noTextEdit="1"/>
              </p:cNvSpPr>
              <p:nvPr/>
            </p:nvSpPr>
            <p:spPr>
              <a:xfrm>
                <a:off x="2567103" y="5685527"/>
                <a:ext cx="436671" cy="307777"/>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23F28E4A-C9C8-1922-425C-2E5C85C21EE2}"/>
              </a:ext>
            </a:extLst>
          </p:cNvPr>
          <p:cNvCxnSpPr>
            <a:cxnSpLocks/>
            <a:stCxn id="14" idx="4"/>
          </p:cNvCxnSpPr>
          <p:nvPr/>
        </p:nvCxnSpPr>
        <p:spPr>
          <a:xfrm>
            <a:off x="1190067"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8A4A789-CE7B-077A-8A35-2F629C3CB2A6}"/>
              </a:ext>
            </a:extLst>
          </p:cNvPr>
          <p:cNvSpPr/>
          <p:nvPr/>
        </p:nvSpPr>
        <p:spPr>
          <a:xfrm>
            <a:off x="1153491"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17BA8D7-05F3-652D-4426-BF2B605394B7}"/>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417BA8D7-05F3-652D-4426-BF2B605394B7}"/>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1"/>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D12C489E-EF19-632A-E090-DE60C1F55AEC}"/>
              </a:ext>
            </a:extLst>
          </p:cNvPr>
          <p:cNvCxnSpPr>
            <a:cxnSpLocks/>
            <a:stCxn id="22" idx="4"/>
          </p:cNvCxnSpPr>
          <p:nvPr/>
        </p:nvCxnSpPr>
        <p:spPr>
          <a:xfrm>
            <a:off x="2177325"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23" grpId="0" animBg="1"/>
      <p:bldP spid="27"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9A4-5BC9-4EA8-C267-D3B26A49D07E}"/>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CE725A02-EA7A-7321-8B8B-168BF05EA587}"/>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024C4429-8EF0-A6CF-DF65-1DD6365F71D2}"/>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E35CE67F-4580-2DF1-52D2-80C99C5F60C8}"/>
              </a:ext>
            </a:extLst>
          </p:cNvPr>
          <p:cNvSpPr>
            <a:spLocks noGrp="1"/>
          </p:cNvSpPr>
          <p:nvPr>
            <p:ph type="sldNum" sz="quarter" idx="12"/>
          </p:nvPr>
        </p:nvSpPr>
        <p:spPr/>
        <p:txBody>
          <a:bodyPr/>
          <a:lstStyle/>
          <a:p>
            <a:fld id="{1A980C56-831A-4EAB-9EDE-57C090F4F877}" type="slidenum">
              <a:rPr lang="en-US" smtClean="0"/>
              <a:t>2</a:t>
            </a:fld>
            <a:endParaRPr lang="en-US"/>
          </a:p>
        </p:txBody>
      </p:sp>
      <p:pic>
        <p:nvPicPr>
          <p:cNvPr id="8" name="Picture 7" descr="A qr code on a white background&#10;&#10;Description automatically generated">
            <a:extLst>
              <a:ext uri="{FF2B5EF4-FFF2-40B4-BE49-F238E27FC236}">
                <a16:creationId xmlns:a16="http://schemas.microsoft.com/office/drawing/2014/main" id="{2623E16C-1165-FEA6-D775-025B907AAFC0}"/>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4652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E939E-2A77-8CF5-665B-51E4B78CF434}"/>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FB1800EF-3E23-3371-E758-3CC8738402D2}"/>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E34BE904-6AD1-5A4F-2AF2-18B7F9186D25}"/>
              </a:ext>
            </a:extLst>
          </p:cNvPr>
          <p:cNvSpPr>
            <a:spLocks noGrp="1"/>
          </p:cNvSpPr>
          <p:nvPr>
            <p:ph type="sldNum" sz="quarter" idx="12"/>
          </p:nvPr>
        </p:nvSpPr>
        <p:spPr/>
        <p:txBody>
          <a:bodyPr/>
          <a:lstStyle/>
          <a:p>
            <a:fld id="{1A980C56-831A-4EAB-9EDE-57C090F4F877}" type="slidenum">
              <a:rPr lang="en-US" smtClean="0"/>
              <a:t>20</a:t>
            </a:fld>
            <a:endParaRPr lang="en-US" dirty="0"/>
          </a:p>
        </p:txBody>
      </p:sp>
      <p:pic>
        <p:nvPicPr>
          <p:cNvPr id="6" name="Picture 5">
            <a:extLst>
              <a:ext uri="{FF2B5EF4-FFF2-40B4-BE49-F238E27FC236}">
                <a16:creationId xmlns:a16="http://schemas.microsoft.com/office/drawing/2014/main" id="{B8D3E538-AA2D-4EAB-65C0-4721CB51796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585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13205-69E4-9AD9-2B2E-1C3D895F0329}"/>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3C404C75-DB35-0700-C094-5EFAAF564585}"/>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67DAD967-A27C-E8B4-E49B-8C85DB9381CD}"/>
              </a:ext>
            </a:extLst>
          </p:cNvPr>
          <p:cNvSpPr>
            <a:spLocks noGrp="1"/>
          </p:cNvSpPr>
          <p:nvPr>
            <p:ph type="sldNum" sz="quarter" idx="12"/>
          </p:nvPr>
        </p:nvSpPr>
        <p:spPr/>
        <p:txBody>
          <a:bodyPr/>
          <a:lstStyle/>
          <a:p>
            <a:fld id="{1A980C56-831A-4EAB-9EDE-57C090F4F877}" type="slidenum">
              <a:rPr lang="en-US" smtClean="0"/>
              <a:t>21</a:t>
            </a:fld>
            <a:endParaRPr lang="en-US" dirty="0"/>
          </a:p>
        </p:txBody>
      </p:sp>
      <p:pic>
        <p:nvPicPr>
          <p:cNvPr id="6" name="Picture 5">
            <a:extLst>
              <a:ext uri="{FF2B5EF4-FFF2-40B4-BE49-F238E27FC236}">
                <a16:creationId xmlns:a16="http://schemas.microsoft.com/office/drawing/2014/main" id="{CCA8C57B-E936-5151-4649-C5BE1418F84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291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EF34-15F3-563B-A43D-4EDA403A9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C7621-6A61-B02F-C1B3-747B26CA2823}"/>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749E93-136B-445D-A241-7C563D15A240}"/>
                  </a:ext>
                </a:extLst>
              </p:cNvPr>
              <p:cNvSpPr>
                <a:spLocks noGrp="1"/>
              </p:cNvSpPr>
              <p:nvPr>
                <p:ph idx="1"/>
              </p:nvPr>
            </p:nvSpPr>
            <p:spPr>
              <a:xfrm>
                <a:off x="628649" y="1825625"/>
                <a:ext cx="7886701" cy="4351338"/>
              </a:xfrm>
            </p:spPr>
            <p:txBody>
              <a:bodyPr>
                <a:normAutofit/>
              </a:bodyPr>
              <a:lstStyle/>
              <a:p>
                <a:r>
                  <a:rPr lang="en-US" dirty="0"/>
                  <a:t>Let’s consider the fiscal policy required to boost output:</a:t>
                </a:r>
              </a:p>
              <a:p>
                <a:pPr lvl="1"/>
                <a:r>
                  <a:rPr lang="en-US" dirty="0"/>
                  <a:t>An increase in government expenditure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oMath>
                </a14:m>
                <a:r>
                  <a:rPr lang="en-US" dirty="0"/>
                  <a:t>, and/or</a:t>
                </a:r>
              </a:p>
              <a:p>
                <a:pPr lvl="1"/>
                <a:r>
                  <a:rPr lang="en-US" dirty="0"/>
                  <a:t>A decrease in taxation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𝑇</m:t>
                    </m:r>
                    <m:r>
                      <a:rPr lang="en-US" b="0" i="1" dirty="0" smtClean="0">
                        <a:latin typeface="Cambria Math" panose="02040503050406030204" pitchFamily="18" charset="0"/>
                      </a:rPr>
                      <m:t>)</m:t>
                    </m:r>
                  </m:oMath>
                </a14:m>
                <a:r>
                  <a:rPr lang="en-US" dirty="0"/>
                  <a:t>.</a:t>
                </a:r>
              </a:p>
              <a:p>
                <a:pPr lvl="3"/>
                <a:endParaRPr lang="en-US" dirty="0"/>
              </a:p>
              <a:p>
                <a:r>
                  <a:rPr lang="en-US" dirty="0"/>
                  <a:t>Expansionary fiscal policy will be able to shift the IS curve back to the right and restore the original level of output.</a:t>
                </a:r>
              </a:p>
              <a:p>
                <a:pPr lvl="3"/>
                <a:endParaRPr lang="en-US" dirty="0"/>
              </a:p>
              <a:p>
                <a:r>
                  <a:rPr lang="en-US" dirty="0"/>
                  <a:t>However, this approach inevitably leads to an increase in the budget deficit, which is often frowned upon.</a:t>
                </a:r>
              </a:p>
              <a:p>
                <a:pPr lvl="3"/>
                <a:endParaRPr lang="en-US" dirty="0"/>
              </a:p>
              <a:p>
                <a:r>
                  <a:rPr lang="en-US" dirty="0"/>
                  <a:t>What about monetary policy?</a:t>
                </a:r>
              </a:p>
            </p:txBody>
          </p:sp>
        </mc:Choice>
        <mc:Fallback xmlns="">
          <p:sp>
            <p:nvSpPr>
              <p:cNvPr id="3" name="Content Placeholder 2">
                <a:extLst>
                  <a:ext uri="{FF2B5EF4-FFF2-40B4-BE49-F238E27FC236}">
                    <a16:creationId xmlns:a16="http://schemas.microsoft.com/office/drawing/2014/main" id="{DA749E93-136B-445D-A241-7C563D15A240}"/>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85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BA5C2CA-70A3-F5F4-D8FF-3BD3AF54B7BC}"/>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31CA8DAB-F560-2490-E12C-288F94B94A6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72883B82-30F5-D344-DA67-B3A33D5751DC}"/>
              </a:ext>
            </a:extLst>
          </p:cNvPr>
          <p:cNvSpPr>
            <a:spLocks noGrp="1"/>
          </p:cNvSpPr>
          <p:nvPr>
            <p:ph type="sldNum" sz="quarter" idx="12"/>
          </p:nvPr>
        </p:nvSpPr>
        <p:spPr/>
        <p:txBody>
          <a:bodyPr/>
          <a:lstStyle/>
          <a:p>
            <a:fld id="{1A980C56-831A-4EAB-9EDE-57C090F4F877}" type="slidenum">
              <a:rPr lang="en-US" smtClean="0"/>
              <a:t>22</a:t>
            </a:fld>
            <a:endParaRPr lang="en-US" dirty="0"/>
          </a:p>
        </p:txBody>
      </p:sp>
    </p:spTree>
    <p:extLst>
      <p:ext uri="{BB962C8B-B14F-4D97-AF65-F5344CB8AC3E}">
        <p14:creationId xmlns:p14="http://schemas.microsoft.com/office/powerpoint/2010/main" val="4932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E05E-1B08-7889-08E0-3C2758E65DCB}"/>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E878516D-A4EB-BA89-8570-E677C4D8931C}"/>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6AA43E-435A-E131-D18D-121561E6FB85}"/>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23244DE-4AEB-0269-FEA5-1233B761207A}"/>
                  </a:ext>
                </a:extLst>
              </p:cNvPr>
              <p:cNvSpPr>
                <a:spLocks noGrp="1"/>
              </p:cNvSpPr>
              <p:nvPr>
                <p:ph sz="half" idx="2"/>
              </p:nvPr>
            </p:nvSpPr>
            <p:spPr>
              <a:xfrm>
                <a:off x="4629149" y="1825625"/>
                <a:ext cx="4275860" cy="4351338"/>
              </a:xfrm>
            </p:spPr>
            <p:txBody>
              <a:bodyPr>
                <a:normAutofit/>
              </a:bodyPr>
              <a:lstStyle/>
              <a:p>
                <a:r>
                  <a:rPr lang="en-US" dirty="0"/>
                  <a:t>Recall that the real interest rate can be set </a:t>
                </a:r>
                <a:r>
                  <a:rPr lang="en-US" i="1" dirty="0"/>
                  <a:t>below</a:t>
                </a:r>
                <a:r>
                  <a:rPr lang="en-US" dirty="0"/>
                  <a:t> zero.</a:t>
                </a:r>
              </a:p>
              <a:p>
                <a:pPr lvl="1"/>
                <a:r>
                  <a:rPr lang="en-US" dirty="0"/>
                  <a:t>When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a:t>, then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𝑒</m:t>
                        </m:r>
                      </m:sup>
                    </m:sSup>
                  </m:oMath>
                </a14:m>
                <a:r>
                  <a:rPr lang="en-US" dirty="0"/>
                  <a:t>.</a:t>
                </a:r>
              </a:p>
              <a:p>
                <a:pPr lvl="1"/>
                <a:r>
                  <a:rPr lang="en-US" dirty="0"/>
                  <a:t>The lower bound for the real interest rate is “negative expected inflation.”</a:t>
                </a:r>
              </a:p>
              <a:p>
                <a:pPr lvl="3"/>
                <a:endParaRPr lang="en-US" dirty="0"/>
              </a:p>
              <a:p>
                <a:r>
                  <a:rPr lang="en-US" dirty="0"/>
                  <a:t>A sufficiently low policy rate may be able to shift the LM curve down up to the point where output returns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F23244DE-4AEB-0269-FEA5-1233B761207A}"/>
                  </a:ext>
                </a:extLst>
              </p:cNvPr>
              <p:cNvSpPr>
                <a:spLocks noGrp="1" noRot="1" noChangeAspect="1" noMove="1" noResize="1" noEditPoints="1" noAdjustHandles="1" noChangeArrowheads="1" noChangeShapeType="1" noTextEdit="1"/>
              </p:cNvSpPr>
              <p:nvPr>
                <p:ph sz="half" idx="2"/>
              </p:nvPr>
            </p:nvSpPr>
            <p:spPr>
              <a:xfrm>
                <a:off x="4629149" y="1825625"/>
                <a:ext cx="4275860" cy="4351338"/>
              </a:xfrm>
              <a:blipFill>
                <a:blip r:embed="rId2"/>
                <a:stretch>
                  <a:fillRect l="-1852" t="-1821"/>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314D16EE-FEF6-6527-18EE-A55C113ADCA6}"/>
              </a:ext>
            </a:extLst>
          </p:cNvPr>
          <p:cNvSpPr>
            <a:spLocks noGrp="1"/>
          </p:cNvSpPr>
          <p:nvPr>
            <p:ph type="dt" sz="half" idx="10"/>
          </p:nvPr>
        </p:nvSpPr>
        <p:spPr/>
        <p:txBody>
          <a:bodyPr/>
          <a:lstStyle/>
          <a:p>
            <a:r>
              <a:rPr lang="en-US"/>
              <a:t>Spring 2024</a:t>
            </a:r>
            <a:endParaRPr lang="en-US" dirty="0"/>
          </a:p>
        </p:txBody>
      </p:sp>
      <p:sp>
        <p:nvSpPr>
          <p:cNvPr id="6" name="Footer Placeholder 5">
            <a:extLst>
              <a:ext uri="{FF2B5EF4-FFF2-40B4-BE49-F238E27FC236}">
                <a16:creationId xmlns:a16="http://schemas.microsoft.com/office/drawing/2014/main" id="{6C1EDD2C-5CD3-EEBB-12AB-74FE29865D01}"/>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1DD4D204-5E9A-90ED-A36F-222EE80A084A}"/>
              </a:ext>
            </a:extLst>
          </p:cNvPr>
          <p:cNvSpPr>
            <a:spLocks noGrp="1"/>
          </p:cNvSpPr>
          <p:nvPr>
            <p:ph type="sldNum" sz="quarter" idx="12"/>
          </p:nvPr>
        </p:nvSpPr>
        <p:spPr/>
        <p:txBody>
          <a:bodyPr/>
          <a:lstStyle/>
          <a:p>
            <a:fld id="{1A980C56-831A-4EAB-9EDE-57C090F4F877}" type="slidenum">
              <a:rPr lang="en-US" smtClean="0"/>
              <a:t>23</a:t>
            </a:fld>
            <a:endParaRPr lang="en-US" dirty="0"/>
          </a:p>
        </p:txBody>
      </p:sp>
      <p:cxnSp>
        <p:nvCxnSpPr>
          <p:cNvPr id="12" name="Straight Arrow Connector 11">
            <a:extLst>
              <a:ext uri="{FF2B5EF4-FFF2-40B4-BE49-F238E27FC236}">
                <a16:creationId xmlns:a16="http://schemas.microsoft.com/office/drawing/2014/main" id="{DF5992C7-96CD-2598-D744-3021CB505323}"/>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F8F026-8F69-C6F7-1008-93F3173DB23D}"/>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101EC49-5323-169D-DD67-2C1E5C24D328}"/>
              </a:ext>
            </a:extLst>
          </p:cNvPr>
          <p:cNvSpPr txBox="1"/>
          <p:nvPr/>
        </p:nvSpPr>
        <p:spPr>
          <a:xfrm>
            <a:off x="3837111" y="4745893"/>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414BEB72-C88C-8170-596C-EC1AF1205777}"/>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D03338A-34BB-9C28-8473-A45AA8B5D1AB}"/>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10F98D7-37B8-D69A-0770-AECE4358C548}"/>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810F98D7-37B8-D69A-0770-AECE4358C548}"/>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4"/>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151B0ED2-8C27-C92B-D036-AC07BC51B20B}"/>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3E047AF-ACE9-AD85-0D84-EC3AD111C152}"/>
              </a:ext>
            </a:extLst>
          </p:cNvPr>
          <p:cNvSpPr/>
          <p:nvPr/>
        </p:nvSpPr>
        <p:spPr>
          <a:xfrm>
            <a:off x="953834" y="2116958"/>
            <a:ext cx="3359150" cy="3352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FDA7B3-B7FF-BAE4-A4CD-B7BAF32BB37C}"/>
                  </a:ext>
                </a:extLst>
              </p:cNvPr>
              <p:cNvSpPr txBox="1"/>
              <p:nvPr/>
            </p:nvSpPr>
            <p:spPr>
              <a:xfrm>
                <a:off x="4235854" y="5322607"/>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55FDA7B3-B7FF-BAE4-A4CD-B7BAF32BB37C}"/>
                  </a:ext>
                </a:extLst>
              </p:cNvPr>
              <p:cNvSpPr txBox="1">
                <a:spLocks noRot="1" noChangeAspect="1" noMove="1" noResize="1" noEditPoints="1" noAdjustHandles="1" noChangeArrowheads="1" noChangeShapeType="1" noTextEdit="1"/>
              </p:cNvSpPr>
              <p:nvPr/>
            </p:nvSpPr>
            <p:spPr>
              <a:xfrm>
                <a:off x="4235854" y="5322607"/>
                <a:ext cx="390171" cy="307777"/>
              </a:xfrm>
              <a:prstGeom prst="rect">
                <a:avLst/>
              </a:prstGeom>
              <a:blipFill>
                <a:blip r:embed="rId5"/>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99AB6956-881C-69FF-8186-0C6FAE25DCFC}"/>
              </a:ext>
            </a:extLst>
          </p:cNvPr>
          <p:cNvSpPr/>
          <p:nvPr/>
        </p:nvSpPr>
        <p:spPr>
          <a:xfrm>
            <a:off x="2140749"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93E8527-D9E8-5741-D0B3-DFFBF28162C1}"/>
              </a:ext>
            </a:extLst>
          </p:cNvPr>
          <p:cNvCxnSpPr/>
          <p:nvPr/>
        </p:nvCxnSpPr>
        <p:spPr>
          <a:xfrm>
            <a:off x="2178367"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722463E-5B57-244C-3A40-DC07EA397065}"/>
                  </a:ext>
                </a:extLst>
              </p:cNvPr>
              <p:cNvSpPr txBox="1"/>
              <p:nvPr/>
            </p:nvSpPr>
            <p:spPr>
              <a:xfrm>
                <a:off x="2140749" y="4748069"/>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7722463E-5B57-244C-3A40-DC07EA397065}"/>
                  </a:ext>
                </a:extLst>
              </p:cNvPr>
              <p:cNvSpPr txBox="1">
                <a:spLocks noRot="1" noChangeAspect="1" noMove="1" noResize="1" noEditPoints="1" noAdjustHandles="1" noChangeArrowheads="1" noChangeShapeType="1" noTextEdit="1"/>
              </p:cNvSpPr>
              <p:nvPr/>
            </p:nvSpPr>
            <p:spPr>
              <a:xfrm>
                <a:off x="2140749" y="4748069"/>
                <a:ext cx="336188" cy="338554"/>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C945D2-C880-D6A1-ACFA-72E671C20B69}"/>
                  </a:ext>
                </a:extLst>
              </p:cNvPr>
              <p:cNvSpPr txBox="1"/>
              <p:nvPr/>
            </p:nvSpPr>
            <p:spPr>
              <a:xfrm>
                <a:off x="2112174"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A2C945D2-C880-D6A1-ACFA-72E671C20B69}"/>
                  </a:ext>
                </a:extLst>
              </p:cNvPr>
              <p:cNvSpPr txBox="1">
                <a:spLocks noRot="1" noChangeAspect="1" noMove="1" noResize="1" noEditPoints="1" noAdjustHandles="1" noChangeArrowheads="1" noChangeShapeType="1" noTextEdit="1"/>
              </p:cNvSpPr>
              <p:nvPr/>
            </p:nvSpPr>
            <p:spPr>
              <a:xfrm>
                <a:off x="2112174" y="3687784"/>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2A66B8-8308-4EC6-6E3A-9492BD99B260}"/>
                  </a:ext>
                </a:extLst>
              </p:cNvPr>
              <p:cNvSpPr txBox="1"/>
              <p:nvPr/>
            </p:nvSpPr>
            <p:spPr>
              <a:xfrm>
                <a:off x="1176314"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342A66B8-8308-4EC6-6E3A-9492BD99B260}"/>
                  </a:ext>
                </a:extLst>
              </p:cNvPr>
              <p:cNvSpPr txBox="1">
                <a:spLocks noRot="1" noChangeAspect="1" noMove="1" noResize="1" noEditPoints="1" noAdjustHandles="1" noChangeArrowheads="1" noChangeShapeType="1" noTextEdit="1"/>
              </p:cNvSpPr>
              <p:nvPr/>
            </p:nvSpPr>
            <p:spPr>
              <a:xfrm>
                <a:off x="1176314" y="3710620"/>
                <a:ext cx="336188" cy="338554"/>
              </a:xfrm>
              <a:prstGeom prst="rect">
                <a:avLst/>
              </a:prstGeom>
              <a:blipFill>
                <a:blip r:embed="rId8"/>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0D76FE23-7BDC-21D9-8429-187291260B52}"/>
              </a:ext>
            </a:extLst>
          </p:cNvPr>
          <p:cNvCxnSpPr/>
          <p:nvPr/>
        </p:nvCxnSpPr>
        <p:spPr>
          <a:xfrm>
            <a:off x="1191579"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02C2BFF-0392-0664-EADE-7343103D5C6C}"/>
                  </a:ext>
                </a:extLst>
              </p:cNvPr>
              <p:cNvSpPr txBox="1"/>
              <p:nvPr/>
            </p:nvSpPr>
            <p:spPr>
              <a:xfrm>
                <a:off x="1190067" y="4743306"/>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902C2BFF-0392-0664-EADE-7343103D5C6C}"/>
                  </a:ext>
                </a:extLst>
              </p:cNvPr>
              <p:cNvSpPr txBox="1">
                <a:spLocks noRot="1" noChangeAspect="1" noMove="1" noResize="1" noEditPoints="1" noAdjustHandles="1" noChangeArrowheads="1" noChangeShapeType="1" noTextEdit="1"/>
              </p:cNvSpPr>
              <p:nvPr/>
            </p:nvSpPr>
            <p:spPr>
              <a:xfrm>
                <a:off x="1190067" y="4743306"/>
                <a:ext cx="336188" cy="338554"/>
              </a:xfrm>
              <a:prstGeom prst="rect">
                <a:avLst/>
              </a:prstGeom>
              <a:blipFill>
                <a:blip r:embed="rId9"/>
                <a:stretch>
                  <a:fillRect r="-18182"/>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9961AB95-A4FC-D579-DBE3-27EADDF66AAB}"/>
              </a:ext>
            </a:extLst>
          </p:cNvPr>
          <p:cNvSpPr/>
          <p:nvPr/>
        </p:nvSpPr>
        <p:spPr>
          <a:xfrm>
            <a:off x="953834" y="3598175"/>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A9FBE33-D830-4FF7-AE83-64E448EBE46D}"/>
                  </a:ext>
                </a:extLst>
              </p:cNvPr>
              <p:cNvSpPr txBox="1"/>
              <p:nvPr/>
            </p:nvSpPr>
            <p:spPr>
              <a:xfrm>
                <a:off x="2567103" y="5685527"/>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5A9FBE33-D830-4FF7-AE83-64E448EBE46D}"/>
                  </a:ext>
                </a:extLst>
              </p:cNvPr>
              <p:cNvSpPr txBox="1">
                <a:spLocks noRot="1" noChangeAspect="1" noMove="1" noResize="1" noEditPoints="1" noAdjustHandles="1" noChangeArrowheads="1" noChangeShapeType="1" noTextEdit="1"/>
              </p:cNvSpPr>
              <p:nvPr/>
            </p:nvSpPr>
            <p:spPr>
              <a:xfrm>
                <a:off x="2567103" y="5685527"/>
                <a:ext cx="436671" cy="307777"/>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5FC58E70-FACF-E8B2-E361-01C457FCF130}"/>
              </a:ext>
            </a:extLst>
          </p:cNvPr>
          <p:cNvCxnSpPr>
            <a:cxnSpLocks/>
            <a:stCxn id="14" idx="4"/>
          </p:cNvCxnSpPr>
          <p:nvPr/>
        </p:nvCxnSpPr>
        <p:spPr>
          <a:xfrm>
            <a:off x="1190067"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DAD7B35-D3D8-E35E-81FC-2280405DB0B1}"/>
              </a:ext>
            </a:extLst>
          </p:cNvPr>
          <p:cNvSpPr/>
          <p:nvPr/>
        </p:nvSpPr>
        <p:spPr>
          <a:xfrm>
            <a:off x="1153491"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CEBE112-B7AD-A5C2-B088-65CC1BFF0109}"/>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DCEBE112-B7AD-A5C2-B088-65CC1BFF0109}"/>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1"/>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67E22FDB-3B83-B6D6-B4FF-3CC918B66EA0}"/>
              </a:ext>
            </a:extLst>
          </p:cNvPr>
          <p:cNvCxnSpPr>
            <a:cxnSpLocks/>
            <a:stCxn id="22" idx="4"/>
          </p:cNvCxnSpPr>
          <p:nvPr/>
        </p:nvCxnSpPr>
        <p:spPr>
          <a:xfrm>
            <a:off x="2177325"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A84782-7309-E5FE-AAA0-1B3E06EAAA69}"/>
              </a:ext>
            </a:extLst>
          </p:cNvPr>
          <p:cNvCxnSpPr>
            <a:cxnSpLocks/>
          </p:cNvCxnSpPr>
          <p:nvPr/>
        </p:nvCxnSpPr>
        <p:spPr>
          <a:xfrm flipV="1">
            <a:off x="782538" y="5266399"/>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5E66FB-4C13-D1A1-0C32-43C513CEC7DA}"/>
              </a:ext>
            </a:extLst>
          </p:cNvPr>
          <p:cNvCxnSpPr>
            <a:cxnSpLocks/>
            <a:endCxn id="11" idx="0"/>
          </p:cNvCxnSpPr>
          <p:nvPr/>
        </p:nvCxnSpPr>
        <p:spPr>
          <a:xfrm>
            <a:off x="2177325" y="5035115"/>
            <a:ext cx="0" cy="186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9EA491D-5AE3-9B52-7D6B-CA9D9BFCC7D3}"/>
              </a:ext>
            </a:extLst>
          </p:cNvPr>
          <p:cNvSpPr/>
          <p:nvPr/>
        </p:nvSpPr>
        <p:spPr>
          <a:xfrm>
            <a:off x="2140749" y="522209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6FE2B27-07F3-642D-A2EC-68C77B4134B6}"/>
                  </a:ext>
                </a:extLst>
              </p:cNvPr>
              <p:cNvSpPr txBox="1"/>
              <p:nvPr/>
            </p:nvSpPr>
            <p:spPr>
              <a:xfrm>
                <a:off x="4335359" y="5114463"/>
                <a:ext cx="5351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m:t>
                      </m:r>
                      <m:sSup>
                        <m:sSupPr>
                          <m:ctrlPr>
                            <a:rPr lang="en-US" sz="1400" b="0" i="1" dirty="0" smtClean="0">
                              <a:solidFill>
                                <a:srgbClr val="C00000"/>
                              </a:solidFill>
                              <a:latin typeface="Cambria Math" panose="02040503050406030204" pitchFamily="18" charset="0"/>
                            </a:rPr>
                          </m:ctrlPr>
                        </m:sSupPr>
                        <m:e>
                          <m:r>
                            <a:rPr lang="en-US" sz="1400" b="0" i="1" dirty="0" smtClean="0">
                              <a:solidFill>
                                <a:srgbClr val="C00000"/>
                              </a:solidFill>
                              <a:latin typeface="Cambria Math" panose="02040503050406030204" pitchFamily="18" charset="0"/>
                            </a:rPr>
                            <m:t>𝑀</m:t>
                          </m:r>
                        </m:e>
                        <m:sup>
                          <m:r>
                            <a:rPr lang="en-US" sz="1400" b="0" i="1" dirty="0" smtClean="0">
                              <a:solidFill>
                                <a:srgbClr val="C00000"/>
                              </a:solidFill>
                              <a:latin typeface="Cambria Math" panose="02040503050406030204" pitchFamily="18" charset="0"/>
                            </a:rPr>
                            <m:t>′</m:t>
                          </m:r>
                        </m:sup>
                      </m:sSup>
                    </m:oMath>
                  </m:oMathPara>
                </a14:m>
                <a:endParaRPr lang="en-US" sz="1400" dirty="0">
                  <a:solidFill>
                    <a:srgbClr val="C00000"/>
                  </a:solidFill>
                </a:endParaRPr>
              </a:p>
            </p:txBody>
          </p:sp>
        </mc:Choice>
        <mc:Fallback xmlns="">
          <p:sp>
            <p:nvSpPr>
              <p:cNvPr id="26" name="TextBox 25">
                <a:extLst>
                  <a:ext uri="{FF2B5EF4-FFF2-40B4-BE49-F238E27FC236}">
                    <a16:creationId xmlns:a16="http://schemas.microsoft.com/office/drawing/2014/main" id="{76FE2B27-07F3-642D-A2EC-68C77B4134B6}"/>
                  </a:ext>
                </a:extLst>
              </p:cNvPr>
              <p:cNvSpPr txBox="1">
                <a:spLocks noRot="1" noChangeAspect="1" noMove="1" noResize="1" noEditPoints="1" noAdjustHandles="1" noChangeArrowheads="1" noChangeShapeType="1" noTextEdit="1"/>
              </p:cNvSpPr>
              <p:nvPr/>
            </p:nvSpPr>
            <p:spPr>
              <a:xfrm>
                <a:off x="4335359" y="5114463"/>
                <a:ext cx="535146"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E8F2C36-E77B-7268-2584-B896F15F9E77}"/>
                  </a:ext>
                </a:extLst>
              </p:cNvPr>
              <p:cNvSpPr txBox="1"/>
              <p:nvPr/>
            </p:nvSpPr>
            <p:spPr>
              <a:xfrm>
                <a:off x="1835744" y="5266011"/>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5" name="TextBox 34">
                <a:extLst>
                  <a:ext uri="{FF2B5EF4-FFF2-40B4-BE49-F238E27FC236}">
                    <a16:creationId xmlns:a16="http://schemas.microsoft.com/office/drawing/2014/main" id="{9E8F2C36-E77B-7268-2584-B896F15F9E77}"/>
                  </a:ext>
                </a:extLst>
              </p:cNvPr>
              <p:cNvSpPr txBox="1">
                <a:spLocks noRot="1" noChangeAspect="1" noMove="1" noResize="1" noEditPoints="1" noAdjustHandles="1" noChangeArrowheads="1" noChangeShapeType="1" noTextEdit="1"/>
              </p:cNvSpPr>
              <p:nvPr/>
            </p:nvSpPr>
            <p:spPr>
              <a:xfrm>
                <a:off x="1835744" y="5266011"/>
                <a:ext cx="336188" cy="338554"/>
              </a:xfrm>
              <a:prstGeom prst="rect">
                <a:avLst/>
              </a:prstGeom>
              <a:blipFill>
                <a:blip r:embed="rId13"/>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83E79E6-FFDE-FF5B-482A-E0EAFDAD5794}"/>
                  </a:ext>
                </a:extLst>
              </p:cNvPr>
              <p:cNvSpPr txBox="1"/>
              <p:nvPr/>
            </p:nvSpPr>
            <p:spPr>
              <a:xfrm>
                <a:off x="356557" y="5137047"/>
                <a:ext cx="291136" cy="370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1" smtClean="0">
                                  <a:solidFill>
                                    <a:schemeClr val="tx1"/>
                                  </a:solidFill>
                                  <a:latin typeface="Cambria Math" panose="02040503050406030204" pitchFamily="18" charset="0"/>
                                </a:rPr>
                                <m:t>′</m:t>
                              </m:r>
                            </m:sup>
                          </m:sSup>
                        </m:e>
                      </m:acc>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483E79E6-FFDE-FF5B-482A-E0EAFDAD5794}"/>
                  </a:ext>
                </a:extLst>
              </p:cNvPr>
              <p:cNvSpPr txBox="1">
                <a:spLocks noRot="1" noChangeAspect="1" noMove="1" noResize="1" noEditPoints="1" noAdjustHandles="1" noChangeArrowheads="1" noChangeShapeType="1" noTextEdit="1"/>
              </p:cNvSpPr>
              <p:nvPr/>
            </p:nvSpPr>
            <p:spPr>
              <a:xfrm>
                <a:off x="356557" y="5137047"/>
                <a:ext cx="291136" cy="370743"/>
              </a:xfrm>
              <a:prstGeom prst="rect">
                <a:avLst/>
              </a:prstGeom>
              <a:blipFill>
                <a:blip r:embed="rId14"/>
                <a:stretch>
                  <a:fillRect r="-1041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92FF7F95-9213-1313-9B9B-B39C595160FF}"/>
              </a:ext>
            </a:extLst>
          </p:cNvPr>
          <p:cNvCxnSpPr>
            <a:cxnSpLocks/>
          </p:cNvCxnSpPr>
          <p:nvPr/>
        </p:nvCxnSpPr>
        <p:spPr>
          <a:xfrm rot="16200000">
            <a:off x="792193" y="5232408"/>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fade">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Effect transition="in" filter="fade">
                                      <p:cBhvr>
                                        <p:cTn id="83" dur="500"/>
                                        <p:tgtEl>
                                          <p:spTgt spid="4">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Effect transition="in" filter="fade">
                                      <p:cBhvr>
                                        <p:cTn id="88" dur="500"/>
                                        <p:tgtEl>
                                          <p:spTgt spid="4">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4" end="4"/>
                                            </p:txEl>
                                          </p:spTgt>
                                        </p:tgtEl>
                                        <p:attrNameLst>
                                          <p:attrName>style.visibility</p:attrName>
                                        </p:attrNameLst>
                                      </p:cBhvr>
                                      <p:to>
                                        <p:strVal val="visible"/>
                                      </p:to>
                                    </p:set>
                                    <p:animEffect transition="in" filter="fade">
                                      <p:cBhvr>
                                        <p:cTn id="93" dur="500"/>
                                        <p:tgtEl>
                                          <p:spTgt spid="4">
                                            <p:txEl>
                                              <p:pRg st="4" end="4"/>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par>
                                <p:cTn id="97" presetID="10" presetClass="entr" presetSubtype="0" fill="hold" nodeType="with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500"/>
                                        <p:tgtEl>
                                          <p:spTgt spid="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4" grpId="0"/>
      <p:bldP spid="19" grpId="0" animBg="1"/>
      <p:bldP spid="21" grpId="0"/>
      <p:bldP spid="22" grpId="0" animBg="1"/>
      <p:bldP spid="29" grpId="0"/>
      <p:bldP spid="3" grpId="0"/>
      <p:bldP spid="15" grpId="0"/>
      <p:bldP spid="33" grpId="0"/>
      <p:bldP spid="23" grpId="0" animBg="1"/>
      <p:bldP spid="27" grpId="0"/>
      <p:bldP spid="14" grpId="0" animBg="1"/>
      <p:bldP spid="31" grpId="0"/>
      <p:bldP spid="11" grpId="0" animBg="1"/>
      <p:bldP spid="26" grpId="0"/>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0D40A-8D5A-5E3D-0DD6-5E2417CE7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CFFE5-EC3E-FE34-A4C2-8FEA98D643E2}"/>
              </a:ext>
            </a:extLst>
          </p:cNvPr>
          <p:cNvSpPr>
            <a:spLocks noGrp="1"/>
          </p:cNvSpPr>
          <p:nvPr>
            <p:ph type="title"/>
          </p:nvPr>
        </p:nvSpPr>
        <p:spPr/>
        <p:txBody>
          <a:bodyPr/>
          <a:lstStyle/>
          <a:p>
            <a:r>
              <a:rPr lang="en-US" dirty="0"/>
              <a:t>The Extended IS-LM Framework</a:t>
            </a:r>
          </a:p>
        </p:txBody>
      </p:sp>
      <p:sp>
        <p:nvSpPr>
          <p:cNvPr id="3" name="Content Placeholder 2">
            <a:extLst>
              <a:ext uri="{FF2B5EF4-FFF2-40B4-BE49-F238E27FC236}">
                <a16:creationId xmlns:a16="http://schemas.microsoft.com/office/drawing/2014/main" id="{60F0BE54-63B2-A5C5-68A0-127AD0F852B6}"/>
              </a:ext>
            </a:extLst>
          </p:cNvPr>
          <p:cNvSpPr>
            <a:spLocks noGrp="1"/>
          </p:cNvSpPr>
          <p:nvPr>
            <p:ph idx="1"/>
          </p:nvPr>
        </p:nvSpPr>
        <p:spPr>
          <a:xfrm>
            <a:off x="628649" y="1825625"/>
            <a:ext cx="7886701" cy="4351338"/>
          </a:xfrm>
        </p:spPr>
        <p:txBody>
          <a:bodyPr>
            <a:normAutofit/>
          </a:bodyPr>
          <a:lstStyle/>
          <a:p>
            <a:r>
              <a:rPr lang="en-US" dirty="0"/>
              <a:t>By extending the IS-LM framework, we can now explain how crises in the financial sector may affect the “real” side of the economy.</a:t>
            </a:r>
          </a:p>
          <a:p>
            <a:pPr lvl="3"/>
            <a:endParaRPr lang="en-US" dirty="0"/>
          </a:p>
          <a:p>
            <a:r>
              <a:rPr lang="en-US" dirty="0"/>
              <a:t>Prior to the Financial Crisis of 2008, many economists believed that the impact of declining housing prices would cause issues in the financial market.</a:t>
            </a:r>
          </a:p>
          <a:p>
            <a:pPr lvl="3"/>
            <a:endParaRPr lang="en-US" dirty="0"/>
          </a:p>
          <a:p>
            <a:r>
              <a:rPr lang="en-US" dirty="0"/>
              <a:t>However, most of said economists believed that the effect of this disruption would be mild.</a:t>
            </a:r>
          </a:p>
          <a:p>
            <a:pPr lvl="3"/>
            <a:endParaRPr lang="en-US" dirty="0"/>
          </a:p>
          <a:p>
            <a:r>
              <a:rPr lang="en-US" dirty="0"/>
              <a:t>This was definitely not the case…</a:t>
            </a:r>
          </a:p>
        </p:txBody>
      </p:sp>
      <p:sp>
        <p:nvSpPr>
          <p:cNvPr id="4" name="Date Placeholder 3">
            <a:extLst>
              <a:ext uri="{FF2B5EF4-FFF2-40B4-BE49-F238E27FC236}">
                <a16:creationId xmlns:a16="http://schemas.microsoft.com/office/drawing/2014/main" id="{A63BDEED-227C-6397-7E5A-1C9420951BB2}"/>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730DC98-9483-1F10-982A-BE51820986AB}"/>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4F4296E7-54E3-D6C6-3CD1-551CD9A622B1}"/>
              </a:ext>
            </a:extLst>
          </p:cNvPr>
          <p:cNvSpPr>
            <a:spLocks noGrp="1"/>
          </p:cNvSpPr>
          <p:nvPr>
            <p:ph type="sldNum" sz="quarter" idx="12"/>
          </p:nvPr>
        </p:nvSpPr>
        <p:spPr/>
        <p:txBody>
          <a:bodyPr/>
          <a:lstStyle/>
          <a:p>
            <a:fld id="{1A980C56-831A-4EAB-9EDE-57C090F4F877}" type="slidenum">
              <a:rPr lang="en-US" smtClean="0"/>
              <a:t>24</a:t>
            </a:fld>
            <a:endParaRPr lang="en-US" dirty="0"/>
          </a:p>
        </p:txBody>
      </p:sp>
    </p:spTree>
    <p:extLst>
      <p:ext uri="{BB962C8B-B14F-4D97-AF65-F5344CB8AC3E}">
        <p14:creationId xmlns:p14="http://schemas.microsoft.com/office/powerpoint/2010/main" val="25748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78CC-7170-BFFF-4FFE-829C0C6E3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41D45-1982-F992-F34E-F9DB4451041A}"/>
              </a:ext>
            </a:extLst>
          </p:cNvPr>
          <p:cNvSpPr>
            <a:spLocks noGrp="1"/>
          </p:cNvSpPr>
          <p:nvPr>
            <p:ph type="title"/>
          </p:nvPr>
        </p:nvSpPr>
        <p:spPr/>
        <p:txBody>
          <a:bodyPr/>
          <a:lstStyle/>
          <a:p>
            <a:r>
              <a:rPr lang="en-US" dirty="0"/>
              <a:t>The Great Recession</a:t>
            </a:r>
          </a:p>
        </p:txBody>
      </p:sp>
      <p:pic>
        <p:nvPicPr>
          <p:cNvPr id="8" name="Online Media 7" title="How it Happened - The 2008 Financial Crisis: Crash Course Economics #12">
            <a:hlinkClick r:id="" action="ppaction://media"/>
            <a:extLst>
              <a:ext uri="{FF2B5EF4-FFF2-40B4-BE49-F238E27FC236}">
                <a16:creationId xmlns:a16="http://schemas.microsoft.com/office/drawing/2014/main" id="{4FF6F57D-E2D3-5EBE-A259-D66513072F58}"/>
              </a:ext>
            </a:extLst>
          </p:cNvPr>
          <p:cNvPicPr>
            <a:picLocks noGrp="1" noRot="1" noChangeAspect="1"/>
          </p:cNvPicPr>
          <p:nvPr>
            <p:ph idx="1"/>
            <a:videoFile r:link="rId1"/>
          </p:nvPr>
        </p:nvPicPr>
        <p:blipFill>
          <a:blip r:embed="rId3"/>
          <a:stretch>
            <a:fillRect/>
          </a:stretch>
        </p:blipFill>
        <p:spPr>
          <a:xfrm>
            <a:off x="720725" y="1825625"/>
            <a:ext cx="7702550" cy="4351338"/>
          </a:xfrm>
          <a:prstGeom prst="rect">
            <a:avLst/>
          </a:prstGeom>
        </p:spPr>
      </p:pic>
      <p:sp>
        <p:nvSpPr>
          <p:cNvPr id="4" name="Date Placeholder 3">
            <a:extLst>
              <a:ext uri="{FF2B5EF4-FFF2-40B4-BE49-F238E27FC236}">
                <a16:creationId xmlns:a16="http://schemas.microsoft.com/office/drawing/2014/main" id="{5D20196A-CEC0-4E20-5B78-891228825976}"/>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0139C55D-109C-2001-690D-46411504DBE2}"/>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BAC47F85-6B7F-B526-5392-9720888F578D}"/>
              </a:ext>
            </a:extLst>
          </p:cNvPr>
          <p:cNvSpPr>
            <a:spLocks noGrp="1"/>
          </p:cNvSpPr>
          <p:nvPr>
            <p:ph type="sldNum" sz="quarter" idx="12"/>
          </p:nvPr>
        </p:nvSpPr>
        <p:spPr/>
        <p:txBody>
          <a:bodyPr/>
          <a:lstStyle/>
          <a:p>
            <a:fld id="{1A980C56-831A-4EAB-9EDE-57C090F4F877}" type="slidenum">
              <a:rPr lang="en-US" smtClean="0"/>
              <a:t>25</a:t>
            </a:fld>
            <a:endParaRPr lang="en-US" dirty="0"/>
          </a:p>
        </p:txBody>
      </p:sp>
    </p:spTree>
    <p:extLst>
      <p:ext uri="{BB962C8B-B14F-4D97-AF65-F5344CB8AC3E}">
        <p14:creationId xmlns:p14="http://schemas.microsoft.com/office/powerpoint/2010/main" val="13642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961A-E097-281A-4B19-E6C8523BD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026AC-6EE7-9764-63C1-ED57BE6F67E2}"/>
              </a:ext>
            </a:extLst>
          </p:cNvPr>
          <p:cNvSpPr>
            <a:spLocks noGrp="1"/>
          </p:cNvSpPr>
          <p:nvPr>
            <p:ph type="title"/>
          </p:nvPr>
        </p:nvSpPr>
        <p:spPr/>
        <p:txBody>
          <a:bodyPr/>
          <a:lstStyle/>
          <a:p>
            <a:r>
              <a:rPr lang="en-US" dirty="0"/>
              <a:t>The Great Recession</a:t>
            </a:r>
          </a:p>
        </p:txBody>
      </p:sp>
      <p:sp>
        <p:nvSpPr>
          <p:cNvPr id="3" name="Content Placeholder 2">
            <a:extLst>
              <a:ext uri="{FF2B5EF4-FFF2-40B4-BE49-F238E27FC236}">
                <a16:creationId xmlns:a16="http://schemas.microsoft.com/office/drawing/2014/main" id="{C4A43FBA-1913-BEF6-4C40-59248E689FDC}"/>
              </a:ext>
            </a:extLst>
          </p:cNvPr>
          <p:cNvSpPr>
            <a:spLocks noGrp="1"/>
          </p:cNvSpPr>
          <p:nvPr>
            <p:ph idx="1"/>
          </p:nvPr>
        </p:nvSpPr>
        <p:spPr>
          <a:xfrm>
            <a:off x="628649" y="1825625"/>
            <a:ext cx="7953376" cy="4351338"/>
          </a:xfrm>
        </p:spPr>
        <p:txBody>
          <a:bodyPr>
            <a:normAutofit/>
          </a:bodyPr>
          <a:lstStyle/>
          <a:p>
            <a:r>
              <a:rPr lang="en-US" dirty="0"/>
              <a:t>As the economy fell deeper into a financial crisis, interest rates increased while consumer / producer confidence dropped sharply.</a:t>
            </a:r>
          </a:p>
          <a:p>
            <a:pPr lvl="3"/>
            <a:endParaRPr lang="en-US" dirty="0"/>
          </a:p>
          <a:p>
            <a:r>
              <a:rPr lang="en-US" dirty="0"/>
              <a:t>Due to the higher cost of borrowing and lower confidence in the economy, the demand for goods also dropped.</a:t>
            </a:r>
          </a:p>
          <a:p>
            <a:pPr marL="1371600" lvl="3" indent="0">
              <a:buNone/>
            </a:pPr>
            <a:endParaRPr lang="en-US" dirty="0"/>
          </a:p>
          <a:p>
            <a:r>
              <a:rPr lang="en-US" dirty="0"/>
              <a:t>In the IS-LM Framework, this translates to the IS curve shifting to the left.</a:t>
            </a:r>
          </a:p>
          <a:p>
            <a:pPr lvl="3"/>
            <a:endParaRPr lang="en-US" dirty="0"/>
          </a:p>
          <a:p>
            <a:r>
              <a:rPr lang="en-US" dirty="0"/>
              <a:t>Both the Fed and the government conducted expansionary policies as a reaction to the crisis.</a:t>
            </a:r>
          </a:p>
        </p:txBody>
      </p:sp>
      <p:sp>
        <p:nvSpPr>
          <p:cNvPr id="4" name="Date Placeholder 3">
            <a:extLst>
              <a:ext uri="{FF2B5EF4-FFF2-40B4-BE49-F238E27FC236}">
                <a16:creationId xmlns:a16="http://schemas.microsoft.com/office/drawing/2014/main" id="{0A34D2DC-BCAA-A4C9-BC06-B9A573D464CF}"/>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A7412D05-742A-A2BF-B6E7-53616047F22D}"/>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D780514A-FAE1-5D8F-6048-96611694159A}"/>
              </a:ext>
            </a:extLst>
          </p:cNvPr>
          <p:cNvSpPr>
            <a:spLocks noGrp="1"/>
          </p:cNvSpPr>
          <p:nvPr>
            <p:ph type="sldNum" sz="quarter" idx="12"/>
          </p:nvPr>
        </p:nvSpPr>
        <p:spPr/>
        <p:txBody>
          <a:bodyPr/>
          <a:lstStyle/>
          <a:p>
            <a:fld id="{1A980C56-831A-4EAB-9EDE-57C090F4F877}" type="slidenum">
              <a:rPr lang="en-US" smtClean="0"/>
              <a:t>26</a:t>
            </a:fld>
            <a:endParaRPr lang="en-US" dirty="0"/>
          </a:p>
        </p:txBody>
      </p:sp>
    </p:spTree>
    <p:extLst>
      <p:ext uri="{BB962C8B-B14F-4D97-AF65-F5344CB8AC3E}">
        <p14:creationId xmlns:p14="http://schemas.microsoft.com/office/powerpoint/2010/main" val="31544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31827-9FDC-4C4B-A863-3EFF132F3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89043-28E4-AA6F-0796-40F0C00CFF96}"/>
              </a:ext>
            </a:extLst>
          </p:cNvPr>
          <p:cNvSpPr>
            <a:spLocks noGrp="1"/>
          </p:cNvSpPr>
          <p:nvPr>
            <p:ph type="title"/>
          </p:nvPr>
        </p:nvSpPr>
        <p:spPr/>
        <p:txBody>
          <a:bodyPr/>
          <a:lstStyle/>
          <a:p>
            <a:r>
              <a:rPr lang="en-US" dirty="0"/>
              <a:t>The Great Recession: The Scope</a:t>
            </a:r>
          </a:p>
        </p:txBody>
      </p:sp>
      <p:sp>
        <p:nvSpPr>
          <p:cNvPr id="4" name="Date Placeholder 3">
            <a:extLst>
              <a:ext uri="{FF2B5EF4-FFF2-40B4-BE49-F238E27FC236}">
                <a16:creationId xmlns:a16="http://schemas.microsoft.com/office/drawing/2014/main" id="{46D76637-41E8-B2A4-B6C1-24C9A7B1E9F2}"/>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EC5B0ECD-0699-DBE6-8193-1CC523F3839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1D6EA7F9-78E8-2F59-8382-6F2BC13A5B61}"/>
              </a:ext>
            </a:extLst>
          </p:cNvPr>
          <p:cNvSpPr>
            <a:spLocks noGrp="1"/>
          </p:cNvSpPr>
          <p:nvPr>
            <p:ph type="sldNum" sz="quarter" idx="12"/>
          </p:nvPr>
        </p:nvSpPr>
        <p:spPr/>
        <p:txBody>
          <a:bodyPr/>
          <a:lstStyle/>
          <a:p>
            <a:fld id="{1A980C56-831A-4EAB-9EDE-57C090F4F877}" type="slidenum">
              <a:rPr lang="en-US" smtClean="0"/>
              <a:t>27</a:t>
            </a:fld>
            <a:endParaRPr lang="en-US" dirty="0"/>
          </a:p>
        </p:txBody>
      </p:sp>
      <p:pic>
        <p:nvPicPr>
          <p:cNvPr id="10" name="Content Placeholder 9" descr="A graph showing the growth of the market&#10;&#10;Description automatically generated with medium confidence">
            <a:extLst>
              <a:ext uri="{FF2B5EF4-FFF2-40B4-BE49-F238E27FC236}">
                <a16:creationId xmlns:a16="http://schemas.microsoft.com/office/drawing/2014/main" id="{B8A8A002-FAE5-1617-5B9F-32F4F025C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cxnSp>
        <p:nvCxnSpPr>
          <p:cNvPr id="9" name="Straight Arrow Connector 8">
            <a:extLst>
              <a:ext uri="{FF2B5EF4-FFF2-40B4-BE49-F238E27FC236}">
                <a16:creationId xmlns:a16="http://schemas.microsoft.com/office/drawing/2014/main" id="{ECD6A065-09F6-31F9-A108-35407D265C1D}"/>
              </a:ext>
            </a:extLst>
          </p:cNvPr>
          <p:cNvCxnSpPr>
            <a:cxnSpLocks/>
          </p:cNvCxnSpPr>
          <p:nvPr/>
        </p:nvCxnSpPr>
        <p:spPr>
          <a:xfrm>
            <a:off x="3034145" y="2937670"/>
            <a:ext cx="1953491" cy="22268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8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E09D9-EFDC-42BD-A6F4-CD2B3DDB2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533DE-0311-54FE-598A-4078C9F4B878}"/>
              </a:ext>
            </a:extLst>
          </p:cNvPr>
          <p:cNvSpPr>
            <a:spLocks noGrp="1"/>
          </p:cNvSpPr>
          <p:nvPr>
            <p:ph type="title"/>
          </p:nvPr>
        </p:nvSpPr>
        <p:spPr/>
        <p:txBody>
          <a:bodyPr/>
          <a:lstStyle/>
          <a:p>
            <a:r>
              <a:rPr lang="en-US" dirty="0"/>
              <a:t>The Great Recession: Responses</a:t>
            </a:r>
          </a:p>
        </p:txBody>
      </p:sp>
      <p:pic>
        <p:nvPicPr>
          <p:cNvPr id="8" name="Content Placeholder 7" descr="A graph showing the growth of the federal funds&#10;&#10;Description automatically generated">
            <a:extLst>
              <a:ext uri="{FF2B5EF4-FFF2-40B4-BE49-F238E27FC236}">
                <a16:creationId xmlns:a16="http://schemas.microsoft.com/office/drawing/2014/main" id="{61549743-1FEC-CBE1-39C4-BD725F25BC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337" y="1858169"/>
            <a:ext cx="7620000" cy="4286250"/>
          </a:xfrm>
        </p:spPr>
      </p:pic>
      <p:sp>
        <p:nvSpPr>
          <p:cNvPr id="4" name="Date Placeholder 3">
            <a:extLst>
              <a:ext uri="{FF2B5EF4-FFF2-40B4-BE49-F238E27FC236}">
                <a16:creationId xmlns:a16="http://schemas.microsoft.com/office/drawing/2014/main" id="{D89B5C84-AE9B-3CBA-5CCB-46865D9CAA6E}"/>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7FA4CB4F-A0F9-82A5-92E4-A6A97ADF846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77137206-919E-6B9A-A4B3-6221D2EBCD09}"/>
              </a:ext>
            </a:extLst>
          </p:cNvPr>
          <p:cNvSpPr>
            <a:spLocks noGrp="1"/>
          </p:cNvSpPr>
          <p:nvPr>
            <p:ph type="sldNum" sz="quarter" idx="12"/>
          </p:nvPr>
        </p:nvSpPr>
        <p:spPr/>
        <p:txBody>
          <a:bodyPr/>
          <a:lstStyle/>
          <a:p>
            <a:fld id="{1A980C56-831A-4EAB-9EDE-57C090F4F877}" type="slidenum">
              <a:rPr lang="en-US" smtClean="0"/>
              <a:t>28</a:t>
            </a:fld>
            <a:endParaRPr lang="en-US" dirty="0"/>
          </a:p>
        </p:txBody>
      </p:sp>
      <p:cxnSp>
        <p:nvCxnSpPr>
          <p:cNvPr id="7" name="Straight Arrow Connector 6">
            <a:extLst>
              <a:ext uri="{FF2B5EF4-FFF2-40B4-BE49-F238E27FC236}">
                <a16:creationId xmlns:a16="http://schemas.microsoft.com/office/drawing/2014/main" id="{36870159-2F9B-E5C9-1095-78C8C04D3381}"/>
              </a:ext>
            </a:extLst>
          </p:cNvPr>
          <p:cNvCxnSpPr/>
          <p:nvPr/>
        </p:nvCxnSpPr>
        <p:spPr>
          <a:xfrm>
            <a:off x="2930236" y="3013364"/>
            <a:ext cx="2275609" cy="21717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1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B94A-EE7F-1333-06E7-C727B2F4C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A178F-8E55-AAC2-6133-63272311C621}"/>
              </a:ext>
            </a:extLst>
          </p:cNvPr>
          <p:cNvSpPr>
            <a:spLocks noGrp="1"/>
          </p:cNvSpPr>
          <p:nvPr>
            <p:ph type="title"/>
          </p:nvPr>
        </p:nvSpPr>
        <p:spPr/>
        <p:txBody>
          <a:bodyPr/>
          <a:lstStyle/>
          <a:p>
            <a:r>
              <a:rPr lang="en-US" dirty="0"/>
              <a:t>The Great Recession: Responses</a:t>
            </a:r>
          </a:p>
        </p:txBody>
      </p:sp>
      <p:sp>
        <p:nvSpPr>
          <p:cNvPr id="4" name="Date Placeholder 3">
            <a:extLst>
              <a:ext uri="{FF2B5EF4-FFF2-40B4-BE49-F238E27FC236}">
                <a16:creationId xmlns:a16="http://schemas.microsoft.com/office/drawing/2014/main" id="{D9917EC5-D38E-5A47-D702-41F0BB94291F}"/>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4CB6188C-B7A7-7AE9-B5F4-17CC1A682612}"/>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98FEE5BB-D0D6-9716-6827-22EC95D6DF4D}"/>
              </a:ext>
            </a:extLst>
          </p:cNvPr>
          <p:cNvSpPr>
            <a:spLocks noGrp="1"/>
          </p:cNvSpPr>
          <p:nvPr>
            <p:ph type="sldNum" sz="quarter" idx="12"/>
          </p:nvPr>
        </p:nvSpPr>
        <p:spPr/>
        <p:txBody>
          <a:bodyPr/>
          <a:lstStyle/>
          <a:p>
            <a:fld id="{1A980C56-831A-4EAB-9EDE-57C090F4F877}" type="slidenum">
              <a:rPr lang="en-US" smtClean="0"/>
              <a:t>29</a:t>
            </a:fld>
            <a:endParaRPr lang="en-US" dirty="0"/>
          </a:p>
        </p:txBody>
      </p:sp>
      <p:pic>
        <p:nvPicPr>
          <p:cNvPr id="10" name="Content Placeholder 9" descr="A graph showing the growth of a product&#10;&#10;Description automatically generated">
            <a:extLst>
              <a:ext uri="{FF2B5EF4-FFF2-40B4-BE49-F238E27FC236}">
                <a16:creationId xmlns:a16="http://schemas.microsoft.com/office/drawing/2014/main" id="{87CFB36A-CA21-1073-75AC-F5C788650F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cxnSp>
        <p:nvCxnSpPr>
          <p:cNvPr id="3" name="Straight Arrow Connector 2">
            <a:extLst>
              <a:ext uri="{FF2B5EF4-FFF2-40B4-BE49-F238E27FC236}">
                <a16:creationId xmlns:a16="http://schemas.microsoft.com/office/drawing/2014/main" id="{8FDAECC7-03F3-834D-1AE8-EF31AAA1F76B}"/>
              </a:ext>
            </a:extLst>
          </p:cNvPr>
          <p:cNvCxnSpPr>
            <a:cxnSpLocks/>
          </p:cNvCxnSpPr>
          <p:nvPr/>
        </p:nvCxnSpPr>
        <p:spPr>
          <a:xfrm>
            <a:off x="2930236" y="3013364"/>
            <a:ext cx="2213264" cy="219248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BB44-8F43-D123-082D-63D3F8FC2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26490-51FB-07DD-5930-C8F85A57EE44}"/>
              </a:ext>
            </a:extLst>
          </p:cNvPr>
          <p:cNvSpPr>
            <a:spLocks noGrp="1"/>
          </p:cNvSpPr>
          <p:nvPr>
            <p:ph type="title"/>
          </p:nvPr>
        </p:nvSpPr>
        <p:spPr/>
        <p:txBody>
          <a:bodyPr/>
          <a:lstStyle/>
          <a:p>
            <a:r>
              <a:rPr lang="en-US" dirty="0"/>
              <a:t>Expanding the Financial Market</a:t>
            </a:r>
          </a:p>
        </p:txBody>
      </p:sp>
      <p:sp>
        <p:nvSpPr>
          <p:cNvPr id="3" name="Content Placeholder 2">
            <a:extLst>
              <a:ext uri="{FF2B5EF4-FFF2-40B4-BE49-F238E27FC236}">
                <a16:creationId xmlns:a16="http://schemas.microsoft.com/office/drawing/2014/main" id="{1220DAAB-7F97-E9F2-0E62-C87AE6F70402}"/>
              </a:ext>
            </a:extLst>
          </p:cNvPr>
          <p:cNvSpPr>
            <a:spLocks noGrp="1"/>
          </p:cNvSpPr>
          <p:nvPr>
            <p:ph idx="1"/>
          </p:nvPr>
        </p:nvSpPr>
        <p:spPr>
          <a:xfrm>
            <a:off x="628650" y="1825625"/>
            <a:ext cx="7886700" cy="4351338"/>
          </a:xfrm>
        </p:spPr>
        <p:txBody>
          <a:bodyPr>
            <a:normAutofit/>
          </a:bodyPr>
          <a:lstStyle/>
          <a:p>
            <a:r>
              <a:rPr lang="en-US" dirty="0"/>
              <a:t>Up to this point, we have been working with a very simple model of the financial market.</a:t>
            </a:r>
          </a:p>
          <a:p>
            <a:pPr lvl="3"/>
            <a:endParaRPr lang="en-US" dirty="0"/>
          </a:p>
          <a:p>
            <a:r>
              <a:rPr lang="en-US" dirty="0"/>
              <a:t>But we now know that issues stemming from the financial sector can affect the market for goods and services.</a:t>
            </a:r>
          </a:p>
          <a:p>
            <a:pPr lvl="3"/>
            <a:endParaRPr lang="en-US" dirty="0"/>
          </a:p>
          <a:p>
            <a:r>
              <a:rPr lang="en-US" dirty="0"/>
              <a:t>We will expand the financial market by…</a:t>
            </a:r>
          </a:p>
          <a:p>
            <a:pPr lvl="1"/>
            <a:r>
              <a:rPr lang="en-US" dirty="0"/>
              <a:t>…introducing two interest rates, and</a:t>
            </a:r>
          </a:p>
          <a:p>
            <a:pPr lvl="1"/>
            <a:r>
              <a:rPr lang="en-US" dirty="0"/>
              <a:t>…introducing the concept of risk, and</a:t>
            </a:r>
          </a:p>
          <a:p>
            <a:pPr lvl="1"/>
            <a:r>
              <a:rPr lang="en-US" dirty="0"/>
              <a:t>..discuss the role of financial intermediaries.</a:t>
            </a:r>
          </a:p>
          <a:p>
            <a:pPr lvl="3"/>
            <a:endParaRPr lang="en-US" dirty="0"/>
          </a:p>
          <a:p>
            <a:r>
              <a:rPr lang="en-US" dirty="0"/>
              <a:t>…and update the IS-LM Framework accordingly!</a:t>
            </a:r>
          </a:p>
        </p:txBody>
      </p:sp>
      <p:sp>
        <p:nvSpPr>
          <p:cNvPr id="4" name="Date Placeholder 3">
            <a:extLst>
              <a:ext uri="{FF2B5EF4-FFF2-40B4-BE49-F238E27FC236}">
                <a16:creationId xmlns:a16="http://schemas.microsoft.com/office/drawing/2014/main" id="{E22C6B69-DBC6-2957-DA58-CF92C3383BA0}"/>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4DAFEA72-E641-44E2-8BB7-D653E3151E96}"/>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5B5E7A0F-6A88-2CA1-E395-9C03739F36EA}"/>
              </a:ext>
            </a:extLst>
          </p:cNvPr>
          <p:cNvSpPr>
            <a:spLocks noGrp="1"/>
          </p:cNvSpPr>
          <p:nvPr>
            <p:ph type="sldNum" sz="quarter" idx="12"/>
          </p:nvPr>
        </p:nvSpPr>
        <p:spPr/>
        <p:txBody>
          <a:bodyPr/>
          <a:lstStyle/>
          <a:p>
            <a:fld id="{1A980C56-831A-4EAB-9EDE-57C090F4F877}" type="slidenum">
              <a:rPr lang="en-US" smtClean="0"/>
              <a:t>3</a:t>
            </a:fld>
            <a:endParaRPr lang="en-US" dirty="0"/>
          </a:p>
        </p:txBody>
      </p:sp>
    </p:spTree>
    <p:extLst>
      <p:ext uri="{BB962C8B-B14F-4D97-AF65-F5344CB8AC3E}">
        <p14:creationId xmlns:p14="http://schemas.microsoft.com/office/powerpoint/2010/main" val="7810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2466F-AA1D-BECA-D6F5-30A20398E817}"/>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A27F84B5-1667-CD23-F065-DA90CFC08128}"/>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D6F3D7-B7B2-8779-01A0-668194510BF4}"/>
              </a:ext>
            </a:extLst>
          </p:cNvPr>
          <p:cNvSpPr>
            <a:spLocks noGrp="1"/>
          </p:cNvSpPr>
          <p:nvPr>
            <p:ph type="title"/>
          </p:nvPr>
        </p:nvSpPr>
        <p:spPr/>
        <p:txBody>
          <a:bodyPr/>
          <a:lstStyle/>
          <a:p>
            <a:r>
              <a:rPr lang="en-US" dirty="0"/>
              <a:t>The Great Recession: Responses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3FB83EF-FCA4-5FEE-0A97-6B54D1D0F298}"/>
                  </a:ext>
                </a:extLst>
              </p:cNvPr>
              <p:cNvSpPr>
                <a:spLocks noGrp="1"/>
              </p:cNvSpPr>
              <p:nvPr>
                <p:ph sz="half" idx="2"/>
              </p:nvPr>
            </p:nvSpPr>
            <p:spPr>
              <a:xfrm>
                <a:off x="4629149" y="1825625"/>
                <a:ext cx="4040088" cy="4351338"/>
              </a:xfrm>
            </p:spPr>
            <p:txBody>
              <a:bodyPr>
                <a:normAutofit/>
              </a:bodyPr>
              <a:lstStyle/>
              <a:p>
                <a:r>
                  <a:rPr lang="en-US" dirty="0"/>
                  <a:t>Monetary Policy:</a:t>
                </a:r>
              </a:p>
              <a:p>
                <a:pPr lvl="1"/>
                <a:r>
                  <a:rPr lang="en-US" dirty="0"/>
                  <a:t>Conventional method of lowering interest rates.</a:t>
                </a:r>
              </a:p>
              <a:p>
                <a:pPr lvl="1"/>
                <a:r>
                  <a:rPr lang="en-US" dirty="0"/>
                  <a:t>“Unconventional methods” to reduce uncertainty.</a:t>
                </a:r>
              </a:p>
              <a:p>
                <a:pPr lvl="1"/>
                <a:r>
                  <a:rPr lang="en-US" dirty="0"/>
                  <a:t>Shifts the LM curve down from </a:t>
                </a:r>
                <a14:m>
                  <m:oMath xmlns:m="http://schemas.openxmlformats.org/officeDocument/2006/math">
                    <m:r>
                      <a:rPr lang="en-US" i="1" dirty="0" smtClean="0">
                        <a:latin typeface="Cambria Math" panose="02040503050406030204" pitchFamily="18" charset="0"/>
                      </a:rPr>
                      <m:t>𝐿𝑀</m:t>
                    </m:r>
                  </m:oMath>
                </a14:m>
                <a:r>
                  <a:rPr lang="en-US" dirty="0"/>
                  <a:t> to </a:t>
                </a:r>
                <a14:m>
                  <m:oMath xmlns:m="http://schemas.openxmlformats.org/officeDocument/2006/math">
                    <m:r>
                      <a:rPr lang="en-US" i="1" dirty="0" smtClean="0">
                        <a:latin typeface="Cambria Math" panose="02040503050406030204" pitchFamily="18" charset="0"/>
                      </a:rPr>
                      <m:t>𝐿</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𝑀</m:t>
                        </m:r>
                      </m:e>
                      <m:sup>
                        <m:r>
                          <a:rPr lang="en-US" b="0" i="1" dirty="0" smtClean="0">
                            <a:latin typeface="Cambria Math" panose="02040503050406030204" pitchFamily="18" charset="0"/>
                          </a:rPr>
                          <m:t>′</m:t>
                        </m:r>
                      </m:sup>
                    </m:sSup>
                  </m:oMath>
                </a14:m>
                <a:r>
                  <a:rPr lang="en-US" dirty="0"/>
                  <a:t>.</a:t>
                </a:r>
              </a:p>
              <a:p>
                <a:pPr lvl="3"/>
                <a:endParaRPr lang="en-US" dirty="0"/>
              </a:p>
              <a:p>
                <a:r>
                  <a:rPr lang="en-US" dirty="0"/>
                  <a:t>Fiscal Policy:</a:t>
                </a:r>
              </a:p>
              <a:p>
                <a:pPr lvl="1"/>
                <a:r>
                  <a:rPr lang="en-US" dirty="0"/>
                  <a:t>“American Recovery and Reinvestment Act” ($780B)</a:t>
                </a:r>
              </a:p>
              <a:p>
                <a:pPr lvl="1"/>
                <a:r>
                  <a:rPr lang="en-US" dirty="0"/>
                  <a:t>Shifts the IS curve to the right from </a:t>
                </a:r>
                <a14:m>
                  <m:oMath xmlns:m="http://schemas.openxmlformats.org/officeDocument/2006/math">
                    <m:r>
                      <a:rPr lang="en-US" i="1" dirty="0" smtClean="0">
                        <a:latin typeface="Cambria Math" panose="02040503050406030204" pitchFamily="18" charset="0"/>
                      </a:rPr>
                      <m:t>𝐼</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𝑆</m:t>
                        </m:r>
                      </m:e>
                      <m:sup>
                        <m:r>
                          <a:rPr lang="en-US" b="0" i="1" dirty="0" smtClean="0">
                            <a:latin typeface="Cambria Math" panose="02040503050406030204" pitchFamily="18" charset="0"/>
                          </a:rPr>
                          <m:t>′</m:t>
                        </m:r>
                      </m:sup>
                    </m:sSup>
                  </m:oMath>
                </a14:m>
                <a:r>
                  <a:rPr lang="en-US" dirty="0"/>
                  <a:t> to </a:t>
                </a:r>
                <a14:m>
                  <m:oMath xmlns:m="http://schemas.openxmlformats.org/officeDocument/2006/math">
                    <m:r>
                      <a:rPr lang="en-US" i="1" dirty="0" smtClean="0">
                        <a:latin typeface="Cambria Math" panose="02040503050406030204" pitchFamily="18" charset="0"/>
                      </a:rPr>
                      <m:t>𝐼</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𝑆</m:t>
                        </m:r>
                      </m:e>
                      <m:sup>
                        <m:r>
                          <a:rPr lang="en-US" b="0" i="1" dirty="0" smtClean="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53FB83EF-FCA4-5FEE-0A97-6B54D1D0F298}"/>
                  </a:ext>
                </a:extLst>
              </p:cNvPr>
              <p:cNvSpPr>
                <a:spLocks noGrp="1" noRot="1" noChangeAspect="1" noMove="1" noResize="1" noEditPoints="1" noAdjustHandles="1" noChangeArrowheads="1" noChangeShapeType="1" noTextEdit="1"/>
              </p:cNvSpPr>
              <p:nvPr>
                <p:ph sz="half" idx="2"/>
              </p:nvPr>
            </p:nvSpPr>
            <p:spPr>
              <a:xfrm>
                <a:off x="4629149" y="1825625"/>
                <a:ext cx="4040088" cy="4351338"/>
              </a:xfrm>
              <a:blipFill>
                <a:blip r:embed="rId3"/>
                <a:stretch>
                  <a:fillRect l="-1961" t="-1821" r="-2112"/>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A1989579-EA66-6F44-0539-E3AD829F016C}"/>
              </a:ext>
            </a:extLst>
          </p:cNvPr>
          <p:cNvSpPr>
            <a:spLocks noGrp="1"/>
          </p:cNvSpPr>
          <p:nvPr>
            <p:ph type="dt" sz="half" idx="10"/>
          </p:nvPr>
        </p:nvSpPr>
        <p:spPr/>
        <p:txBody>
          <a:bodyPr/>
          <a:lstStyle/>
          <a:p>
            <a:r>
              <a:rPr lang="en-US"/>
              <a:t>Spring 2024</a:t>
            </a:r>
            <a:endParaRPr lang="en-US" dirty="0"/>
          </a:p>
        </p:txBody>
      </p:sp>
      <p:sp>
        <p:nvSpPr>
          <p:cNvPr id="6" name="Footer Placeholder 5">
            <a:extLst>
              <a:ext uri="{FF2B5EF4-FFF2-40B4-BE49-F238E27FC236}">
                <a16:creationId xmlns:a16="http://schemas.microsoft.com/office/drawing/2014/main" id="{9C9AD72C-2208-EF3E-748C-030B911846EF}"/>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51BCD92A-CCD0-E67B-3B11-7DF518B5A0EF}"/>
              </a:ext>
            </a:extLst>
          </p:cNvPr>
          <p:cNvSpPr>
            <a:spLocks noGrp="1"/>
          </p:cNvSpPr>
          <p:nvPr>
            <p:ph type="sldNum" sz="quarter" idx="12"/>
          </p:nvPr>
        </p:nvSpPr>
        <p:spPr/>
        <p:txBody>
          <a:bodyPr/>
          <a:lstStyle/>
          <a:p>
            <a:fld id="{1A980C56-831A-4EAB-9EDE-57C090F4F877}" type="slidenum">
              <a:rPr lang="en-US" smtClean="0"/>
              <a:t>30</a:t>
            </a:fld>
            <a:endParaRPr lang="en-US" dirty="0"/>
          </a:p>
        </p:txBody>
      </p:sp>
      <p:cxnSp>
        <p:nvCxnSpPr>
          <p:cNvPr id="12" name="Straight Arrow Connector 11">
            <a:extLst>
              <a:ext uri="{FF2B5EF4-FFF2-40B4-BE49-F238E27FC236}">
                <a16:creationId xmlns:a16="http://schemas.microsoft.com/office/drawing/2014/main" id="{6C6D671B-5183-57EC-6A09-C75C555AA3A8}"/>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11B153-24EC-436F-447B-CE469B0D4507}"/>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BA64EE-C42E-8D5E-ED13-AD5010104441}"/>
              </a:ext>
            </a:extLst>
          </p:cNvPr>
          <p:cNvSpPr txBox="1"/>
          <p:nvPr/>
        </p:nvSpPr>
        <p:spPr>
          <a:xfrm>
            <a:off x="3837111" y="4745893"/>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38646B3A-93F6-0FE3-67A1-02C82DC2D7D5}"/>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8331E72-664A-C685-7320-D1086DF65914}"/>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DF03D8-37B6-6271-7670-D51F2BC97850}"/>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57DF03D8-37B6-6271-7670-D51F2BC97850}"/>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5"/>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D362CE6F-BBB0-528B-566C-23CF5F6D4DED}"/>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261C5B7-9028-A194-0799-E1360F4E1398}"/>
              </a:ext>
            </a:extLst>
          </p:cNvPr>
          <p:cNvSpPr/>
          <p:nvPr/>
        </p:nvSpPr>
        <p:spPr>
          <a:xfrm>
            <a:off x="1490807" y="2379811"/>
            <a:ext cx="2971800" cy="2971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A44237D-79A1-6581-60A6-EBFC83545107}"/>
                  </a:ext>
                </a:extLst>
              </p:cNvPr>
              <p:cNvSpPr txBox="1"/>
              <p:nvPr/>
            </p:nvSpPr>
            <p:spPr>
              <a:xfrm>
                <a:off x="4188773" y="5298802"/>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1A44237D-79A1-6581-60A6-EBFC83545107}"/>
                  </a:ext>
                </a:extLst>
              </p:cNvPr>
              <p:cNvSpPr txBox="1">
                <a:spLocks noRot="1" noChangeAspect="1" noMove="1" noResize="1" noEditPoints="1" noAdjustHandles="1" noChangeArrowheads="1" noChangeShapeType="1" noTextEdit="1"/>
              </p:cNvSpPr>
              <p:nvPr/>
            </p:nvSpPr>
            <p:spPr>
              <a:xfrm>
                <a:off x="4188773" y="5298802"/>
                <a:ext cx="390171" cy="307777"/>
              </a:xfrm>
              <a:prstGeom prst="rect">
                <a:avLst/>
              </a:prstGeom>
              <a:blipFill>
                <a:blip r:embed="rId6"/>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3A38370A-9F13-2910-49A5-E8902D32E34E}"/>
              </a:ext>
            </a:extLst>
          </p:cNvPr>
          <p:cNvSpPr/>
          <p:nvPr/>
        </p:nvSpPr>
        <p:spPr>
          <a:xfrm>
            <a:off x="2493177"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45C5BBF-1181-C1CD-DF6E-2A08931093E5}"/>
              </a:ext>
            </a:extLst>
          </p:cNvPr>
          <p:cNvCxnSpPr/>
          <p:nvPr/>
        </p:nvCxnSpPr>
        <p:spPr>
          <a:xfrm>
            <a:off x="2530795"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EB1937C-1CC0-2C8D-9C23-AD2833A970DA}"/>
                  </a:ext>
                </a:extLst>
              </p:cNvPr>
              <p:cNvSpPr txBox="1"/>
              <p:nvPr/>
            </p:nvSpPr>
            <p:spPr>
              <a:xfrm>
                <a:off x="2471318" y="4998662"/>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CEB1937C-1CC0-2C8D-9C23-AD2833A970DA}"/>
                  </a:ext>
                </a:extLst>
              </p:cNvPr>
              <p:cNvSpPr txBox="1">
                <a:spLocks noRot="1" noChangeAspect="1" noMove="1" noResize="1" noEditPoints="1" noAdjustHandles="1" noChangeArrowheads="1" noChangeShapeType="1" noTextEdit="1"/>
              </p:cNvSpPr>
              <p:nvPr/>
            </p:nvSpPr>
            <p:spPr>
              <a:xfrm>
                <a:off x="2471318" y="4998662"/>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66CC6A-32A8-22A7-0551-1CD5BBA88F53}"/>
                  </a:ext>
                </a:extLst>
              </p:cNvPr>
              <p:cNvSpPr txBox="1"/>
              <p:nvPr/>
            </p:nvSpPr>
            <p:spPr>
              <a:xfrm>
                <a:off x="2464602"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6666CC6A-32A8-22A7-0551-1CD5BBA88F53}"/>
                  </a:ext>
                </a:extLst>
              </p:cNvPr>
              <p:cNvSpPr txBox="1">
                <a:spLocks noRot="1" noChangeAspect="1" noMove="1" noResize="1" noEditPoints="1" noAdjustHandles="1" noChangeArrowheads="1" noChangeShapeType="1" noTextEdit="1"/>
              </p:cNvSpPr>
              <p:nvPr/>
            </p:nvSpPr>
            <p:spPr>
              <a:xfrm>
                <a:off x="2464602" y="3687784"/>
                <a:ext cx="33618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2467FC-F915-D785-3E10-325125839AC2}"/>
                  </a:ext>
                </a:extLst>
              </p:cNvPr>
              <p:cNvSpPr txBox="1"/>
              <p:nvPr/>
            </p:nvSpPr>
            <p:spPr>
              <a:xfrm>
                <a:off x="1107257"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442467FC-F915-D785-3E10-325125839AC2}"/>
                  </a:ext>
                </a:extLst>
              </p:cNvPr>
              <p:cNvSpPr txBox="1">
                <a:spLocks noRot="1" noChangeAspect="1" noMove="1" noResize="1" noEditPoints="1" noAdjustHandles="1" noChangeArrowheads="1" noChangeShapeType="1" noTextEdit="1"/>
              </p:cNvSpPr>
              <p:nvPr/>
            </p:nvSpPr>
            <p:spPr>
              <a:xfrm>
                <a:off x="1107257" y="3710620"/>
                <a:ext cx="336188" cy="338554"/>
              </a:xfrm>
              <a:prstGeom prst="rect">
                <a:avLst/>
              </a:prstGeom>
              <a:blipFill>
                <a:blip r:embed="rId9"/>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3B789301-96D1-E9AE-ECCC-745EBB3E68B1}"/>
              </a:ext>
            </a:extLst>
          </p:cNvPr>
          <p:cNvCxnSpPr/>
          <p:nvPr/>
        </p:nvCxnSpPr>
        <p:spPr>
          <a:xfrm>
            <a:off x="1122522"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BB4E767-C01D-337B-762F-DC3A219F6204}"/>
                  </a:ext>
                </a:extLst>
              </p:cNvPr>
              <p:cNvSpPr txBox="1"/>
              <p:nvPr/>
            </p:nvSpPr>
            <p:spPr>
              <a:xfrm>
                <a:off x="1121010" y="4743306"/>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6BB4E767-C01D-337B-762F-DC3A219F6204}"/>
                  </a:ext>
                </a:extLst>
              </p:cNvPr>
              <p:cNvSpPr txBox="1">
                <a:spLocks noRot="1" noChangeAspect="1" noMove="1" noResize="1" noEditPoints="1" noAdjustHandles="1" noChangeArrowheads="1" noChangeShapeType="1" noTextEdit="1"/>
              </p:cNvSpPr>
              <p:nvPr/>
            </p:nvSpPr>
            <p:spPr>
              <a:xfrm>
                <a:off x="1121010" y="4743306"/>
                <a:ext cx="336188" cy="338554"/>
              </a:xfrm>
              <a:prstGeom prst="rect">
                <a:avLst/>
              </a:prstGeom>
              <a:blipFill>
                <a:blip r:embed="rId10"/>
                <a:stretch>
                  <a:fillRect r="-16364"/>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DD9E08B9-CCCD-BE62-1E85-819E2C836CE8}"/>
              </a:ext>
            </a:extLst>
          </p:cNvPr>
          <p:cNvSpPr/>
          <p:nvPr/>
        </p:nvSpPr>
        <p:spPr>
          <a:xfrm>
            <a:off x="901833" y="3611681"/>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5514B24-010D-DE8A-702E-2E484E74A58E}"/>
                  </a:ext>
                </a:extLst>
              </p:cNvPr>
              <p:cNvSpPr txBox="1"/>
              <p:nvPr/>
            </p:nvSpPr>
            <p:spPr>
              <a:xfrm>
                <a:off x="2582454" y="5715748"/>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55514B24-010D-DE8A-702E-2E484E74A58E}"/>
                  </a:ext>
                </a:extLst>
              </p:cNvPr>
              <p:cNvSpPr txBox="1">
                <a:spLocks noRot="1" noChangeAspect="1" noMove="1" noResize="1" noEditPoints="1" noAdjustHandles="1" noChangeArrowheads="1" noChangeShapeType="1" noTextEdit="1"/>
              </p:cNvSpPr>
              <p:nvPr/>
            </p:nvSpPr>
            <p:spPr>
              <a:xfrm>
                <a:off x="2582454" y="5715748"/>
                <a:ext cx="436671" cy="307777"/>
              </a:xfrm>
              <a:prstGeom prst="rect">
                <a:avLst/>
              </a:prstGeom>
              <a:blipFill>
                <a:blip r:embed="rId11"/>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90A0733E-60A0-631E-0ABE-BEB0F41E39CB}"/>
              </a:ext>
            </a:extLst>
          </p:cNvPr>
          <p:cNvCxnSpPr>
            <a:cxnSpLocks/>
            <a:stCxn id="14" idx="4"/>
          </p:cNvCxnSpPr>
          <p:nvPr/>
        </p:nvCxnSpPr>
        <p:spPr>
          <a:xfrm>
            <a:off x="1121010"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2A37A9F-90AA-9FD0-694F-3F6A132D88D5}"/>
              </a:ext>
            </a:extLst>
          </p:cNvPr>
          <p:cNvSpPr/>
          <p:nvPr/>
        </p:nvSpPr>
        <p:spPr>
          <a:xfrm>
            <a:off x="1084434"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B1DB5E9-F9D5-7DB3-738C-69BA4073F3D5}"/>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2B1DB5E9-F9D5-7DB3-738C-69BA4073F3D5}"/>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2"/>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84D59B28-C75B-AF7F-22F6-84B917AFB6DD}"/>
              </a:ext>
            </a:extLst>
          </p:cNvPr>
          <p:cNvCxnSpPr>
            <a:cxnSpLocks/>
            <a:stCxn id="22" idx="4"/>
          </p:cNvCxnSpPr>
          <p:nvPr/>
        </p:nvCxnSpPr>
        <p:spPr>
          <a:xfrm>
            <a:off x="2529753"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1EEBB9-7F7F-50B0-4F6B-2F8842A7C978}"/>
              </a:ext>
            </a:extLst>
          </p:cNvPr>
          <p:cNvCxnSpPr>
            <a:cxnSpLocks/>
          </p:cNvCxnSpPr>
          <p:nvPr/>
        </p:nvCxnSpPr>
        <p:spPr>
          <a:xfrm flipV="1">
            <a:off x="782538" y="4413902"/>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03FD87-2FE2-315F-5573-CC8F9058E91D}"/>
              </a:ext>
            </a:extLst>
          </p:cNvPr>
          <p:cNvCxnSpPr>
            <a:cxnSpLocks/>
            <a:endCxn id="11" idx="0"/>
          </p:cNvCxnSpPr>
          <p:nvPr/>
        </p:nvCxnSpPr>
        <p:spPr>
          <a:xfrm flipV="1">
            <a:off x="2089008" y="4377326"/>
            <a:ext cx="0" cy="6511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B559007-6567-1818-BC9B-BB03A38E914B}"/>
                  </a:ext>
                </a:extLst>
              </p:cNvPr>
              <p:cNvSpPr txBox="1"/>
              <p:nvPr/>
            </p:nvSpPr>
            <p:spPr>
              <a:xfrm>
                <a:off x="4114827" y="4119786"/>
                <a:ext cx="5351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m:t>
                      </m:r>
                      <m:sSup>
                        <m:sSupPr>
                          <m:ctrlPr>
                            <a:rPr lang="en-US" sz="1400" b="0" i="1" dirty="0" smtClean="0">
                              <a:solidFill>
                                <a:srgbClr val="C00000"/>
                              </a:solidFill>
                              <a:latin typeface="Cambria Math" panose="02040503050406030204" pitchFamily="18" charset="0"/>
                            </a:rPr>
                          </m:ctrlPr>
                        </m:sSupPr>
                        <m:e>
                          <m:r>
                            <a:rPr lang="en-US" sz="1400" b="0" i="1" dirty="0" smtClean="0">
                              <a:solidFill>
                                <a:srgbClr val="C00000"/>
                              </a:solidFill>
                              <a:latin typeface="Cambria Math" panose="02040503050406030204" pitchFamily="18" charset="0"/>
                            </a:rPr>
                            <m:t>𝑀</m:t>
                          </m:r>
                        </m:e>
                        <m:sup>
                          <m:r>
                            <a:rPr lang="en-US" sz="1400" b="0" i="1" dirty="0" smtClean="0">
                              <a:solidFill>
                                <a:srgbClr val="C00000"/>
                              </a:solidFill>
                              <a:latin typeface="Cambria Math" panose="02040503050406030204" pitchFamily="18" charset="0"/>
                            </a:rPr>
                            <m:t>′</m:t>
                          </m:r>
                        </m:sup>
                      </m:sSup>
                    </m:oMath>
                  </m:oMathPara>
                </a14:m>
                <a:endParaRPr lang="en-US" sz="1400" dirty="0">
                  <a:solidFill>
                    <a:srgbClr val="C00000"/>
                  </a:solidFill>
                </a:endParaRPr>
              </a:p>
            </p:txBody>
          </p:sp>
        </mc:Choice>
        <mc:Fallback xmlns="">
          <p:sp>
            <p:nvSpPr>
              <p:cNvPr id="26" name="TextBox 25">
                <a:extLst>
                  <a:ext uri="{FF2B5EF4-FFF2-40B4-BE49-F238E27FC236}">
                    <a16:creationId xmlns:a16="http://schemas.microsoft.com/office/drawing/2014/main" id="{7B559007-6567-1818-BC9B-BB03A38E914B}"/>
                  </a:ext>
                </a:extLst>
              </p:cNvPr>
              <p:cNvSpPr txBox="1">
                <a:spLocks noRot="1" noChangeAspect="1" noMove="1" noResize="1" noEditPoints="1" noAdjustHandles="1" noChangeArrowheads="1" noChangeShapeType="1" noTextEdit="1"/>
              </p:cNvSpPr>
              <p:nvPr/>
            </p:nvSpPr>
            <p:spPr>
              <a:xfrm>
                <a:off x="4114827" y="4119786"/>
                <a:ext cx="535146"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8DB2504-323B-9994-BBA6-7B5E4EA22654}"/>
                  </a:ext>
                </a:extLst>
              </p:cNvPr>
              <p:cNvSpPr txBox="1"/>
              <p:nvPr/>
            </p:nvSpPr>
            <p:spPr>
              <a:xfrm>
                <a:off x="2020459" y="41024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5" name="TextBox 34">
                <a:extLst>
                  <a:ext uri="{FF2B5EF4-FFF2-40B4-BE49-F238E27FC236}">
                    <a16:creationId xmlns:a16="http://schemas.microsoft.com/office/drawing/2014/main" id="{F8DB2504-323B-9994-BBA6-7B5E4EA22654}"/>
                  </a:ext>
                </a:extLst>
              </p:cNvPr>
              <p:cNvSpPr txBox="1">
                <a:spLocks noRot="1" noChangeAspect="1" noMove="1" noResize="1" noEditPoints="1" noAdjustHandles="1" noChangeArrowheads="1" noChangeShapeType="1" noTextEdit="1"/>
              </p:cNvSpPr>
              <p:nvPr/>
            </p:nvSpPr>
            <p:spPr>
              <a:xfrm>
                <a:off x="2020459" y="4102484"/>
                <a:ext cx="336188" cy="338554"/>
              </a:xfrm>
              <a:prstGeom prst="rect">
                <a:avLst/>
              </a:prstGeom>
              <a:blipFill>
                <a:blip r:embed="rId14"/>
                <a:stretch>
                  <a:fillRect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FEB1066-4195-19BE-0378-D92140DB61B3}"/>
                  </a:ext>
                </a:extLst>
              </p:cNvPr>
              <p:cNvSpPr txBox="1"/>
              <p:nvPr/>
            </p:nvSpPr>
            <p:spPr>
              <a:xfrm>
                <a:off x="356557" y="4284550"/>
                <a:ext cx="291136" cy="370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1" smtClean="0">
                                  <a:solidFill>
                                    <a:schemeClr val="tx1"/>
                                  </a:solidFill>
                                  <a:latin typeface="Cambria Math" panose="02040503050406030204" pitchFamily="18" charset="0"/>
                                </a:rPr>
                                <m:t>′</m:t>
                              </m:r>
                            </m:sup>
                          </m:sSup>
                        </m:e>
                      </m:acc>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AFEB1066-4195-19BE-0378-D92140DB61B3}"/>
                  </a:ext>
                </a:extLst>
              </p:cNvPr>
              <p:cNvSpPr txBox="1">
                <a:spLocks noRot="1" noChangeAspect="1" noMove="1" noResize="1" noEditPoints="1" noAdjustHandles="1" noChangeArrowheads="1" noChangeShapeType="1" noTextEdit="1"/>
              </p:cNvSpPr>
              <p:nvPr/>
            </p:nvSpPr>
            <p:spPr>
              <a:xfrm>
                <a:off x="356557" y="4284550"/>
                <a:ext cx="291136" cy="370743"/>
              </a:xfrm>
              <a:prstGeom prst="rect">
                <a:avLst/>
              </a:prstGeom>
              <a:blipFill>
                <a:blip r:embed="rId15"/>
                <a:stretch>
                  <a:fillRect r="-1041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F4D29185-A9B6-FAB9-9943-8D1E1A7A6B2C}"/>
              </a:ext>
            </a:extLst>
          </p:cNvPr>
          <p:cNvCxnSpPr>
            <a:cxnSpLocks/>
          </p:cNvCxnSpPr>
          <p:nvPr/>
        </p:nvCxnSpPr>
        <p:spPr>
          <a:xfrm rot="16200000">
            <a:off x="792193" y="4379911"/>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76AA834-0D37-FC9E-E6EA-F0E52C86AE4F}"/>
              </a:ext>
            </a:extLst>
          </p:cNvPr>
          <p:cNvSpPr/>
          <p:nvPr/>
        </p:nvSpPr>
        <p:spPr>
          <a:xfrm>
            <a:off x="1196815" y="2971458"/>
            <a:ext cx="2743200" cy="27432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C8CC326-8B9D-0069-216D-D85926196516}"/>
                  </a:ext>
                </a:extLst>
              </p:cNvPr>
              <p:cNvSpPr txBox="1"/>
              <p:nvPr/>
            </p:nvSpPr>
            <p:spPr>
              <a:xfrm>
                <a:off x="3415222" y="5571433"/>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16" name="TextBox 15">
                <a:extLst>
                  <a:ext uri="{FF2B5EF4-FFF2-40B4-BE49-F238E27FC236}">
                    <a16:creationId xmlns:a16="http://schemas.microsoft.com/office/drawing/2014/main" id="{8C8CC326-8B9D-0069-216D-D85926196516}"/>
                  </a:ext>
                </a:extLst>
              </p:cNvPr>
              <p:cNvSpPr txBox="1">
                <a:spLocks noRot="1" noChangeAspect="1" noMove="1" noResize="1" noEditPoints="1" noAdjustHandles="1" noChangeArrowheads="1" noChangeShapeType="1" noTextEdit="1"/>
              </p:cNvSpPr>
              <p:nvPr/>
            </p:nvSpPr>
            <p:spPr>
              <a:xfrm>
                <a:off x="3415222" y="5571433"/>
                <a:ext cx="436671" cy="307777"/>
              </a:xfrm>
              <a:prstGeom prst="rect">
                <a:avLst/>
              </a:prstGeom>
              <a:blipFill>
                <a:blip r:embed="rId16"/>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CAE3D851-BE12-B547-D359-00D1DEED67ED}"/>
              </a:ext>
            </a:extLst>
          </p:cNvPr>
          <p:cNvSpPr/>
          <p:nvPr/>
        </p:nvSpPr>
        <p:spPr>
          <a:xfrm>
            <a:off x="2052432" y="4377326"/>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92FD140-7355-1A8A-1A98-000054BD72B3}"/>
              </a:ext>
            </a:extLst>
          </p:cNvPr>
          <p:cNvCxnSpPr/>
          <p:nvPr/>
        </p:nvCxnSpPr>
        <p:spPr>
          <a:xfrm>
            <a:off x="2087063"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25B6F87-ADA3-799F-A98A-786E136436E4}"/>
                  </a:ext>
                </a:extLst>
              </p:cNvPr>
              <p:cNvSpPr txBox="1"/>
              <p:nvPr/>
            </p:nvSpPr>
            <p:spPr>
              <a:xfrm>
                <a:off x="2049404" y="4739871"/>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42" name="TextBox 41">
                <a:extLst>
                  <a:ext uri="{FF2B5EF4-FFF2-40B4-BE49-F238E27FC236}">
                    <a16:creationId xmlns:a16="http://schemas.microsoft.com/office/drawing/2014/main" id="{A25B6F87-ADA3-799F-A98A-786E136436E4}"/>
                  </a:ext>
                </a:extLst>
              </p:cNvPr>
              <p:cNvSpPr txBox="1">
                <a:spLocks noRot="1" noChangeAspect="1" noMove="1" noResize="1" noEditPoints="1" noAdjustHandles="1" noChangeArrowheads="1" noChangeShapeType="1" noTextEdit="1"/>
              </p:cNvSpPr>
              <p:nvPr/>
            </p:nvSpPr>
            <p:spPr>
              <a:xfrm>
                <a:off x="2049404" y="4739871"/>
                <a:ext cx="336188" cy="338554"/>
              </a:xfrm>
              <a:prstGeom prst="rect">
                <a:avLst/>
              </a:prstGeom>
              <a:blipFill>
                <a:blip r:embed="rId17"/>
                <a:stretch>
                  <a:fillRect r="-32727"/>
                </a:stretch>
              </a:blipFill>
            </p:spPr>
            <p:txBody>
              <a:bodyPr/>
              <a:lstStyle/>
              <a:p>
                <a:r>
                  <a:rPr lang="en-US">
                    <a:noFill/>
                  </a:rPr>
                  <a:t> </a:t>
                </a:r>
              </a:p>
            </p:txBody>
          </p:sp>
        </mc:Fallback>
      </mc:AlternateContent>
    </p:spTree>
    <p:extLst>
      <p:ext uri="{BB962C8B-B14F-4D97-AF65-F5344CB8AC3E}">
        <p14:creationId xmlns:p14="http://schemas.microsoft.com/office/powerpoint/2010/main" val="6713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fade">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Effect transition="in" filter="fade">
                                      <p:cBhvr>
                                        <p:cTn id="83" dur="500"/>
                                        <p:tgtEl>
                                          <p:spTgt spid="4">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Effect transition="in" filter="fade">
                                      <p:cBhvr>
                                        <p:cTn id="88" dur="500"/>
                                        <p:tgtEl>
                                          <p:spTgt spid="4">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3" end="3"/>
                                            </p:txEl>
                                          </p:spTgt>
                                        </p:tgtEl>
                                        <p:attrNameLst>
                                          <p:attrName>style.visibility</p:attrName>
                                        </p:attrNameLst>
                                      </p:cBhvr>
                                      <p:to>
                                        <p:strVal val="visible"/>
                                      </p:to>
                                    </p:set>
                                    <p:animEffect transition="in" filter="fade">
                                      <p:cBhvr>
                                        <p:cTn id="93" dur="500"/>
                                        <p:tgtEl>
                                          <p:spTgt spid="4">
                                            <p:txEl>
                                              <p:pRg st="3" end="3"/>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
                                            <p:txEl>
                                              <p:pRg st="5" end="5"/>
                                            </p:txEl>
                                          </p:spTgt>
                                        </p:tgtEl>
                                        <p:attrNameLst>
                                          <p:attrName>style.visibility</p:attrName>
                                        </p:attrNameLst>
                                      </p:cBhvr>
                                      <p:to>
                                        <p:strVal val="visible"/>
                                      </p:to>
                                    </p:set>
                                    <p:animEffect transition="in" filter="fade">
                                      <p:cBhvr>
                                        <p:cTn id="110" dur="500"/>
                                        <p:tgtEl>
                                          <p:spTgt spid="4">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fade">
                                      <p:cBhvr>
                                        <p:cTn id="115" dur="500"/>
                                        <p:tgtEl>
                                          <p:spTgt spid="4">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
                                            <p:txEl>
                                              <p:pRg st="7" end="7"/>
                                            </p:txEl>
                                          </p:spTgt>
                                        </p:tgtEl>
                                        <p:attrNameLst>
                                          <p:attrName>style.visibility</p:attrName>
                                        </p:attrNameLst>
                                      </p:cBhvr>
                                      <p:to>
                                        <p:strVal val="visible"/>
                                      </p:to>
                                    </p:set>
                                    <p:animEffect transition="in" filter="fade">
                                      <p:cBhvr>
                                        <p:cTn id="120" dur="500"/>
                                        <p:tgtEl>
                                          <p:spTgt spid="4">
                                            <p:txEl>
                                              <p:pRg st="7" end="7"/>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500"/>
                                        <p:tgtEl>
                                          <p:spTgt spid="1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fade">
                                      <p:cBhvr>
                                        <p:cTn id="131" dur="500"/>
                                        <p:tgtEl>
                                          <p:spTgt spid="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fade">
                                      <p:cBhvr>
                                        <p:cTn id="134" dur="500"/>
                                        <p:tgtEl>
                                          <p:spTgt spid="11"/>
                                        </p:tgtEl>
                                      </p:cBhvr>
                                    </p:animEffect>
                                  </p:childTnLst>
                                </p:cTn>
                              </p:par>
                              <p:par>
                                <p:cTn id="135" presetID="10" presetClass="entr" presetSubtype="0" fill="hold"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4" grpId="0"/>
      <p:bldP spid="19" grpId="0" animBg="1"/>
      <p:bldP spid="21" grpId="0"/>
      <p:bldP spid="22" grpId="0" animBg="1"/>
      <p:bldP spid="29" grpId="0"/>
      <p:bldP spid="3" grpId="0"/>
      <p:bldP spid="15" grpId="0"/>
      <p:bldP spid="33" grpId="0"/>
      <p:bldP spid="23" grpId="0" animBg="1"/>
      <p:bldP spid="27" grpId="0"/>
      <p:bldP spid="14" grpId="0" animBg="1"/>
      <p:bldP spid="31" grpId="0"/>
      <p:bldP spid="26" grpId="0"/>
      <p:bldP spid="35" grpId="0"/>
      <p:bldP spid="37" grpId="0"/>
      <p:bldP spid="10" grpId="0" animBg="1"/>
      <p:bldP spid="16" grpId="0"/>
      <p:bldP spid="11" grpId="0" animBg="1"/>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6660E-5859-4A42-EC8B-A3C4B2B36889}"/>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4E8C6658-B241-3B29-CD99-6A5674E5D593}"/>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3478E5-9592-C151-DC6C-C94E20E655DE}"/>
              </a:ext>
            </a:extLst>
          </p:cNvPr>
          <p:cNvSpPr>
            <a:spLocks noGrp="1"/>
          </p:cNvSpPr>
          <p:nvPr>
            <p:ph type="title"/>
          </p:nvPr>
        </p:nvSpPr>
        <p:spPr/>
        <p:txBody>
          <a:bodyPr/>
          <a:lstStyle/>
          <a:p>
            <a:r>
              <a:rPr lang="en-US" dirty="0"/>
              <a:t>The Great Recession: Responses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44AAF72-2440-58A7-C465-7E9816C79212}"/>
                  </a:ext>
                </a:extLst>
              </p:cNvPr>
              <p:cNvSpPr>
                <a:spLocks noGrp="1"/>
              </p:cNvSpPr>
              <p:nvPr>
                <p:ph sz="half" idx="2"/>
              </p:nvPr>
            </p:nvSpPr>
            <p:spPr>
              <a:xfrm>
                <a:off x="4629149" y="1825625"/>
                <a:ext cx="4040088" cy="4351338"/>
              </a:xfrm>
            </p:spPr>
            <p:txBody>
              <a:bodyPr>
                <a:normAutofit/>
              </a:bodyPr>
              <a:lstStyle/>
              <a:p>
                <a:r>
                  <a:rPr lang="en-US" dirty="0"/>
                  <a:t>Pre-crisis, the economy was at an equilibrium at </a:t>
                </a:r>
                <a14:m>
                  <m:oMath xmlns:m="http://schemas.openxmlformats.org/officeDocument/2006/math">
                    <m:r>
                      <a:rPr lang="en-US" i="1" dirty="0" smtClean="0">
                        <a:latin typeface="Cambria Math" panose="02040503050406030204" pitchFamily="18" charset="0"/>
                      </a:rPr>
                      <m:t>𝐴</m:t>
                    </m:r>
                  </m:oMath>
                </a14:m>
                <a:r>
                  <a:rPr lang="en-US" dirty="0"/>
                  <a:t>.</a:t>
                </a:r>
              </a:p>
              <a:p>
                <a:pPr lvl="3"/>
                <a:endParaRPr lang="en-US" dirty="0"/>
              </a:p>
              <a:p>
                <a:r>
                  <a:rPr lang="en-US" dirty="0"/>
                  <a:t>The financial crisis pushed the economy into a new equilibrium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oMath>
                </a14:m>
                <a:r>
                  <a:rPr lang="en-US" dirty="0"/>
                  <a:t>.</a:t>
                </a:r>
              </a:p>
              <a:p>
                <a:pPr lvl="3"/>
                <a:endParaRPr lang="en-US" dirty="0"/>
              </a:p>
              <a:p>
                <a:r>
                  <a:rPr lang="en-US" dirty="0"/>
                  <a:t>Through a mix of monetary and fiscal policies, we were able to reach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F44AAF72-2440-58A7-C465-7E9816C79212}"/>
                  </a:ext>
                </a:extLst>
              </p:cNvPr>
              <p:cNvSpPr>
                <a:spLocks noGrp="1" noRot="1" noChangeAspect="1" noMove="1" noResize="1" noEditPoints="1" noAdjustHandles="1" noChangeArrowheads="1" noChangeShapeType="1" noTextEdit="1"/>
              </p:cNvSpPr>
              <p:nvPr>
                <p:ph sz="half" idx="2"/>
              </p:nvPr>
            </p:nvSpPr>
            <p:spPr>
              <a:xfrm>
                <a:off x="4629149" y="1825625"/>
                <a:ext cx="4040088" cy="4351338"/>
              </a:xfrm>
              <a:blipFill>
                <a:blip r:embed="rId3"/>
                <a:stretch>
                  <a:fillRect l="-1961" t="-1821" r="-2262"/>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BAAD764E-3924-5D28-1E4D-091B0730C046}"/>
              </a:ext>
            </a:extLst>
          </p:cNvPr>
          <p:cNvSpPr>
            <a:spLocks noGrp="1"/>
          </p:cNvSpPr>
          <p:nvPr>
            <p:ph type="dt" sz="half" idx="10"/>
          </p:nvPr>
        </p:nvSpPr>
        <p:spPr/>
        <p:txBody>
          <a:bodyPr/>
          <a:lstStyle/>
          <a:p>
            <a:r>
              <a:rPr lang="en-US"/>
              <a:t>Spring 2024</a:t>
            </a:r>
            <a:endParaRPr lang="en-US" dirty="0"/>
          </a:p>
        </p:txBody>
      </p:sp>
      <p:sp>
        <p:nvSpPr>
          <p:cNvPr id="6" name="Footer Placeholder 5">
            <a:extLst>
              <a:ext uri="{FF2B5EF4-FFF2-40B4-BE49-F238E27FC236}">
                <a16:creationId xmlns:a16="http://schemas.microsoft.com/office/drawing/2014/main" id="{550D6E9B-C54A-F113-DAD1-9C9D8A33DC33}"/>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C2F7FB4B-6652-D0A0-A7AE-18E7E165095A}"/>
              </a:ext>
            </a:extLst>
          </p:cNvPr>
          <p:cNvSpPr>
            <a:spLocks noGrp="1"/>
          </p:cNvSpPr>
          <p:nvPr>
            <p:ph type="sldNum" sz="quarter" idx="12"/>
          </p:nvPr>
        </p:nvSpPr>
        <p:spPr/>
        <p:txBody>
          <a:bodyPr/>
          <a:lstStyle/>
          <a:p>
            <a:fld id="{1A980C56-831A-4EAB-9EDE-57C090F4F877}" type="slidenum">
              <a:rPr lang="en-US" smtClean="0"/>
              <a:t>31</a:t>
            </a:fld>
            <a:endParaRPr lang="en-US" dirty="0"/>
          </a:p>
        </p:txBody>
      </p:sp>
      <p:cxnSp>
        <p:nvCxnSpPr>
          <p:cNvPr id="12" name="Straight Arrow Connector 11">
            <a:extLst>
              <a:ext uri="{FF2B5EF4-FFF2-40B4-BE49-F238E27FC236}">
                <a16:creationId xmlns:a16="http://schemas.microsoft.com/office/drawing/2014/main" id="{1E4A16B4-A024-C73D-C9DE-99DBC0EE2565}"/>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074227-E7FD-984D-FD7A-921A398C7E3A}"/>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117BE2-EAB1-8B66-81E8-32440DD09E05}"/>
              </a:ext>
            </a:extLst>
          </p:cNvPr>
          <p:cNvSpPr txBox="1"/>
          <p:nvPr/>
        </p:nvSpPr>
        <p:spPr>
          <a:xfrm>
            <a:off x="3837111" y="4745893"/>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758CF224-C09D-55DA-8D4A-EE5D3D4A2C53}"/>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F32A15-6E72-45A8-BFCB-829CD7EE768B}"/>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FD3014-5ECB-C99A-16EB-C275D70DE89F}"/>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E1FD3014-5ECB-C99A-16EB-C275D70DE89F}"/>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5"/>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76E023C4-5C6A-4416-DA00-F8162FD1ED38}"/>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FDA03DA-8CF9-A47E-4456-46ECDFEA7466}"/>
              </a:ext>
            </a:extLst>
          </p:cNvPr>
          <p:cNvSpPr/>
          <p:nvPr/>
        </p:nvSpPr>
        <p:spPr>
          <a:xfrm>
            <a:off x="1490807" y="2379811"/>
            <a:ext cx="2971800" cy="2971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ED80277-F8BC-5A04-638D-EE27C3743451}"/>
                  </a:ext>
                </a:extLst>
              </p:cNvPr>
              <p:cNvSpPr txBox="1"/>
              <p:nvPr/>
            </p:nvSpPr>
            <p:spPr>
              <a:xfrm>
                <a:off x="4188773" y="5298802"/>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CED80277-F8BC-5A04-638D-EE27C3743451}"/>
                  </a:ext>
                </a:extLst>
              </p:cNvPr>
              <p:cNvSpPr txBox="1">
                <a:spLocks noRot="1" noChangeAspect="1" noMove="1" noResize="1" noEditPoints="1" noAdjustHandles="1" noChangeArrowheads="1" noChangeShapeType="1" noTextEdit="1"/>
              </p:cNvSpPr>
              <p:nvPr/>
            </p:nvSpPr>
            <p:spPr>
              <a:xfrm>
                <a:off x="4188773" y="5298802"/>
                <a:ext cx="390171" cy="307777"/>
              </a:xfrm>
              <a:prstGeom prst="rect">
                <a:avLst/>
              </a:prstGeom>
              <a:blipFill>
                <a:blip r:embed="rId6"/>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94A8360E-6639-9B77-2D1B-465F718FD32F}"/>
              </a:ext>
            </a:extLst>
          </p:cNvPr>
          <p:cNvSpPr/>
          <p:nvPr/>
        </p:nvSpPr>
        <p:spPr>
          <a:xfrm>
            <a:off x="2493177"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439BF64-7FD7-6C7A-E66C-C25B49358B8A}"/>
              </a:ext>
            </a:extLst>
          </p:cNvPr>
          <p:cNvCxnSpPr/>
          <p:nvPr/>
        </p:nvCxnSpPr>
        <p:spPr>
          <a:xfrm>
            <a:off x="2530795"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DF9D1A-18DB-9D07-02E8-7801C5A35C6A}"/>
                  </a:ext>
                </a:extLst>
              </p:cNvPr>
              <p:cNvSpPr txBox="1"/>
              <p:nvPr/>
            </p:nvSpPr>
            <p:spPr>
              <a:xfrm>
                <a:off x="2471318" y="4998662"/>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BDDF9D1A-18DB-9D07-02E8-7801C5A35C6A}"/>
                  </a:ext>
                </a:extLst>
              </p:cNvPr>
              <p:cNvSpPr txBox="1">
                <a:spLocks noRot="1" noChangeAspect="1" noMove="1" noResize="1" noEditPoints="1" noAdjustHandles="1" noChangeArrowheads="1" noChangeShapeType="1" noTextEdit="1"/>
              </p:cNvSpPr>
              <p:nvPr/>
            </p:nvSpPr>
            <p:spPr>
              <a:xfrm>
                <a:off x="2471318" y="4998662"/>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6478DC-627B-5994-3961-41F7E19507BD}"/>
                  </a:ext>
                </a:extLst>
              </p:cNvPr>
              <p:cNvSpPr txBox="1"/>
              <p:nvPr/>
            </p:nvSpPr>
            <p:spPr>
              <a:xfrm>
                <a:off x="2464602"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8B6478DC-627B-5994-3961-41F7E19507BD}"/>
                  </a:ext>
                </a:extLst>
              </p:cNvPr>
              <p:cNvSpPr txBox="1">
                <a:spLocks noRot="1" noChangeAspect="1" noMove="1" noResize="1" noEditPoints="1" noAdjustHandles="1" noChangeArrowheads="1" noChangeShapeType="1" noTextEdit="1"/>
              </p:cNvSpPr>
              <p:nvPr/>
            </p:nvSpPr>
            <p:spPr>
              <a:xfrm>
                <a:off x="2464602" y="3687784"/>
                <a:ext cx="33618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856D1D-4642-5C37-6889-C8E1CF5E4662}"/>
                  </a:ext>
                </a:extLst>
              </p:cNvPr>
              <p:cNvSpPr txBox="1"/>
              <p:nvPr/>
            </p:nvSpPr>
            <p:spPr>
              <a:xfrm>
                <a:off x="1107257"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D1856D1D-4642-5C37-6889-C8E1CF5E4662}"/>
                  </a:ext>
                </a:extLst>
              </p:cNvPr>
              <p:cNvSpPr txBox="1">
                <a:spLocks noRot="1" noChangeAspect="1" noMove="1" noResize="1" noEditPoints="1" noAdjustHandles="1" noChangeArrowheads="1" noChangeShapeType="1" noTextEdit="1"/>
              </p:cNvSpPr>
              <p:nvPr/>
            </p:nvSpPr>
            <p:spPr>
              <a:xfrm>
                <a:off x="1107257" y="3710620"/>
                <a:ext cx="336188" cy="338554"/>
              </a:xfrm>
              <a:prstGeom prst="rect">
                <a:avLst/>
              </a:prstGeom>
              <a:blipFill>
                <a:blip r:embed="rId9"/>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6A5EF97D-E634-0618-36E1-A5602F83FC5F}"/>
              </a:ext>
            </a:extLst>
          </p:cNvPr>
          <p:cNvCxnSpPr/>
          <p:nvPr/>
        </p:nvCxnSpPr>
        <p:spPr>
          <a:xfrm>
            <a:off x="1122522"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274A5EC-F454-71DD-2184-90B6DAA7C2BB}"/>
                  </a:ext>
                </a:extLst>
              </p:cNvPr>
              <p:cNvSpPr txBox="1"/>
              <p:nvPr/>
            </p:nvSpPr>
            <p:spPr>
              <a:xfrm>
                <a:off x="1121010" y="4743306"/>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E274A5EC-F454-71DD-2184-90B6DAA7C2BB}"/>
                  </a:ext>
                </a:extLst>
              </p:cNvPr>
              <p:cNvSpPr txBox="1">
                <a:spLocks noRot="1" noChangeAspect="1" noMove="1" noResize="1" noEditPoints="1" noAdjustHandles="1" noChangeArrowheads="1" noChangeShapeType="1" noTextEdit="1"/>
              </p:cNvSpPr>
              <p:nvPr/>
            </p:nvSpPr>
            <p:spPr>
              <a:xfrm>
                <a:off x="1121010" y="4743306"/>
                <a:ext cx="336188" cy="338554"/>
              </a:xfrm>
              <a:prstGeom prst="rect">
                <a:avLst/>
              </a:prstGeom>
              <a:blipFill>
                <a:blip r:embed="rId10"/>
                <a:stretch>
                  <a:fillRect r="-16364"/>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C9CA6E50-DEA0-7C8C-D8E4-4C77BFED102B}"/>
              </a:ext>
            </a:extLst>
          </p:cNvPr>
          <p:cNvSpPr/>
          <p:nvPr/>
        </p:nvSpPr>
        <p:spPr>
          <a:xfrm>
            <a:off x="901833" y="3611681"/>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79E1700-E0DF-D01B-891E-72D79C137297}"/>
                  </a:ext>
                </a:extLst>
              </p:cNvPr>
              <p:cNvSpPr txBox="1"/>
              <p:nvPr/>
            </p:nvSpPr>
            <p:spPr>
              <a:xfrm>
                <a:off x="2582454" y="5715748"/>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679E1700-E0DF-D01B-891E-72D79C137297}"/>
                  </a:ext>
                </a:extLst>
              </p:cNvPr>
              <p:cNvSpPr txBox="1">
                <a:spLocks noRot="1" noChangeAspect="1" noMove="1" noResize="1" noEditPoints="1" noAdjustHandles="1" noChangeArrowheads="1" noChangeShapeType="1" noTextEdit="1"/>
              </p:cNvSpPr>
              <p:nvPr/>
            </p:nvSpPr>
            <p:spPr>
              <a:xfrm>
                <a:off x="2582454" y="5715748"/>
                <a:ext cx="436671" cy="307777"/>
              </a:xfrm>
              <a:prstGeom prst="rect">
                <a:avLst/>
              </a:prstGeom>
              <a:blipFill>
                <a:blip r:embed="rId11"/>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C21D04F3-3339-40D7-C9AE-F2E28485ECA4}"/>
              </a:ext>
            </a:extLst>
          </p:cNvPr>
          <p:cNvCxnSpPr>
            <a:cxnSpLocks/>
            <a:stCxn id="14" idx="4"/>
          </p:cNvCxnSpPr>
          <p:nvPr/>
        </p:nvCxnSpPr>
        <p:spPr>
          <a:xfrm>
            <a:off x="1121010"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47503F3-B44E-1C2C-78B0-695AA5133E4E}"/>
              </a:ext>
            </a:extLst>
          </p:cNvPr>
          <p:cNvSpPr/>
          <p:nvPr/>
        </p:nvSpPr>
        <p:spPr>
          <a:xfrm>
            <a:off x="1084434"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7B81A5A-61BA-5900-E84A-BFB10EC2D05B}"/>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97B81A5A-61BA-5900-E84A-BFB10EC2D05B}"/>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2"/>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F13918D8-D335-1AEE-B95B-E6BC1ABDD2A8}"/>
              </a:ext>
            </a:extLst>
          </p:cNvPr>
          <p:cNvCxnSpPr>
            <a:cxnSpLocks/>
            <a:stCxn id="22" idx="4"/>
          </p:cNvCxnSpPr>
          <p:nvPr/>
        </p:nvCxnSpPr>
        <p:spPr>
          <a:xfrm>
            <a:off x="2529753"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F4F394-ACD6-F1F2-139C-E27B9B9608CD}"/>
              </a:ext>
            </a:extLst>
          </p:cNvPr>
          <p:cNvCxnSpPr>
            <a:cxnSpLocks/>
          </p:cNvCxnSpPr>
          <p:nvPr/>
        </p:nvCxnSpPr>
        <p:spPr>
          <a:xfrm flipV="1">
            <a:off x="782538" y="4413902"/>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7EF661-BB4B-9233-3321-2AF5E43D2297}"/>
              </a:ext>
            </a:extLst>
          </p:cNvPr>
          <p:cNvCxnSpPr>
            <a:cxnSpLocks/>
            <a:endCxn id="11" idx="0"/>
          </p:cNvCxnSpPr>
          <p:nvPr/>
        </p:nvCxnSpPr>
        <p:spPr>
          <a:xfrm flipV="1">
            <a:off x="2089008" y="4377326"/>
            <a:ext cx="0" cy="6511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F1E6BE0-AC9A-53B9-1E5A-442219131DD6}"/>
                  </a:ext>
                </a:extLst>
              </p:cNvPr>
              <p:cNvSpPr txBox="1"/>
              <p:nvPr/>
            </p:nvSpPr>
            <p:spPr>
              <a:xfrm>
                <a:off x="4114827" y="4119786"/>
                <a:ext cx="5351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m:t>
                      </m:r>
                      <m:sSup>
                        <m:sSupPr>
                          <m:ctrlPr>
                            <a:rPr lang="en-US" sz="1400" b="0" i="1" dirty="0" smtClean="0">
                              <a:solidFill>
                                <a:srgbClr val="C00000"/>
                              </a:solidFill>
                              <a:latin typeface="Cambria Math" panose="02040503050406030204" pitchFamily="18" charset="0"/>
                            </a:rPr>
                          </m:ctrlPr>
                        </m:sSupPr>
                        <m:e>
                          <m:r>
                            <a:rPr lang="en-US" sz="1400" b="0" i="1" dirty="0" smtClean="0">
                              <a:solidFill>
                                <a:srgbClr val="C00000"/>
                              </a:solidFill>
                              <a:latin typeface="Cambria Math" panose="02040503050406030204" pitchFamily="18" charset="0"/>
                            </a:rPr>
                            <m:t>𝑀</m:t>
                          </m:r>
                        </m:e>
                        <m:sup>
                          <m:r>
                            <a:rPr lang="en-US" sz="1400" b="0" i="1" dirty="0" smtClean="0">
                              <a:solidFill>
                                <a:srgbClr val="C00000"/>
                              </a:solidFill>
                              <a:latin typeface="Cambria Math" panose="02040503050406030204" pitchFamily="18" charset="0"/>
                            </a:rPr>
                            <m:t>′</m:t>
                          </m:r>
                        </m:sup>
                      </m:sSup>
                    </m:oMath>
                  </m:oMathPara>
                </a14:m>
                <a:endParaRPr lang="en-US" sz="1400" dirty="0">
                  <a:solidFill>
                    <a:srgbClr val="C00000"/>
                  </a:solidFill>
                </a:endParaRPr>
              </a:p>
            </p:txBody>
          </p:sp>
        </mc:Choice>
        <mc:Fallback xmlns="">
          <p:sp>
            <p:nvSpPr>
              <p:cNvPr id="26" name="TextBox 25">
                <a:extLst>
                  <a:ext uri="{FF2B5EF4-FFF2-40B4-BE49-F238E27FC236}">
                    <a16:creationId xmlns:a16="http://schemas.microsoft.com/office/drawing/2014/main" id="{7F1E6BE0-AC9A-53B9-1E5A-442219131DD6}"/>
                  </a:ext>
                </a:extLst>
              </p:cNvPr>
              <p:cNvSpPr txBox="1">
                <a:spLocks noRot="1" noChangeAspect="1" noMove="1" noResize="1" noEditPoints="1" noAdjustHandles="1" noChangeArrowheads="1" noChangeShapeType="1" noTextEdit="1"/>
              </p:cNvSpPr>
              <p:nvPr/>
            </p:nvSpPr>
            <p:spPr>
              <a:xfrm>
                <a:off x="4114827" y="4119786"/>
                <a:ext cx="535146"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7951840-7A86-8E99-4351-CCB7F26D856E}"/>
                  </a:ext>
                </a:extLst>
              </p:cNvPr>
              <p:cNvSpPr txBox="1"/>
              <p:nvPr/>
            </p:nvSpPr>
            <p:spPr>
              <a:xfrm>
                <a:off x="2020459" y="41024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5" name="TextBox 34">
                <a:extLst>
                  <a:ext uri="{FF2B5EF4-FFF2-40B4-BE49-F238E27FC236}">
                    <a16:creationId xmlns:a16="http://schemas.microsoft.com/office/drawing/2014/main" id="{D7951840-7A86-8E99-4351-CCB7F26D856E}"/>
                  </a:ext>
                </a:extLst>
              </p:cNvPr>
              <p:cNvSpPr txBox="1">
                <a:spLocks noRot="1" noChangeAspect="1" noMove="1" noResize="1" noEditPoints="1" noAdjustHandles="1" noChangeArrowheads="1" noChangeShapeType="1" noTextEdit="1"/>
              </p:cNvSpPr>
              <p:nvPr/>
            </p:nvSpPr>
            <p:spPr>
              <a:xfrm>
                <a:off x="2020459" y="4102484"/>
                <a:ext cx="336188" cy="338554"/>
              </a:xfrm>
              <a:prstGeom prst="rect">
                <a:avLst/>
              </a:prstGeom>
              <a:blipFill>
                <a:blip r:embed="rId14"/>
                <a:stretch>
                  <a:fillRect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4F1DEE3-0153-06C1-87FB-F1F8B5ECB364}"/>
                  </a:ext>
                </a:extLst>
              </p:cNvPr>
              <p:cNvSpPr txBox="1"/>
              <p:nvPr/>
            </p:nvSpPr>
            <p:spPr>
              <a:xfrm>
                <a:off x="356557" y="4284550"/>
                <a:ext cx="291136" cy="370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1" smtClean="0">
                                  <a:solidFill>
                                    <a:schemeClr val="tx1"/>
                                  </a:solidFill>
                                  <a:latin typeface="Cambria Math" panose="02040503050406030204" pitchFamily="18" charset="0"/>
                                </a:rPr>
                                <m:t>′</m:t>
                              </m:r>
                            </m:sup>
                          </m:sSup>
                        </m:e>
                      </m:acc>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A4F1DEE3-0153-06C1-87FB-F1F8B5ECB364}"/>
                  </a:ext>
                </a:extLst>
              </p:cNvPr>
              <p:cNvSpPr txBox="1">
                <a:spLocks noRot="1" noChangeAspect="1" noMove="1" noResize="1" noEditPoints="1" noAdjustHandles="1" noChangeArrowheads="1" noChangeShapeType="1" noTextEdit="1"/>
              </p:cNvSpPr>
              <p:nvPr/>
            </p:nvSpPr>
            <p:spPr>
              <a:xfrm>
                <a:off x="356557" y="4284550"/>
                <a:ext cx="291136" cy="370743"/>
              </a:xfrm>
              <a:prstGeom prst="rect">
                <a:avLst/>
              </a:prstGeom>
              <a:blipFill>
                <a:blip r:embed="rId15"/>
                <a:stretch>
                  <a:fillRect r="-1041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844A6907-18B0-D392-EC30-A643CD1341C0}"/>
              </a:ext>
            </a:extLst>
          </p:cNvPr>
          <p:cNvCxnSpPr>
            <a:cxnSpLocks/>
          </p:cNvCxnSpPr>
          <p:nvPr/>
        </p:nvCxnSpPr>
        <p:spPr>
          <a:xfrm rot="16200000">
            <a:off x="792193" y="4379911"/>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4C2758AD-F1D9-8285-7B07-FAA005E784F6}"/>
              </a:ext>
            </a:extLst>
          </p:cNvPr>
          <p:cNvSpPr/>
          <p:nvPr/>
        </p:nvSpPr>
        <p:spPr>
          <a:xfrm>
            <a:off x="1196815" y="2971458"/>
            <a:ext cx="2743200" cy="27432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2BD80F4-7CC2-BB28-8F25-4825851B6FC6}"/>
                  </a:ext>
                </a:extLst>
              </p:cNvPr>
              <p:cNvSpPr txBox="1"/>
              <p:nvPr/>
            </p:nvSpPr>
            <p:spPr>
              <a:xfrm>
                <a:off x="3415222" y="5571433"/>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16" name="TextBox 15">
                <a:extLst>
                  <a:ext uri="{FF2B5EF4-FFF2-40B4-BE49-F238E27FC236}">
                    <a16:creationId xmlns:a16="http://schemas.microsoft.com/office/drawing/2014/main" id="{82BD80F4-7CC2-BB28-8F25-4825851B6FC6}"/>
                  </a:ext>
                </a:extLst>
              </p:cNvPr>
              <p:cNvSpPr txBox="1">
                <a:spLocks noRot="1" noChangeAspect="1" noMove="1" noResize="1" noEditPoints="1" noAdjustHandles="1" noChangeArrowheads="1" noChangeShapeType="1" noTextEdit="1"/>
              </p:cNvSpPr>
              <p:nvPr/>
            </p:nvSpPr>
            <p:spPr>
              <a:xfrm>
                <a:off x="3415222" y="5571433"/>
                <a:ext cx="436671" cy="307777"/>
              </a:xfrm>
              <a:prstGeom prst="rect">
                <a:avLst/>
              </a:prstGeom>
              <a:blipFill>
                <a:blip r:embed="rId16"/>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E8F7F0F5-223E-779F-F43B-3F41B2DCDFCA}"/>
              </a:ext>
            </a:extLst>
          </p:cNvPr>
          <p:cNvSpPr/>
          <p:nvPr/>
        </p:nvSpPr>
        <p:spPr>
          <a:xfrm>
            <a:off x="2052432" y="4377326"/>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253FF17-405A-A839-0956-170FDE52A2EC}"/>
              </a:ext>
            </a:extLst>
          </p:cNvPr>
          <p:cNvCxnSpPr/>
          <p:nvPr/>
        </p:nvCxnSpPr>
        <p:spPr>
          <a:xfrm>
            <a:off x="2087063"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0A264CF-8525-FD1A-F004-199146FCCB36}"/>
                  </a:ext>
                </a:extLst>
              </p:cNvPr>
              <p:cNvSpPr txBox="1"/>
              <p:nvPr/>
            </p:nvSpPr>
            <p:spPr>
              <a:xfrm>
                <a:off x="2049404" y="4739871"/>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42" name="TextBox 41">
                <a:extLst>
                  <a:ext uri="{FF2B5EF4-FFF2-40B4-BE49-F238E27FC236}">
                    <a16:creationId xmlns:a16="http://schemas.microsoft.com/office/drawing/2014/main" id="{A0A264CF-8525-FD1A-F004-199146FCCB36}"/>
                  </a:ext>
                </a:extLst>
              </p:cNvPr>
              <p:cNvSpPr txBox="1">
                <a:spLocks noRot="1" noChangeAspect="1" noMove="1" noResize="1" noEditPoints="1" noAdjustHandles="1" noChangeArrowheads="1" noChangeShapeType="1" noTextEdit="1"/>
              </p:cNvSpPr>
              <p:nvPr/>
            </p:nvSpPr>
            <p:spPr>
              <a:xfrm>
                <a:off x="2049404" y="4739871"/>
                <a:ext cx="336188" cy="338554"/>
              </a:xfrm>
              <a:prstGeom prst="rect">
                <a:avLst/>
              </a:prstGeom>
              <a:blipFill>
                <a:blip r:embed="rId17"/>
                <a:stretch>
                  <a:fillRect r="-32727"/>
                </a:stretch>
              </a:blipFill>
            </p:spPr>
            <p:txBody>
              <a:bodyPr/>
              <a:lstStyle/>
              <a:p>
                <a:r>
                  <a:rPr lang="en-US">
                    <a:noFill/>
                  </a:rPr>
                  <a:t> </a:t>
                </a:r>
              </a:p>
            </p:txBody>
          </p:sp>
        </mc:Fallback>
      </mc:AlternateContent>
    </p:spTree>
    <p:extLst>
      <p:ext uri="{BB962C8B-B14F-4D97-AF65-F5344CB8AC3E}">
        <p14:creationId xmlns:p14="http://schemas.microsoft.com/office/powerpoint/2010/main" val="21704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6660-8C4E-F8A1-CB57-F738E3AC4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8DA33-162B-06EC-BCDA-278AB1DB9684}"/>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FD306339-7AE8-2589-C58D-96C111232A1A}"/>
              </a:ext>
            </a:extLst>
          </p:cNvPr>
          <p:cNvSpPr>
            <a:spLocks noGrp="1"/>
          </p:cNvSpPr>
          <p:nvPr>
            <p:ph idx="1"/>
          </p:nvPr>
        </p:nvSpPr>
        <p:spPr>
          <a:xfrm>
            <a:off x="628650" y="1825625"/>
            <a:ext cx="7886700" cy="4351338"/>
          </a:xfrm>
        </p:spPr>
        <p:txBody>
          <a:bodyPr/>
          <a:lstStyle/>
          <a:p>
            <a:r>
              <a:rPr lang="en-US" dirty="0"/>
              <a:t>You will not be asked to replicate these steps that are shown in the appendix section of the lecture notes.</a:t>
            </a:r>
          </a:p>
          <a:p>
            <a:pPr lvl="3"/>
            <a:endParaRPr lang="en-US" dirty="0"/>
          </a:p>
          <a:p>
            <a:r>
              <a:rPr lang="en-US" dirty="0"/>
              <a:t>These are included as optional reading material for those who are interested in how we derive the relation between the nominal and real interest rates, or how risk premia are calculated.</a:t>
            </a:r>
          </a:p>
          <a:p>
            <a:pPr lvl="3"/>
            <a:endParaRPr lang="en-US" dirty="0"/>
          </a:p>
          <a:p>
            <a:r>
              <a:rPr lang="en-US" dirty="0"/>
              <a:t>While you do not need to know how these relationships are derived, you will still need to know the results themselves.</a:t>
            </a:r>
          </a:p>
        </p:txBody>
      </p:sp>
      <p:sp>
        <p:nvSpPr>
          <p:cNvPr id="4" name="Date Placeholder 3">
            <a:extLst>
              <a:ext uri="{FF2B5EF4-FFF2-40B4-BE49-F238E27FC236}">
                <a16:creationId xmlns:a16="http://schemas.microsoft.com/office/drawing/2014/main" id="{E935B03C-64ED-4A73-E0CF-62F2AEAC6F1D}"/>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45B5F16C-DD53-5AED-751D-51A86F932254}"/>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C96B4FB2-C8A4-7A4D-8344-F94C00F2F2A0}"/>
              </a:ext>
            </a:extLst>
          </p:cNvPr>
          <p:cNvSpPr>
            <a:spLocks noGrp="1"/>
          </p:cNvSpPr>
          <p:nvPr>
            <p:ph type="sldNum" sz="quarter" idx="12"/>
          </p:nvPr>
        </p:nvSpPr>
        <p:spPr/>
        <p:txBody>
          <a:bodyPr/>
          <a:lstStyle/>
          <a:p>
            <a:fld id="{1A980C56-831A-4EAB-9EDE-57C090F4F877}" type="slidenum">
              <a:rPr lang="en-US" smtClean="0"/>
              <a:t>32</a:t>
            </a:fld>
            <a:endParaRPr lang="en-US" dirty="0"/>
          </a:p>
        </p:txBody>
      </p:sp>
    </p:spTree>
    <p:extLst>
      <p:ext uri="{BB962C8B-B14F-4D97-AF65-F5344CB8AC3E}">
        <p14:creationId xmlns:p14="http://schemas.microsoft.com/office/powerpoint/2010/main" val="9566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6FB4-4A50-C127-AA71-92BA55DC5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E9E84-BB19-DEA1-E97A-29B896AF2752}"/>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2F56FB-1B3D-13AA-70F4-8B78737E989E}"/>
                  </a:ext>
                </a:extLst>
              </p:cNvPr>
              <p:cNvSpPr>
                <a:spLocks noGrp="1"/>
              </p:cNvSpPr>
              <p:nvPr>
                <p:ph idx="1"/>
              </p:nvPr>
            </p:nvSpPr>
            <p:spPr>
              <a:xfrm>
                <a:off x="628650" y="1825625"/>
                <a:ext cx="7886700" cy="4351338"/>
              </a:xfrm>
            </p:spPr>
            <p:txBody>
              <a:bodyPr/>
              <a:lstStyle/>
              <a:p>
                <a:r>
                  <a:rPr lang="en-US" dirty="0"/>
                  <a:t>Suppose that you “borrow” 1 gallon of milk from your neighbor and promise to pay them back in a year’s time with </a:t>
                </a:r>
                <a14:m>
                  <m:oMath xmlns:m="http://schemas.openxmlformats.org/officeDocument/2006/math">
                    <m:r>
                      <a:rPr lang="en-US"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oMath>
                </a14:m>
                <a:r>
                  <a:rPr lang="en-US" dirty="0"/>
                  <a:t> gallons of milk.</a:t>
                </a:r>
              </a:p>
              <a:p>
                <a:pPr lvl="3"/>
                <a:endParaRPr lang="en-US" dirty="0"/>
              </a:p>
              <a:p>
                <a:r>
                  <a:rPr lang="en-US" dirty="0"/>
                  <a:t>You can think of this as the “real” interest rate, as the interest payment is defined in terms of goods.</a:t>
                </a:r>
              </a:p>
              <a:p>
                <a:pPr lvl="3"/>
                <a:endParaRPr lang="en-US" dirty="0"/>
              </a:p>
              <a:p>
                <a:r>
                  <a:rPr lang="en-US" dirty="0"/>
                  <a:t>Suppose that you went ahead and sold the gallon of milk, and invested in a bond that pays out an interest rate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b="0" i="1" dirty="0" smtClean="0">
                            <a:latin typeface="Cambria Math" panose="02040503050406030204" pitchFamily="18" charset="0"/>
                          </a:rPr>
                          <m:t>𝑡</m:t>
                        </m:r>
                      </m:sub>
                    </m:sSub>
                  </m:oMath>
                </a14:m>
                <a:r>
                  <a:rPr lang="en-US" dirty="0"/>
                  <a:t>.</a:t>
                </a:r>
              </a:p>
              <a:p>
                <a:pPr lvl="3"/>
                <a:endParaRPr lang="en-US" dirty="0"/>
              </a:p>
              <a:p>
                <a:r>
                  <a:rPr lang="en-US" dirty="0"/>
                  <a:t>This is nominal interest, as payment is defined in dollars.</a:t>
                </a:r>
              </a:p>
            </p:txBody>
          </p:sp>
        </mc:Choice>
        <mc:Fallback xmlns="">
          <p:sp>
            <p:nvSpPr>
              <p:cNvPr id="3" name="Content Placeholder 2">
                <a:extLst>
                  <a:ext uri="{FF2B5EF4-FFF2-40B4-BE49-F238E27FC236}">
                    <a16:creationId xmlns:a16="http://schemas.microsoft.com/office/drawing/2014/main" id="{382F56FB-1B3D-13AA-70F4-8B78737E989E}"/>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77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367CF61-F707-B1F1-568D-4323C7A55A7D}"/>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70D556A5-0291-613D-1DAA-E22AAF24DF2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36FD6031-2204-C3F1-06F0-38905BC6FFC7}"/>
              </a:ext>
            </a:extLst>
          </p:cNvPr>
          <p:cNvSpPr>
            <a:spLocks noGrp="1"/>
          </p:cNvSpPr>
          <p:nvPr>
            <p:ph type="sldNum" sz="quarter" idx="12"/>
          </p:nvPr>
        </p:nvSpPr>
        <p:spPr/>
        <p:txBody>
          <a:bodyPr/>
          <a:lstStyle/>
          <a:p>
            <a:fld id="{1A980C56-831A-4EAB-9EDE-57C090F4F877}" type="slidenum">
              <a:rPr lang="en-US" smtClean="0"/>
              <a:t>33</a:t>
            </a:fld>
            <a:endParaRPr lang="en-US" dirty="0"/>
          </a:p>
        </p:txBody>
      </p:sp>
    </p:spTree>
    <p:extLst>
      <p:ext uri="{BB962C8B-B14F-4D97-AF65-F5344CB8AC3E}">
        <p14:creationId xmlns:p14="http://schemas.microsoft.com/office/powerpoint/2010/main" val="6940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1AB8-B1E2-7B0E-E7F6-D65101A48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CC9F9-B7C6-D687-E495-264AD8BE97FC}"/>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67CF75-851C-D21B-5BB7-EF6470DB2CC0}"/>
                  </a:ext>
                </a:extLst>
              </p:cNvPr>
              <p:cNvSpPr>
                <a:spLocks noGrp="1"/>
              </p:cNvSpPr>
              <p:nvPr>
                <p:ph idx="1"/>
              </p:nvPr>
            </p:nvSpPr>
            <p:spPr>
              <a:xfrm>
                <a:off x="628650" y="1825625"/>
                <a:ext cx="7886700" cy="4351338"/>
              </a:xfrm>
            </p:spPr>
            <p:txBody>
              <a:bodyPr/>
              <a:lstStyle/>
              <a:p>
                <a:r>
                  <a:rPr lang="en-US" dirty="0"/>
                  <a:t>By selling the gallon of milk, you receive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r>
                  <a:rPr lang="en-US" dirty="0"/>
                  <a:t> dollars.</a:t>
                </a:r>
              </a:p>
              <a:p>
                <a:pPr marL="1371600" lvl="3" indent="0">
                  <a:buNone/>
                </a:pPr>
                <a:endParaRPr lang="en-US" dirty="0"/>
              </a:p>
              <a:p>
                <a:r>
                  <a:rPr lang="en-US" dirty="0"/>
                  <a:t>You know that you must pay back your neighbor in terms of milk, which you expect will cost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𝑒</m:t>
                        </m:r>
                      </m:sup>
                    </m:sSubSup>
                  </m:oMath>
                </a14:m>
                <a:r>
                  <a:rPr lang="en-US" dirty="0"/>
                  <a:t> per gallon.</a:t>
                </a:r>
              </a:p>
              <a:p>
                <a:pPr lvl="3"/>
                <a:endParaRPr lang="en-US" dirty="0"/>
              </a:p>
              <a:p>
                <a:r>
                  <a:rPr lang="en-US" dirty="0"/>
                  <a:t>You would invest in the bond, and in one year’s time, it should pay out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oMath>
                </a14:m>
                <a:r>
                  <a:rPr lang="en-US" dirty="0"/>
                  <a:t> dollars.</a:t>
                </a:r>
              </a:p>
              <a:p>
                <a:pPr lvl="3"/>
                <a:endParaRPr lang="en-US" dirty="0"/>
              </a:p>
              <a:p>
                <a:r>
                  <a:rPr lang="en-US" dirty="0"/>
                  <a:t>Then, you should be able to purchase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sSubSup>
                          <m:sSubSupPr>
                            <m:ctrlPr>
                              <a:rPr lang="en-US" i="1" dirty="0">
                                <a:latin typeface="Cambria Math" panose="02040503050406030204" pitchFamily="18" charset="0"/>
                              </a:rPr>
                            </m:ctrlPr>
                          </m:sSubSupPr>
                          <m:e>
                            <m:r>
                              <a:rPr lang="en-US" i="1" dirty="0">
                                <a:latin typeface="Cambria Math" panose="02040503050406030204" pitchFamily="18" charset="0"/>
                              </a:rPr>
                              <m:t>𝑃</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oMath>
                </a14:m>
                <a:r>
                  <a:rPr lang="en-US" dirty="0"/>
                  <a:t> gallons of milk.</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D67CF75-851C-D21B-5BB7-EF6470DB2CC0}"/>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3A58C5D-D598-003F-5B16-CB423F41D3C7}"/>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613EE2A5-FD15-B4E2-3DE3-4A78F0EBB1E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95D934D8-FEAC-7609-2CA8-27EE4C69382D}"/>
              </a:ext>
            </a:extLst>
          </p:cNvPr>
          <p:cNvSpPr>
            <a:spLocks noGrp="1"/>
          </p:cNvSpPr>
          <p:nvPr>
            <p:ph type="sldNum" sz="quarter" idx="12"/>
          </p:nvPr>
        </p:nvSpPr>
        <p:spPr/>
        <p:txBody>
          <a:bodyPr/>
          <a:lstStyle/>
          <a:p>
            <a:fld id="{1A980C56-831A-4EAB-9EDE-57C090F4F877}" type="slidenum">
              <a:rPr lang="en-US" smtClean="0"/>
              <a:t>34</a:t>
            </a:fld>
            <a:endParaRPr lang="en-US" dirty="0"/>
          </a:p>
        </p:txBody>
      </p:sp>
    </p:spTree>
    <p:extLst>
      <p:ext uri="{BB962C8B-B14F-4D97-AF65-F5344CB8AC3E}">
        <p14:creationId xmlns:p14="http://schemas.microsoft.com/office/powerpoint/2010/main" val="24847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4699-4C14-7453-C534-FF8152A8B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987BA-F70A-4C67-BE7F-302CF65D81B8}"/>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28318D-635D-1964-EFAD-CF2BDAE57747}"/>
                  </a:ext>
                </a:extLst>
              </p:cNvPr>
              <p:cNvSpPr>
                <a:spLocks noGrp="1"/>
              </p:cNvSpPr>
              <p:nvPr>
                <p:ph idx="1"/>
              </p:nvPr>
            </p:nvSpPr>
            <p:spPr>
              <a:xfrm>
                <a:off x="628650" y="1825625"/>
                <a:ext cx="7886700" cy="4351338"/>
              </a:xfrm>
            </p:spPr>
            <p:txBody>
              <a:bodyPr/>
              <a:lstStyle/>
              <a:p>
                <a:r>
                  <a:rPr lang="en-US" dirty="0"/>
                  <a:t>If you expect that this would be more milk than you will owe, this is practically an infinite money machine. </a:t>
                </a:r>
              </a:p>
              <a:p>
                <a:pPr lvl="3"/>
                <a:endParaRPr lang="en-US" dirty="0"/>
              </a:p>
              <a:p>
                <a:r>
                  <a:rPr lang="en-US" dirty="0"/>
                  <a:t>If you expect that this is less than the milk you owe, you should not agree to the </a:t>
                </a:r>
                <a14:m>
                  <m:oMath xmlns:m="http://schemas.openxmlformats.org/officeDocument/2006/math">
                    <m:r>
                      <a:rPr lang="en-US"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oMath>
                </a14:m>
                <a:r>
                  <a:rPr lang="en-US" dirty="0"/>
                  <a:t> payment.</a:t>
                </a:r>
              </a:p>
              <a:p>
                <a:pPr lvl="3"/>
                <a:endParaRPr lang="en-US" dirty="0"/>
              </a:p>
              <a:p>
                <a:r>
                  <a:rPr lang="en-US" dirty="0"/>
                  <a:t>So, for there to be “no arbitrage” in the economy, the following equality must hold:</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𝑃</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up>
                              <m:r>
                                <a:rPr lang="en-US" b="0" i="1" dirty="0" smtClean="0">
                                  <a:latin typeface="Cambria Math" panose="02040503050406030204" pitchFamily="18" charset="0"/>
                                </a:rPr>
                                <m:t>𝑒</m:t>
                              </m:r>
                            </m:sup>
                          </m:sSubSup>
                        </m:den>
                      </m:f>
                    </m:oMath>
                  </m:oMathPara>
                </a14:m>
                <a:endParaRPr lang="en-US" dirty="0"/>
              </a:p>
            </p:txBody>
          </p:sp>
        </mc:Choice>
        <mc:Fallback xmlns="">
          <p:sp>
            <p:nvSpPr>
              <p:cNvPr id="3" name="Content Placeholder 2">
                <a:extLst>
                  <a:ext uri="{FF2B5EF4-FFF2-40B4-BE49-F238E27FC236}">
                    <a16:creationId xmlns:a16="http://schemas.microsoft.com/office/drawing/2014/main" id="{C328318D-635D-1964-EFAD-CF2BDAE57747}"/>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3A17745-EE31-1017-BFE9-6A7C1AA98847}"/>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5C97C3E4-FBAB-3F3D-CDC9-A89614C97356}"/>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76D5FEA7-6399-8FEC-6430-BD084F22406D}"/>
              </a:ext>
            </a:extLst>
          </p:cNvPr>
          <p:cNvSpPr>
            <a:spLocks noGrp="1"/>
          </p:cNvSpPr>
          <p:nvPr>
            <p:ph type="sldNum" sz="quarter" idx="12"/>
          </p:nvPr>
        </p:nvSpPr>
        <p:spPr/>
        <p:txBody>
          <a:bodyPr/>
          <a:lstStyle/>
          <a:p>
            <a:fld id="{1A980C56-831A-4EAB-9EDE-57C090F4F877}" type="slidenum">
              <a:rPr lang="en-US" smtClean="0"/>
              <a:t>35</a:t>
            </a:fld>
            <a:endParaRPr lang="en-US" dirty="0"/>
          </a:p>
        </p:txBody>
      </p:sp>
      <p:sp>
        <p:nvSpPr>
          <p:cNvPr id="7" name="Rectangle 6">
            <a:extLst>
              <a:ext uri="{FF2B5EF4-FFF2-40B4-BE49-F238E27FC236}">
                <a16:creationId xmlns:a16="http://schemas.microsoft.com/office/drawing/2014/main" id="{9477F641-8089-7A11-C214-07C953C2B615}"/>
              </a:ext>
            </a:extLst>
          </p:cNvPr>
          <p:cNvSpPr/>
          <p:nvPr/>
        </p:nvSpPr>
        <p:spPr>
          <a:xfrm>
            <a:off x="2552699" y="4791075"/>
            <a:ext cx="4038601" cy="8477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5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43C9-7E05-A313-D797-8DCD7B0CE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69CF4-B30F-F555-4DA2-D868FEA8ACFD}"/>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2FCDFD-ACD0-D47B-8E70-CAD39507F2D4}"/>
                  </a:ext>
                </a:extLst>
              </p:cNvPr>
              <p:cNvSpPr>
                <a:spLocks noGrp="1"/>
              </p:cNvSpPr>
              <p:nvPr>
                <p:ph idx="1"/>
              </p:nvPr>
            </p:nvSpPr>
            <p:spPr>
              <a:xfrm>
                <a:off x="628650" y="1825625"/>
                <a:ext cx="7886700" cy="4351338"/>
              </a:xfrm>
            </p:spPr>
            <p:txBody>
              <a:bodyPr/>
              <a:lstStyle/>
              <a:p>
                <a:r>
                  <a:rPr lang="en-US" dirty="0"/>
                  <a:t>We will now define expected inflation as…</a:t>
                </a:r>
              </a:p>
              <a:p>
                <a:endParaRPr lang="en-US" sz="500" dirty="0"/>
              </a:p>
              <a:p>
                <a:pPr marL="0" indent="0">
                  <a:buNone/>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smtClean="0">
                              <a:latin typeface="Cambria Math" panose="02040503050406030204" pitchFamily="18" charset="0"/>
                            </a:rPr>
                            <m:t>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𝑒</m:t>
                          </m:r>
                        </m:sup>
                      </m:sSubSup>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rPr>
                          </m:ctrlPr>
                        </m:fPr>
                        <m:num>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𝑒</m:t>
                              </m:r>
                            </m:sup>
                          </m:sSubSup>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m:t>
                              </m:r>
                            </m:sub>
                          </m:sSub>
                        </m:num>
                        <m:den>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m:t>
                              </m:r>
                            </m:sub>
                          </m:sSub>
                        </m:den>
                      </m:f>
                    </m:oMath>
                  </m:oMathPara>
                </a14:m>
                <a:endParaRPr lang="en-US" sz="2000" b="0" dirty="0"/>
              </a:p>
              <a:p>
                <a:pPr lvl="3"/>
                <a:endParaRPr lang="en-US" dirty="0"/>
              </a:p>
              <a:p>
                <a:r>
                  <a:rPr lang="en-US" dirty="0"/>
                  <a:t>Meddling with the term above, we can find:</a:t>
                </a:r>
              </a:p>
              <a:p>
                <a:endParaRPr lang="en-US" sz="500" dirty="0"/>
              </a:p>
              <a:p>
                <a:pPr marL="0" indent="0">
                  <a:buNone/>
                </a:pPr>
                <a:r>
                  <a:rPr lang="en-US" sz="2000" dirty="0"/>
                  <a:t>	</a:t>
                </a:r>
                <a14:m>
                  <m:oMath xmlns:m="http://schemas.openxmlformats.org/officeDocument/2006/math">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b="0" i="1" dirty="0" smtClean="0">
                        <a:latin typeface="Cambria Math" panose="02040503050406030204" pitchFamily="18" charset="0"/>
                        <a:ea typeface="Cambria Math" panose="02040503050406030204" pitchFamily="18" charset="0"/>
                      </a:rPr>
                      <m:t>=1+</m:t>
                    </m:r>
                    <m:f>
                      <m:fPr>
                        <m:ctrlPr>
                          <a:rPr lang="en-US" sz="2000" i="1" dirty="0">
                            <a:latin typeface="Cambria Math" panose="02040503050406030204" pitchFamily="18" charset="0"/>
                          </a:rPr>
                        </m:ctrlPr>
                      </m:fPr>
                      <m:num>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den>
                    </m:f>
                    <m:r>
                      <a:rPr lang="en-US" sz="2000" b="0" i="1" dirty="0" smtClean="0">
                        <a:latin typeface="Cambria Math" panose="02040503050406030204" pitchFamily="18" charset="0"/>
                      </a:rPr>
                      <m:t>  </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ea typeface="Cambria Math" panose="02040503050406030204" pitchFamily="18" charset="0"/>
                      </a:rPr>
                      <m:t>=</m:t>
                    </m:r>
                    <m:f>
                      <m:fPr>
                        <m:ctrlPr>
                          <a:rPr lang="en-US" sz="2000" i="1" dirty="0" smtClean="0">
                            <a:latin typeface="Cambria Math" panose="02040503050406030204" pitchFamily="18" charset="0"/>
                            <a:ea typeface="Cambria Math" panose="02040503050406030204" pitchFamily="18" charset="0"/>
                          </a:rPr>
                        </m:ctrlPr>
                      </m:fPr>
                      <m:num>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𝑃</m:t>
                            </m:r>
                          </m:e>
                          <m:sub>
                            <m:r>
                              <a:rPr lang="en-US" sz="2000" b="0" i="1" dirty="0" smtClean="0">
                                <a:latin typeface="Cambria Math" panose="02040503050406030204" pitchFamily="18" charset="0"/>
                                <a:ea typeface="Cambria Math" panose="02040503050406030204" pitchFamily="18" charset="0"/>
                              </a:rPr>
                              <m:t>𝑡</m:t>
                            </m:r>
                          </m:sub>
                        </m:sSub>
                      </m:num>
                      <m:den>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𝑃</m:t>
                            </m:r>
                          </m:e>
                          <m:sub>
                            <m:r>
                              <a:rPr lang="en-US" sz="2000" b="0" i="1" dirty="0" smtClean="0">
                                <a:latin typeface="Cambria Math" panose="02040503050406030204" pitchFamily="18" charset="0"/>
                                <a:ea typeface="Cambria Math" panose="02040503050406030204" pitchFamily="18" charset="0"/>
                              </a:rPr>
                              <m:t>𝑡</m:t>
                            </m:r>
                          </m:sub>
                        </m:sSub>
                      </m:den>
                    </m:f>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den>
                    </m:f>
                  </m:oMath>
                </a14:m>
                <a:endParaRPr lang="en-US" sz="2000" dirty="0"/>
              </a:p>
              <a:p>
                <a:pPr marL="0" indent="0">
                  <a:buNone/>
                </a:pPr>
                <a:r>
                  <a:rPr lang="en-US" sz="2000" dirty="0">
                    <a:ea typeface="Cambria Math" panose="020405030504060302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  </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den>
                    </m:f>
                  </m:oMath>
                </a14:m>
                <a:endParaRPr lang="en-US" sz="2000" dirty="0"/>
              </a:p>
              <a:p>
                <a:pPr marL="0" indent="0">
                  <a:buNone/>
                </a:pPr>
                <a:r>
                  <a:rPr lang="en-US" sz="2000" dirty="0">
                    <a:ea typeface="Cambria Math" panose="020405030504060302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  </m:t>
                    </m:r>
                    <m:f>
                      <m:fPr>
                        <m:ctrlPr>
                          <a:rPr lang="en-US" sz="200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1</m:t>
                        </m:r>
                      </m:num>
                      <m:den>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den>
                    </m:f>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num>
                      <m:den>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den>
                    </m:f>
                  </m:oMath>
                </a14:m>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0F2FCDFD-ACD0-D47B-8E70-CAD39507F2D4}"/>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FEAA25-F80C-011A-EA8D-35FBD7C7A9C6}"/>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346687B6-2AB0-53F6-6671-1B9DAAF3134F}"/>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DE1F365E-043E-DE12-8C39-A40B26B35D38}"/>
              </a:ext>
            </a:extLst>
          </p:cNvPr>
          <p:cNvSpPr>
            <a:spLocks noGrp="1"/>
          </p:cNvSpPr>
          <p:nvPr>
            <p:ph type="sldNum" sz="quarter" idx="12"/>
          </p:nvPr>
        </p:nvSpPr>
        <p:spPr/>
        <p:txBody>
          <a:bodyPr/>
          <a:lstStyle/>
          <a:p>
            <a:fld id="{1A980C56-831A-4EAB-9EDE-57C090F4F877}" type="slidenum">
              <a:rPr lang="en-US" smtClean="0"/>
              <a:t>36</a:t>
            </a:fld>
            <a:endParaRPr lang="en-US" dirty="0"/>
          </a:p>
        </p:txBody>
      </p:sp>
      <p:sp>
        <p:nvSpPr>
          <p:cNvPr id="7" name="Rectangle 6">
            <a:extLst>
              <a:ext uri="{FF2B5EF4-FFF2-40B4-BE49-F238E27FC236}">
                <a16:creationId xmlns:a16="http://schemas.microsoft.com/office/drawing/2014/main" id="{F65B84BA-0BCD-D9AE-5A01-082640AAD8DF}"/>
              </a:ext>
            </a:extLst>
          </p:cNvPr>
          <p:cNvSpPr/>
          <p:nvPr/>
        </p:nvSpPr>
        <p:spPr>
          <a:xfrm>
            <a:off x="4572001" y="5124451"/>
            <a:ext cx="1600200" cy="60960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28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49BE-A07A-8522-C5B4-98F308CC1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7CBE6-AFB3-6C57-A641-8CA42F7DB571}"/>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456402-FFFA-6385-FFF8-64F1B2FD282D}"/>
                  </a:ext>
                </a:extLst>
              </p:cNvPr>
              <p:cNvSpPr>
                <a:spLocks noGrp="1"/>
              </p:cNvSpPr>
              <p:nvPr>
                <p:ph idx="1"/>
              </p:nvPr>
            </p:nvSpPr>
            <p:spPr>
              <a:xfrm>
                <a:off x="628650" y="1825625"/>
                <a:ext cx="7886700" cy="4351338"/>
              </a:xfrm>
            </p:spPr>
            <p:txBody>
              <a:bodyPr/>
              <a:lstStyle/>
              <a:p>
                <a:r>
                  <a:rPr lang="en-US" dirty="0"/>
                  <a:t>Consider the following…</a:t>
                </a:r>
              </a:p>
              <a:p>
                <a:pPr lvl="3"/>
                <a:endParaRPr lang="en-US" sz="500" dirty="0"/>
              </a:p>
              <a:p>
                <a:pPr marL="0" indent="0" algn="ctr">
                  <a:buNone/>
                </a:pPr>
                <a14:m>
                  <m:oMathPara xmlns:m="http://schemas.openxmlformats.org/officeDocument/2006/math">
                    <m:oMathParaPr>
                      <m:jc m:val="centerGroup"/>
                    </m:oMathParaPr>
                    <m:oMath xmlns:m="http://schemas.openxmlformats.org/officeDocument/2006/math">
                      <m:d>
                        <m:dPr>
                          <m:ctrlPr>
                            <a:rPr lang="en-US" sz="1800" i="1" dirty="0">
                              <a:latin typeface="Cambria Math" panose="02040503050406030204" pitchFamily="18" charset="0"/>
                            </a:rPr>
                          </m:ctrlPr>
                        </m:dPr>
                        <m:e>
                          <m:r>
                            <a:rPr lang="en-US" sz="1800" i="1" dirty="0">
                              <a:latin typeface="Cambria Math" panose="02040503050406030204" pitchFamily="18" charset="0"/>
                            </a:rPr>
                            <m:t>1+</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𝑖</m:t>
                              </m:r>
                            </m:e>
                            <m:sub>
                              <m:r>
                                <a:rPr lang="en-US" sz="1800" i="1" dirty="0">
                                  <a:latin typeface="Cambria Math" panose="02040503050406030204" pitchFamily="18" charset="0"/>
                                </a:rPr>
                                <m:t>𝑡</m:t>
                              </m:r>
                            </m:sub>
                          </m:sSub>
                          <m:r>
                            <a:rPr lang="en-US" sz="1800" b="0" i="1" dirty="0" smtClean="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e>
                      </m:d>
                      <m:r>
                        <a:rPr lang="en-US" sz="1800" b="0" i="1" dirty="0" smtClean="0">
                          <a:latin typeface="Cambria Math" panose="02040503050406030204" pitchFamily="18" charset="0"/>
                        </a:rPr>
                        <m:t>×</m:t>
                      </m:r>
                      <m:d>
                        <m:dPr>
                          <m:ctrlPr>
                            <a:rPr lang="en-US" sz="1800" i="1" dirty="0">
                              <a:latin typeface="Cambria Math" panose="02040503050406030204" pitchFamily="18" charset="0"/>
                            </a:rPr>
                          </m:ctrlPr>
                        </m:dPr>
                        <m:e>
                          <m:r>
                            <a:rPr lang="en-US" sz="1800" i="1" dirty="0">
                              <a:latin typeface="Cambria Math" panose="02040503050406030204" pitchFamily="18" charset="0"/>
                            </a:rPr>
                            <m:t>1+</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e>
                      </m:d>
                      <m:r>
                        <a:rPr lang="en-US" sz="1800" b="0" i="1" dirty="0" smtClean="0">
                          <a:latin typeface="Cambria Math" panose="02040503050406030204" pitchFamily="18" charset="0"/>
                        </a:rPr>
                        <m:t>=1+</m:t>
                      </m:r>
                      <m:sSubSup>
                        <m:sSubSupPr>
                          <m:ctrlPr>
                            <a:rPr lang="en-US" sz="1800" b="0" i="1" dirty="0" smtClean="0">
                              <a:latin typeface="Cambria Math" panose="02040503050406030204" pitchFamily="18" charset="0"/>
                            </a:rPr>
                          </m:ctrlPr>
                        </m:sSubSupPr>
                        <m:e>
                          <m:r>
                            <a:rPr lang="en-US" sz="1800" b="0" i="1" dirty="0" smtClean="0">
                              <a:latin typeface="Cambria Math" panose="02040503050406030204" pitchFamily="18" charset="0"/>
                            </a:rPr>
                            <m:t>𝜋</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+1</m:t>
                          </m:r>
                        </m:sub>
                        <m:sup>
                          <m:r>
                            <a:rPr lang="en-US" sz="1800" b="0" i="1" dirty="0" smtClean="0">
                              <a:latin typeface="Cambria Math" panose="02040503050406030204" pitchFamily="18" charset="0"/>
                            </a:rPr>
                            <m:t>𝑒</m:t>
                          </m:r>
                        </m:sup>
                      </m:sSubSup>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𝑖</m:t>
                          </m:r>
                        </m:e>
                        <m:sub>
                          <m:r>
                            <a:rPr lang="en-US" sz="1800" b="0" i="1" dirty="0" smtClean="0">
                              <a:latin typeface="Cambria Math" panose="02040503050406030204" pitchFamily="18" charset="0"/>
                            </a:rPr>
                            <m:t>𝑡</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𝑖</m:t>
                          </m:r>
                        </m:e>
                        <m:sub>
                          <m:r>
                            <a:rPr lang="en-US" sz="1800" b="0" i="1" dirty="0" smtClean="0">
                              <a:latin typeface="Cambria Math" panose="02040503050406030204" pitchFamily="18" charset="0"/>
                            </a:rPr>
                            <m:t>𝑡</m:t>
                          </m:r>
                        </m:sub>
                      </m:sSub>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r>
                        <a:rPr lang="en-US" sz="1800" i="1" dirty="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d>
                            <m:dPr>
                              <m:ctrlPr>
                                <a:rPr lang="en-US" sz="1800" b="0" i="1" dirty="0" smtClean="0">
                                  <a:latin typeface="Cambria Math" panose="02040503050406030204" pitchFamily="18" charset="0"/>
                                </a:rPr>
                              </m:ctrlPr>
                            </m:dPr>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e>
                          </m:d>
                        </m:e>
                        <m:sup>
                          <m:r>
                            <a:rPr lang="en-US" sz="1800" b="0" i="1" dirty="0" smtClean="0">
                              <a:latin typeface="Cambria Math" panose="02040503050406030204" pitchFamily="18" charset="0"/>
                            </a:rPr>
                            <m:t>2</m:t>
                          </m:r>
                        </m:sup>
                      </m:sSup>
                    </m:oMath>
                  </m:oMathPara>
                </a14:m>
                <a:endParaRPr lang="en-US" sz="1800" dirty="0"/>
              </a:p>
              <a:p>
                <a:pPr lvl="3"/>
                <a:endParaRPr lang="en-US" dirty="0"/>
              </a:p>
              <a:p>
                <a:r>
                  <a:rPr lang="en-US" dirty="0"/>
                  <a:t>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a14:m>
                <a:r>
                  <a:rPr lang="en-US" dirty="0"/>
                  <a:t> and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r>
                  <a:rPr lang="en-US" dirty="0"/>
                  <a:t> are both “small,” we can see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r>
                  <a:rPr lang="en-US" dirty="0"/>
                  <a:t> and </a:t>
                </a:r>
                <a14:m>
                  <m:oMath xmlns:m="http://schemas.openxmlformats.org/officeDocument/2006/math">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e>
                      <m:sup>
                        <m:r>
                          <a:rPr lang="en-US" i="1" dirty="0">
                            <a:latin typeface="Cambria Math" panose="02040503050406030204" pitchFamily="18" charset="0"/>
                          </a:rPr>
                          <m:t>2</m:t>
                        </m:r>
                      </m:sup>
                    </m:sSup>
                  </m:oMath>
                </a14:m>
                <a:r>
                  <a:rPr lang="en-US" dirty="0"/>
                  <a:t> are both even smaller, and we have:</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oMath>
                  </m:oMathPara>
                </a14:m>
                <a:endParaRPr lang="en-US" dirty="0"/>
              </a:p>
              <a:p>
                <a:pPr marL="0" indent="0">
                  <a:buNone/>
                </a:pPr>
                <a:endParaRPr lang="en-US" sz="1600" dirty="0"/>
              </a:p>
              <a:p>
                <a:r>
                  <a:rPr lang="en-US" dirty="0"/>
                  <a:t>Divide both sides by </a:t>
                </a:r>
                <a14:m>
                  <m:oMath xmlns:m="http://schemas.openxmlformats.org/officeDocument/2006/math">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r>
                  <a:rPr lang="en-US" dirty="0"/>
                  <a:t> to get:</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num>
                        <m:den>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1456402-FFFA-6385-FFF8-64F1B2FD282D}"/>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208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0989F86-A43E-B3F0-8ADD-A45742717FCB}"/>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00994A02-00F7-2DA5-81E9-AAB49A408CC0}"/>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4278E8ED-977B-CA7A-BB04-72680842F1A2}"/>
              </a:ext>
            </a:extLst>
          </p:cNvPr>
          <p:cNvSpPr>
            <a:spLocks noGrp="1"/>
          </p:cNvSpPr>
          <p:nvPr>
            <p:ph type="sldNum" sz="quarter" idx="12"/>
          </p:nvPr>
        </p:nvSpPr>
        <p:spPr/>
        <p:txBody>
          <a:bodyPr/>
          <a:lstStyle/>
          <a:p>
            <a:fld id="{1A980C56-831A-4EAB-9EDE-57C090F4F877}" type="slidenum">
              <a:rPr lang="en-US" smtClean="0"/>
              <a:t>37</a:t>
            </a:fld>
            <a:endParaRPr lang="en-US" dirty="0"/>
          </a:p>
        </p:txBody>
      </p:sp>
      <p:sp>
        <p:nvSpPr>
          <p:cNvPr id="7" name="Rectangle 6">
            <a:extLst>
              <a:ext uri="{FF2B5EF4-FFF2-40B4-BE49-F238E27FC236}">
                <a16:creationId xmlns:a16="http://schemas.microsoft.com/office/drawing/2014/main" id="{40B6E018-E4D4-F9F5-C20B-5C4FD53090E6}"/>
              </a:ext>
            </a:extLst>
          </p:cNvPr>
          <p:cNvSpPr/>
          <p:nvPr/>
        </p:nvSpPr>
        <p:spPr>
          <a:xfrm>
            <a:off x="2809875" y="5076825"/>
            <a:ext cx="3571876" cy="8763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5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9244-87A2-0FE1-A7E2-C75DA4BC1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EC0C6-BF17-0621-1681-3272193B41D5}"/>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0C6E2F-8FDC-78BE-C4A1-6F800250828E}"/>
                  </a:ext>
                </a:extLst>
              </p:cNvPr>
              <p:cNvSpPr>
                <a:spLocks noGrp="1"/>
              </p:cNvSpPr>
              <p:nvPr>
                <p:ph idx="1"/>
              </p:nvPr>
            </p:nvSpPr>
            <p:spPr>
              <a:xfrm>
                <a:off x="628650" y="1825625"/>
                <a:ext cx="7886700" cy="4351338"/>
              </a:xfrm>
            </p:spPr>
            <p:txBody>
              <a:bodyPr/>
              <a:lstStyle/>
              <a:p>
                <a:r>
                  <a:rPr lang="en-US" dirty="0"/>
                  <a:t>Plug in what we found in the </a:t>
                </a:r>
                <a:r>
                  <a:rPr lang="en-US" b="1" dirty="0">
                    <a:solidFill>
                      <a:srgbClr val="7030A0"/>
                    </a:solidFill>
                  </a:rPr>
                  <a:t>purple rectangle</a:t>
                </a:r>
                <a:r>
                  <a:rPr lang="en-US" dirty="0"/>
                  <a:t>, into the “no arbitrage” condition in the </a:t>
                </a:r>
                <a:r>
                  <a:rPr lang="en-US" b="1" dirty="0">
                    <a:solidFill>
                      <a:srgbClr val="FF0000"/>
                    </a:solidFill>
                  </a:rPr>
                  <a:t>red rectangle</a:t>
                </a:r>
                <a:r>
                  <a:rPr lang="en-US" dirty="0"/>
                  <a:t>:</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f>
                        <m:fPr>
                          <m:ctrlPr>
                            <a:rPr lang="en-US" i="1" dirty="0" smtClean="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𝑃</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up>
                              <m:r>
                                <a:rPr lang="en-US" b="0" i="1" dirty="0" smtClean="0">
                                  <a:latin typeface="Cambria Math" panose="02040503050406030204" pitchFamily="18" charset="0"/>
                                </a:rPr>
                                <m:t>𝑒</m:t>
                              </m:r>
                            </m:sup>
                          </m:sSubSup>
                        </m:den>
                      </m:f>
                      <m:r>
                        <a:rPr lang="en-US" b="0"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𝑡</m:t>
                          </m:r>
                        </m:sub>
                      </m:sSub>
                      <m:r>
                        <a:rPr lang="en-US" b="0" i="1" dirty="0" smtClean="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num>
                        <m:den>
                          <m:sSubSup>
                            <m:sSubSupPr>
                              <m:ctrlPr>
                                <a:rPr lang="en-US" i="1" dirty="0">
                                  <a:latin typeface="Cambria Math" panose="02040503050406030204" pitchFamily="18" charset="0"/>
                                </a:rPr>
                              </m:ctrlPr>
                            </m:sSubSupPr>
                            <m:e>
                              <m:r>
                                <a:rPr lang="en-US" i="1" dirty="0">
                                  <a:latin typeface="Cambria Math" panose="02040503050406030204" pitchFamily="18" charset="0"/>
                                </a:rPr>
                                <m:t>1+</m:t>
                              </m:r>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oMath>
                  </m:oMathPara>
                </a14:m>
                <a:endParaRPr lang="en-US" dirty="0"/>
              </a:p>
              <a:p>
                <a:pPr marL="0" indent="0">
                  <a:buNone/>
                </a:pPr>
                <a:endParaRPr lang="en-US" dirty="0"/>
              </a:p>
              <a:p>
                <a:r>
                  <a:rPr lang="en-US" dirty="0"/>
                  <a:t>Then apply our findings from the green rectangle into the result above:</a:t>
                </a:r>
              </a:p>
              <a:p>
                <a:pPr marL="0" indent="0">
                  <a:buNone/>
                </a:pPr>
                <a:r>
                  <a:rPr lang="en-US" dirty="0"/>
                  <a:t>	</a:t>
                </a:r>
                <a14:m>
                  <m:oMath xmlns:m="http://schemas.openxmlformats.org/officeDocument/2006/math">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𝑡</m:t>
                        </m:r>
                      </m:sub>
                    </m:sSub>
                    <m:r>
                      <a:rPr lang="en-US" i="1" dirty="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num>
                      <m:den>
                        <m:sSubSup>
                          <m:sSubSupPr>
                            <m:ctrlPr>
                              <a:rPr lang="en-US" i="1" dirty="0">
                                <a:latin typeface="Cambria Math" panose="02040503050406030204" pitchFamily="18" charset="0"/>
                              </a:rPr>
                            </m:ctrlPr>
                          </m:sSubSupPr>
                          <m:e>
                            <m:r>
                              <a:rPr lang="en-US" i="1" dirty="0">
                                <a:latin typeface="Cambria Math" panose="02040503050406030204" pitchFamily="18" charset="0"/>
                              </a:rPr>
                              <m:t>1+</m:t>
                            </m:r>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r>
                      <a:rPr lang="en-US" b="0"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1+</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𝑟</m:t>
                        </m:r>
                      </m:e>
                      <m:sub>
                        <m:r>
                          <a:rPr lang="en-US" b="0" i="1" dirty="0" smtClean="0">
                            <a:latin typeface="Cambria Math" panose="02040503050406030204" pitchFamily="18" charset="0"/>
                            <a:ea typeface="Cambria Math" panose="02040503050406030204" pitchFamily="18" charset="0"/>
                          </a:rPr>
                          <m:t>𝑡</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endParaRPr lang="en-US" dirty="0"/>
              </a:p>
              <a:p>
                <a:pPr marL="0" indent="0">
                  <a:buNone/>
                </a:pPr>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𝑟</m:t>
                        </m:r>
                      </m:e>
                      <m:sub>
                        <m:r>
                          <a:rPr lang="en-US" i="1" dirty="0">
                            <a:latin typeface="Cambria Math" panose="02040503050406030204" pitchFamily="18" charset="0"/>
                            <a:ea typeface="Cambria Math" panose="02040503050406030204" pitchFamily="18" charset="0"/>
                          </a:rPr>
                          <m:t>𝑡</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endParaRPr lang="en-US" dirty="0"/>
              </a:p>
            </p:txBody>
          </p:sp>
        </mc:Choice>
        <mc:Fallback xmlns="">
          <p:sp>
            <p:nvSpPr>
              <p:cNvPr id="3" name="Content Placeholder 2">
                <a:extLst>
                  <a:ext uri="{FF2B5EF4-FFF2-40B4-BE49-F238E27FC236}">
                    <a16:creationId xmlns:a16="http://schemas.microsoft.com/office/drawing/2014/main" id="{4E0C6E2F-8FDC-78BE-C4A1-6F800250828E}"/>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177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57E5EF5-0EA6-363F-FA71-0FF2A668129B}"/>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00D93EA1-8A31-48A6-05B4-1EDE1663B360}"/>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68734FB-435F-365C-7D30-307CD53B9B44}"/>
              </a:ext>
            </a:extLst>
          </p:cNvPr>
          <p:cNvSpPr>
            <a:spLocks noGrp="1"/>
          </p:cNvSpPr>
          <p:nvPr>
            <p:ph type="sldNum" sz="quarter" idx="12"/>
          </p:nvPr>
        </p:nvSpPr>
        <p:spPr/>
        <p:txBody>
          <a:bodyPr/>
          <a:lstStyle/>
          <a:p>
            <a:fld id="{1A980C56-831A-4EAB-9EDE-57C090F4F877}" type="slidenum">
              <a:rPr lang="en-US" smtClean="0"/>
              <a:t>38</a:t>
            </a:fld>
            <a:endParaRPr lang="en-US" dirty="0"/>
          </a:p>
        </p:txBody>
      </p:sp>
    </p:spTree>
    <p:extLst>
      <p:ext uri="{BB962C8B-B14F-4D97-AF65-F5344CB8AC3E}">
        <p14:creationId xmlns:p14="http://schemas.microsoft.com/office/powerpoint/2010/main" val="30018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9481-BEBC-28A7-5CD8-19898D352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B0972-C647-856B-328B-9E1B94D0DBAD}"/>
              </a:ext>
            </a:extLst>
          </p:cNvPr>
          <p:cNvSpPr>
            <a:spLocks noGrp="1"/>
          </p:cNvSpPr>
          <p:nvPr>
            <p:ph type="title"/>
          </p:nvPr>
        </p:nvSpPr>
        <p:spPr/>
        <p:txBody>
          <a:bodyPr/>
          <a:lstStyle/>
          <a:p>
            <a:r>
              <a:rPr lang="en-US" dirty="0"/>
              <a:t>Appendix:</a:t>
            </a:r>
            <a:br>
              <a:rPr lang="en-US" dirty="0"/>
            </a:br>
            <a:r>
              <a:rPr lang="en-US" dirty="0"/>
              <a:t>Deriving the Risk Premium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51BDE2-C2FD-9A3B-A68C-09BAD6A1617B}"/>
                  </a:ext>
                </a:extLst>
              </p:cNvPr>
              <p:cNvSpPr>
                <a:spLocks noGrp="1"/>
              </p:cNvSpPr>
              <p:nvPr>
                <p:ph idx="1"/>
              </p:nvPr>
            </p:nvSpPr>
            <p:spPr>
              <a:xfrm>
                <a:off x="628650" y="1825625"/>
                <a:ext cx="7886700" cy="4351338"/>
              </a:xfrm>
            </p:spPr>
            <p:txBody>
              <a:bodyPr/>
              <a:lstStyle/>
              <a:p>
                <a:r>
                  <a:rPr lang="en-US" dirty="0"/>
                  <a:t>Assuming that individuals are risk-neutral, risk premia must be set so that the expected return from the risky asset matches the return from the risk-free asset.</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r>
                        <a:rPr lang="en-US" b="0" i="1" smtClean="0">
                          <a:latin typeface="Cambria Math" panose="02040503050406030204" pitchFamily="18" charset="0"/>
                        </a:rPr>
                        <m:t>=</m:t>
                      </m:r>
                      <m:limUpp>
                        <m:limUppPr>
                          <m:ctrlPr>
                            <a:rPr lang="en-US" i="1">
                              <a:latin typeface="Cambria Math" panose="02040503050406030204" pitchFamily="18" charset="0"/>
                            </a:rPr>
                          </m:ctrlPr>
                        </m:limUppPr>
                        <m:e>
                          <m:groupChr>
                            <m:groupChrPr>
                              <m:chr m:val="⏞"/>
                              <m:pos m:val="top"/>
                              <m:vertJc m:val="bot"/>
                              <m:ctrlPr>
                                <a:rPr lang="en-US" i="1">
                                  <a:latin typeface="Cambria Math" panose="02040503050406030204" pitchFamily="18" charset="0"/>
                                </a:rPr>
                              </m:ctrlPr>
                            </m:groupChr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𝑥</m:t>
                                  </m:r>
                                </m:e>
                              </m:d>
                            </m:e>
                          </m:groupChr>
                        </m:e>
                        <m:lim>
                          <m:eqArr>
                            <m:eqArrPr>
                              <m:ctrlPr>
                                <a:rPr lang="en-US" i="1">
                                  <a:latin typeface="Cambria Math" panose="02040503050406030204" pitchFamily="18" charset="0"/>
                                </a:rPr>
                              </m:ctrlPr>
                            </m:eqArrPr>
                            <m:e>
                              <m:r>
                                <m:rPr>
                                  <m:sty m:val="p"/>
                                </m:rPr>
                                <a:rPr lang="en-US">
                                  <a:latin typeface="Cambria Math" panose="02040503050406030204" pitchFamily="18" charset="0"/>
                                </a:rPr>
                                <m:t>Return</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e>
                            <m:e>
                              <m:r>
                                <m:rPr>
                                  <m:sty m:val="p"/>
                                </m:rPr>
                                <a:rPr lang="en-US">
                                  <a:latin typeface="Cambria Math" panose="02040503050406030204" pitchFamily="18" charset="0"/>
                                </a:rPr>
                                <m:t>risky</m:t>
                              </m:r>
                              <m:r>
                                <a:rPr lang="en-US">
                                  <a:latin typeface="Cambria Math" panose="02040503050406030204" pitchFamily="18" charset="0"/>
                                </a:rPr>
                                <m:t> </m:t>
                              </m:r>
                              <m:r>
                                <m:rPr>
                                  <m:sty m:val="p"/>
                                </m:rPr>
                                <a:rPr lang="en-US">
                                  <a:latin typeface="Cambria Math" panose="02040503050406030204" pitchFamily="18" charset="0"/>
                                </a:rPr>
                                <m:t>asset</m:t>
                              </m:r>
                            </m:e>
                          </m:eqArr>
                        </m:lim>
                      </m:limUpp>
                      <m:r>
                        <a:rPr lang="en-US" i="1">
                          <a:latin typeface="Cambria Math" panose="02040503050406030204" pitchFamily="18" charset="0"/>
                        </a:rPr>
                        <m:t>×</m:t>
                      </m:r>
                      <m:limUpp>
                        <m:limUppPr>
                          <m:ctrlPr>
                            <a:rPr lang="en-US" i="1">
                              <a:latin typeface="Cambria Math" panose="02040503050406030204" pitchFamily="18" charset="0"/>
                            </a:rPr>
                          </m:ctrlPr>
                        </m:limUppPr>
                        <m:e>
                          <m:groupChr>
                            <m:groupChrPr>
                              <m:chr m:val="⏞"/>
                              <m:pos m:val="top"/>
                              <m:vertJc m:val="bot"/>
                              <m:ctrlPr>
                                <a:rPr lang="en-US" i="1">
                                  <a:latin typeface="Cambria Math" panose="02040503050406030204" pitchFamily="18" charset="0"/>
                                </a:rPr>
                              </m:ctrlPr>
                            </m:groupChr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groupChr>
                        </m:e>
                        <m:lim>
                          <m:eqArr>
                            <m:eqArrPr>
                              <m:ctrlPr>
                                <a:rPr lang="en-US" i="1">
                                  <a:latin typeface="Cambria Math" panose="02040503050406030204" pitchFamily="18" charset="0"/>
                                </a:rPr>
                              </m:ctrlPr>
                            </m:eqArrPr>
                            <m:e>
                              <m:r>
                                <m:rPr>
                                  <m:sty m:val="p"/>
                                </m:rPr>
                                <a:rPr lang="en-US">
                                  <a:latin typeface="Cambria Math" panose="02040503050406030204" pitchFamily="18" charset="0"/>
                                </a:rPr>
                                <m:t>Prob</m:t>
                              </m:r>
                              <m:r>
                                <a:rPr lang="en-US">
                                  <a:latin typeface="Cambria Math" panose="02040503050406030204" pitchFamily="18" charset="0"/>
                                </a:rPr>
                                <m:t>.  </m:t>
                              </m:r>
                              <m:r>
                                <m:rPr>
                                  <m:sty m:val="p"/>
                                </m:rPr>
                                <a:rPr lang="en-US">
                                  <a:latin typeface="Cambria Math" panose="02040503050406030204" pitchFamily="18" charset="0"/>
                                </a:rPr>
                                <m:t>of</m:t>
                              </m:r>
                            </m:e>
                            <m:e>
                              <m:r>
                                <m:rPr>
                                  <m:sty m:val="p"/>
                                </m:rPr>
                                <a:rPr lang="en-US">
                                  <a:latin typeface="Cambria Math" panose="02040503050406030204" pitchFamily="18" charset="0"/>
                                </a:rPr>
                                <m:t>payout</m:t>
                              </m:r>
                            </m:e>
                          </m:eqArr>
                        </m:lim>
                      </m:limUpp>
                      <m:r>
                        <a:rPr lang="en-US" b="0" i="1" smtClean="0">
                          <a:latin typeface="Cambria Math" panose="02040503050406030204" pitchFamily="18" charset="0"/>
                        </a:rPr>
                        <m:t>+</m:t>
                      </m:r>
                      <m:limUpp>
                        <m:limUppPr>
                          <m:ctrlPr>
                            <a:rPr lang="en-US" b="0" i="1" smtClean="0">
                              <a:latin typeface="Cambria Math" panose="02040503050406030204" pitchFamily="18" charset="0"/>
                            </a:rPr>
                          </m:ctrlPr>
                        </m:limUppPr>
                        <m:e>
                          <m:groupChr>
                            <m:groupChrPr>
                              <m:chr m:val="⏞"/>
                              <m:pos m:val="top"/>
                              <m:vertJc m:val="bot"/>
                              <m:ctrlPr>
                                <a:rPr lang="en-US" b="0" i="1" smtClean="0">
                                  <a:latin typeface="Cambria Math" panose="02040503050406030204" pitchFamily="18" charset="0"/>
                                </a:rPr>
                              </m:ctrlPr>
                            </m:groupChrPr>
                            <m:e>
                              <m:r>
                                <a:rPr lang="en-US" i="1">
                                  <a:latin typeface="Cambria Math" panose="02040503050406030204" pitchFamily="18" charset="0"/>
                                </a:rPr>
                                <m:t>0</m:t>
                              </m:r>
                            </m:e>
                          </m:groupChr>
                        </m:e>
                        <m:lim>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Return</m:t>
                              </m:r>
                              <m:r>
                                <a:rPr lang="en-US" b="0" i="0" smtClean="0">
                                  <a:latin typeface="Cambria Math" panose="02040503050406030204" pitchFamily="18" charset="0"/>
                                </a:rPr>
                                <m:t> </m:t>
                              </m:r>
                              <m:r>
                                <m:rPr>
                                  <m:sty m:val="p"/>
                                </m:rPr>
                                <a:rPr lang="en-US" b="0" i="0" smtClean="0">
                                  <a:latin typeface="Cambria Math" panose="02040503050406030204" pitchFamily="18" charset="0"/>
                                </a:rPr>
                                <m:t>from</m:t>
                              </m:r>
                            </m:e>
                            <m:e>
                              <m:r>
                                <a:rPr lang="en-US" b="0" i="0" smtClean="0">
                                  <a:latin typeface="Cambria Math" panose="02040503050406030204" pitchFamily="18" charset="0"/>
                                </a:rPr>
                                <m:t> </m:t>
                              </m:r>
                              <m:r>
                                <m:rPr>
                                  <m:sty m:val="p"/>
                                </m:rPr>
                                <a:rPr lang="en-US" b="0" i="0" smtClean="0">
                                  <a:latin typeface="Cambria Math" panose="02040503050406030204" pitchFamily="18" charset="0"/>
                                </a:rPr>
                                <m:t>default</m:t>
                              </m:r>
                            </m:e>
                          </m:eqArr>
                        </m:lim>
                      </m:limUpp>
                      <m:r>
                        <a:rPr lang="en-US" b="0" i="1" smtClean="0">
                          <a:latin typeface="Cambria Math" panose="02040503050406030204" pitchFamily="18" charset="0"/>
                        </a:rPr>
                        <m:t>×</m:t>
                      </m:r>
                      <m:limUpp>
                        <m:limUppPr>
                          <m:ctrlPr>
                            <a:rPr lang="en-US" b="0" i="1" smtClean="0">
                              <a:latin typeface="Cambria Math" panose="02040503050406030204" pitchFamily="18" charset="0"/>
                            </a:rPr>
                          </m:ctrlPr>
                        </m:limUppPr>
                        <m:e>
                          <m:groupChr>
                            <m:groupChrPr>
                              <m:chr m:val="⏞"/>
                              <m:pos m:val="top"/>
                              <m:vertJc m:val="bot"/>
                              <m:ctrlPr>
                                <a:rPr lang="en-US" b="0" i="1" smtClean="0">
                                  <a:latin typeface="Cambria Math" panose="02040503050406030204" pitchFamily="18" charset="0"/>
                                </a:rPr>
                              </m:ctrlPr>
                            </m:groupChrPr>
                            <m:e>
                              <m:r>
                                <a:rPr lang="en-US" i="1">
                                  <a:latin typeface="Cambria Math" panose="02040503050406030204" pitchFamily="18" charset="0"/>
                                </a:rPr>
                                <m:t>𝑝</m:t>
                              </m:r>
                            </m:e>
                          </m:groupChr>
                        </m:e>
                        <m:lim>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Prob</m:t>
                              </m:r>
                              <m:r>
                                <a:rPr lang="en-US" b="0" i="0" smtClean="0">
                                  <a:latin typeface="Cambria Math" panose="02040503050406030204" pitchFamily="18" charset="0"/>
                                </a:rPr>
                                <m:t>.  </m:t>
                              </m:r>
                              <m:r>
                                <m:rPr>
                                  <m:sty m:val="p"/>
                                </m:rPr>
                                <a:rPr lang="en-US" b="0" i="0" smtClean="0">
                                  <a:latin typeface="Cambria Math" panose="02040503050406030204" pitchFamily="18" charset="0"/>
                                </a:rPr>
                                <m:t>of</m:t>
                              </m:r>
                            </m:e>
                            <m:e>
                              <m:r>
                                <m:rPr>
                                  <m:sty m:val="p"/>
                                </m:rPr>
                                <a:rPr lang="en-US" b="0" i="0" smtClean="0">
                                  <a:latin typeface="Cambria Math" panose="02040503050406030204" pitchFamily="18" charset="0"/>
                                </a:rPr>
                                <m:t>default</m:t>
                              </m:r>
                            </m:e>
                          </m:eqArr>
                        </m:lim>
                      </m:limUpp>
                    </m:oMath>
                  </m:oMathPara>
                </a14:m>
                <a:endParaRPr lang="en-US" dirty="0"/>
              </a:p>
              <a:p>
                <a:pPr lvl="3"/>
                <a:endParaRPr lang="en-US" dirty="0"/>
              </a:p>
              <a:p>
                <a:r>
                  <a:rPr lang="en-US" dirty="0"/>
                  <a:t>Simplifying the relationship above:</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1−</m:t>
                          </m:r>
                          <m:r>
                            <a:rPr lang="en-US" b="0" i="1" smtClean="0">
                              <a:latin typeface="Cambria Math" panose="02040503050406030204" pitchFamily="18" charset="0"/>
                            </a:rPr>
                            <m:t>𝑝</m:t>
                          </m:r>
                        </m:den>
                      </m:f>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E451BDE2-C2FD-9A3B-A68C-09BAD6A1617B}"/>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8659C03-59E8-2FE9-08E1-9063E2F4120B}"/>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4DC1C9C9-42C6-5C40-F262-AFAE5C973E5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AC8AB4C6-36DB-5C19-D37D-25A1C2BF1BC8}"/>
              </a:ext>
            </a:extLst>
          </p:cNvPr>
          <p:cNvSpPr>
            <a:spLocks noGrp="1"/>
          </p:cNvSpPr>
          <p:nvPr>
            <p:ph type="sldNum" sz="quarter" idx="12"/>
          </p:nvPr>
        </p:nvSpPr>
        <p:spPr/>
        <p:txBody>
          <a:bodyPr/>
          <a:lstStyle/>
          <a:p>
            <a:fld id="{1A980C56-831A-4EAB-9EDE-57C090F4F877}" type="slidenum">
              <a:rPr lang="en-US" smtClean="0"/>
              <a:t>39</a:t>
            </a:fld>
            <a:endParaRPr lang="en-US" dirty="0"/>
          </a:p>
        </p:txBody>
      </p:sp>
    </p:spTree>
    <p:extLst>
      <p:ext uri="{BB962C8B-B14F-4D97-AF65-F5344CB8AC3E}">
        <p14:creationId xmlns:p14="http://schemas.microsoft.com/office/powerpoint/2010/main" val="308697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3F6D-9EEF-3BB2-B5B6-637EF2FD629C}"/>
              </a:ext>
            </a:extLst>
          </p:cNvPr>
          <p:cNvSpPr>
            <a:spLocks noGrp="1"/>
          </p:cNvSpPr>
          <p:nvPr>
            <p:ph type="title"/>
          </p:nvPr>
        </p:nvSpPr>
        <p:spPr/>
        <p:txBody>
          <a:bodyPr/>
          <a:lstStyle/>
          <a:p>
            <a:r>
              <a:rPr lang="en-US" dirty="0"/>
              <a:t>Nominal and Real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CFC462-8EB1-3ABE-777B-9222958EE419}"/>
                  </a:ext>
                </a:extLst>
              </p:cNvPr>
              <p:cNvSpPr>
                <a:spLocks noGrp="1"/>
              </p:cNvSpPr>
              <p:nvPr>
                <p:ph idx="1"/>
              </p:nvPr>
            </p:nvSpPr>
            <p:spPr>
              <a:xfrm>
                <a:off x="628650" y="1825625"/>
                <a:ext cx="7886700" cy="4351338"/>
              </a:xfrm>
            </p:spPr>
            <p:txBody>
              <a:bodyPr/>
              <a:lstStyle/>
              <a:p>
                <a:r>
                  <a:rPr lang="en-US" dirty="0"/>
                  <a:t>Suppose that there is a financial asset that guarantees a 10% annual interest </a:t>
                </a:r>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payment: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=10%</m:t>
                      </m:r>
                    </m:oMath>
                  </m:oMathPara>
                </a14:m>
                <a:endParaRPr lang="en-US" dirty="0"/>
              </a:p>
              <a:p>
                <a:pPr lvl="3"/>
                <a:endParaRPr lang="en-US" dirty="0"/>
              </a:p>
              <a:p>
                <a:r>
                  <a:rPr lang="en-US" dirty="0"/>
                  <a:t>Would your perception about this asset be different if the annual rate of inflation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𝜋</m:t>
                    </m:r>
                    <m:r>
                      <a:rPr lang="en-US" i="1" dirty="0" smtClean="0">
                        <a:latin typeface="Cambria Math" panose="02040503050406030204" pitchFamily="18" charset="0"/>
                      </a:rPr>
                      <m:t>)</m:t>
                    </m:r>
                  </m:oMath>
                </a14:m>
                <a:r>
                  <a:rPr lang="en-US" dirty="0"/>
                  <a:t> was 15%?</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i="1">
                          <a:latin typeface="Cambria Math" panose="02040503050406030204" pitchFamily="18" charset="0"/>
                        </a:rPr>
                        <m:t>=1</m:t>
                      </m:r>
                      <m:r>
                        <a:rPr lang="en-US" b="0" i="1" smtClean="0">
                          <a:latin typeface="Cambria Math" panose="02040503050406030204" pitchFamily="18" charset="0"/>
                        </a:rPr>
                        <m:t>5</m:t>
                      </m:r>
                      <m:r>
                        <a:rPr lang="en-US" i="1">
                          <a:latin typeface="Cambria Math" panose="02040503050406030204" pitchFamily="18" charset="0"/>
                        </a:rPr>
                        <m:t>%</m:t>
                      </m:r>
                    </m:oMath>
                  </m:oMathPara>
                </a14:m>
                <a:endParaRPr lang="en-US" dirty="0"/>
              </a:p>
              <a:p>
                <a:pPr lvl="3"/>
                <a:endParaRPr lang="en-US" dirty="0"/>
              </a:p>
              <a:p>
                <a:r>
                  <a:rPr lang="en-US" dirty="0"/>
                  <a:t>The actual return to your investment measured in terms of “stuff” you can purchase is negative.</a:t>
                </a:r>
              </a:p>
            </p:txBody>
          </p:sp>
        </mc:Choice>
        <mc:Fallback xmlns="">
          <p:sp>
            <p:nvSpPr>
              <p:cNvPr id="3" name="Content Placeholder 2">
                <a:extLst>
                  <a:ext uri="{FF2B5EF4-FFF2-40B4-BE49-F238E27FC236}">
                    <a16:creationId xmlns:a16="http://schemas.microsoft.com/office/drawing/2014/main" id="{C8CFC462-8EB1-3ABE-777B-9222958EE419}"/>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208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C96FAEA-1CB6-950A-7ED6-2C11A58BEA68}"/>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94CBE927-5673-1A2D-A465-5C8F018F90DF}"/>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F48A035A-05D3-6585-B6EE-DA7BE096F1A9}"/>
              </a:ext>
            </a:extLst>
          </p:cNvPr>
          <p:cNvSpPr>
            <a:spLocks noGrp="1"/>
          </p:cNvSpPr>
          <p:nvPr>
            <p:ph type="sldNum" sz="quarter" idx="12"/>
          </p:nvPr>
        </p:nvSpPr>
        <p:spPr/>
        <p:txBody>
          <a:bodyPr/>
          <a:lstStyle/>
          <a:p>
            <a:fld id="{1A980C56-831A-4EAB-9EDE-57C090F4F877}" type="slidenum">
              <a:rPr lang="en-US" smtClean="0"/>
              <a:t>4</a:t>
            </a:fld>
            <a:endParaRPr lang="en-US" dirty="0"/>
          </a:p>
        </p:txBody>
      </p:sp>
    </p:spTree>
    <p:extLst>
      <p:ext uri="{BB962C8B-B14F-4D97-AF65-F5344CB8AC3E}">
        <p14:creationId xmlns:p14="http://schemas.microsoft.com/office/powerpoint/2010/main" val="12322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6141-42C2-C7B5-7D76-B3E5745CF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2A140-A2CA-A6A0-5F97-8C7FA0328BDC}"/>
              </a:ext>
            </a:extLst>
          </p:cNvPr>
          <p:cNvSpPr>
            <a:spLocks noGrp="1"/>
          </p:cNvSpPr>
          <p:nvPr>
            <p:ph type="title"/>
          </p:nvPr>
        </p:nvSpPr>
        <p:spPr/>
        <p:txBody>
          <a:bodyPr/>
          <a:lstStyle/>
          <a:p>
            <a:r>
              <a:rPr lang="en-US" dirty="0"/>
              <a:t>Nominal and Real Interest Rates</a:t>
            </a:r>
          </a:p>
        </p:txBody>
      </p:sp>
      <p:sp>
        <p:nvSpPr>
          <p:cNvPr id="3" name="Content Placeholder 2">
            <a:extLst>
              <a:ext uri="{FF2B5EF4-FFF2-40B4-BE49-F238E27FC236}">
                <a16:creationId xmlns:a16="http://schemas.microsoft.com/office/drawing/2014/main" id="{A178FE42-802E-12A0-060C-1BCAF3C85B35}"/>
              </a:ext>
            </a:extLst>
          </p:cNvPr>
          <p:cNvSpPr>
            <a:spLocks noGrp="1"/>
          </p:cNvSpPr>
          <p:nvPr>
            <p:ph idx="1"/>
          </p:nvPr>
        </p:nvSpPr>
        <p:spPr>
          <a:xfrm>
            <a:off x="628650" y="1825625"/>
            <a:ext cx="7886700" cy="4351338"/>
          </a:xfrm>
        </p:spPr>
        <p:txBody>
          <a:bodyPr/>
          <a:lstStyle/>
          <a:p>
            <a:r>
              <a:rPr lang="en-US" dirty="0"/>
              <a:t>Suppose you had $10,000 to invest in this financial asset, and there is only one good in the economy, coffee, which costs $4 for each cup.</a:t>
            </a:r>
          </a:p>
          <a:p>
            <a:pPr lvl="3"/>
            <a:endParaRPr lang="en-US" dirty="0"/>
          </a:p>
          <a:p>
            <a:r>
              <a:rPr lang="en-US" dirty="0"/>
              <a:t>With the $10,000 you have at this point you can purchase 2,500 cups of coffee.</a:t>
            </a:r>
          </a:p>
          <a:p>
            <a:pPr lvl="3"/>
            <a:endParaRPr lang="en-US" dirty="0"/>
          </a:p>
          <a:p>
            <a:r>
              <a:rPr lang="en-US" dirty="0"/>
              <a:t>Now, you invest $10,000 in the asset for a 10% return to receive $11,000 next year, but each cup of coffee got 15% more expensive at $4.6 for each cup.</a:t>
            </a:r>
          </a:p>
          <a:p>
            <a:pPr lvl="3"/>
            <a:endParaRPr lang="en-US" dirty="0"/>
          </a:p>
          <a:p>
            <a:r>
              <a:rPr lang="en-US" dirty="0"/>
              <a:t>With $11,000, you can purchase 2,391 cups of coffee.</a:t>
            </a:r>
          </a:p>
        </p:txBody>
      </p:sp>
      <p:sp>
        <p:nvSpPr>
          <p:cNvPr id="4" name="Date Placeholder 3">
            <a:extLst>
              <a:ext uri="{FF2B5EF4-FFF2-40B4-BE49-F238E27FC236}">
                <a16:creationId xmlns:a16="http://schemas.microsoft.com/office/drawing/2014/main" id="{0EDF3CCA-92DA-18EC-D012-E230A39CB377}"/>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D496C853-E72B-4303-5BD4-9D0EA5693D2E}"/>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5C70C469-8E1A-5E98-90F5-CA82C293E702}"/>
              </a:ext>
            </a:extLst>
          </p:cNvPr>
          <p:cNvSpPr>
            <a:spLocks noGrp="1"/>
          </p:cNvSpPr>
          <p:nvPr>
            <p:ph type="sldNum" sz="quarter" idx="12"/>
          </p:nvPr>
        </p:nvSpPr>
        <p:spPr/>
        <p:txBody>
          <a:bodyPr/>
          <a:lstStyle/>
          <a:p>
            <a:fld id="{1A980C56-831A-4EAB-9EDE-57C090F4F877}" type="slidenum">
              <a:rPr lang="en-US" smtClean="0"/>
              <a:t>5</a:t>
            </a:fld>
            <a:endParaRPr lang="en-US" dirty="0"/>
          </a:p>
        </p:txBody>
      </p:sp>
    </p:spTree>
    <p:extLst>
      <p:ext uri="{BB962C8B-B14F-4D97-AF65-F5344CB8AC3E}">
        <p14:creationId xmlns:p14="http://schemas.microsoft.com/office/powerpoint/2010/main" val="26405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CCC7-BAE6-CA9F-4A64-8468D3D59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17328-74A4-9109-A3B0-DBD925BC695E}"/>
              </a:ext>
            </a:extLst>
          </p:cNvPr>
          <p:cNvSpPr>
            <a:spLocks noGrp="1"/>
          </p:cNvSpPr>
          <p:nvPr>
            <p:ph type="title"/>
          </p:nvPr>
        </p:nvSpPr>
        <p:spPr/>
        <p:txBody>
          <a:bodyPr/>
          <a:lstStyle/>
          <a:p>
            <a:r>
              <a:rPr lang="en-US" dirty="0"/>
              <a:t>Nominal and Real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AA6BB8-F570-1D7F-2D07-A0877D3BA3B0}"/>
                  </a:ext>
                </a:extLst>
              </p:cNvPr>
              <p:cNvSpPr>
                <a:spLocks noGrp="1"/>
              </p:cNvSpPr>
              <p:nvPr>
                <p:ph idx="1"/>
              </p:nvPr>
            </p:nvSpPr>
            <p:spPr>
              <a:xfrm>
                <a:off x="628650" y="1825625"/>
                <a:ext cx="7886700" cy="4351338"/>
              </a:xfrm>
            </p:spPr>
            <p:txBody>
              <a:bodyPr/>
              <a:lstStyle/>
              <a:p>
                <a:r>
                  <a:rPr lang="en-US" dirty="0"/>
                  <a:t>You did indeed receive interest, but inflation outpaced the return on investment, so purchasing power was lost.</a:t>
                </a:r>
              </a:p>
              <a:p>
                <a:pPr lvl="3"/>
                <a:endParaRPr lang="en-US" dirty="0"/>
              </a:p>
              <a:p>
                <a:r>
                  <a:rPr lang="en-US" dirty="0"/>
                  <a:t>This leads us to distinguish between the nominal interest rate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and the real interest rate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m:t>
                    </m:r>
                  </m:oMath>
                </a14:m>
                <a:r>
                  <a:rPr lang="en-US" dirty="0"/>
                  <a:t>.</a:t>
                </a:r>
              </a:p>
              <a:p>
                <a:pPr lvl="3"/>
                <a:endParaRPr lang="en-US" dirty="0"/>
              </a:p>
              <a:p>
                <a:r>
                  <a:rPr lang="en-US" dirty="0"/>
                  <a:t>The nominal interest rate </a:t>
                </a:r>
                <a14:m>
                  <m:oMath xmlns:m="http://schemas.openxmlformats.org/officeDocument/2006/math">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m:t>
                    </m:r>
                  </m:oMath>
                </a14:m>
                <a:r>
                  <a:rPr lang="en-US" dirty="0"/>
                  <a:t> can be interpreted as “the interest rate in terms of dollars.”</a:t>
                </a:r>
              </a:p>
              <a:p>
                <a:pPr lvl="3"/>
                <a:endParaRPr lang="en-US" dirty="0"/>
              </a:p>
              <a:p>
                <a:r>
                  <a:rPr lang="en-US" dirty="0"/>
                  <a:t>The real interest rate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oMath>
                </a14:m>
                <a:r>
                  <a:rPr lang="en-US" dirty="0"/>
                  <a:t> can be interpreted as “the interest rate in terms of goods.”</a:t>
                </a:r>
              </a:p>
            </p:txBody>
          </p:sp>
        </mc:Choice>
        <mc:Fallback xmlns="">
          <p:sp>
            <p:nvSpPr>
              <p:cNvPr id="3" name="Content Placeholder 2">
                <a:extLst>
                  <a:ext uri="{FF2B5EF4-FFF2-40B4-BE49-F238E27FC236}">
                    <a16:creationId xmlns:a16="http://schemas.microsoft.com/office/drawing/2014/main" id="{50AA6BB8-F570-1D7F-2D07-A0877D3BA3B0}"/>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139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E6EFE81-7772-9CDC-9052-E14F9A04CBBD}"/>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152800F8-DC4D-248D-C8FA-1DDB1CAC077F}"/>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9C5FF122-A81D-8B5B-4C76-01E6EDC81329}"/>
              </a:ext>
            </a:extLst>
          </p:cNvPr>
          <p:cNvSpPr>
            <a:spLocks noGrp="1"/>
          </p:cNvSpPr>
          <p:nvPr>
            <p:ph type="sldNum" sz="quarter" idx="12"/>
          </p:nvPr>
        </p:nvSpPr>
        <p:spPr/>
        <p:txBody>
          <a:bodyPr/>
          <a:lstStyle/>
          <a:p>
            <a:fld id="{1A980C56-831A-4EAB-9EDE-57C090F4F877}" type="slidenum">
              <a:rPr lang="en-US" smtClean="0"/>
              <a:t>6</a:t>
            </a:fld>
            <a:endParaRPr lang="en-US" dirty="0"/>
          </a:p>
        </p:txBody>
      </p:sp>
    </p:spTree>
    <p:extLst>
      <p:ext uri="{BB962C8B-B14F-4D97-AF65-F5344CB8AC3E}">
        <p14:creationId xmlns:p14="http://schemas.microsoft.com/office/powerpoint/2010/main" val="23086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B7F60-F99A-5AE2-FCED-75099F4F2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C7C8C-4572-84D7-1A28-A861E865E402}"/>
              </a:ext>
            </a:extLst>
          </p:cNvPr>
          <p:cNvSpPr>
            <a:spLocks noGrp="1"/>
          </p:cNvSpPr>
          <p:nvPr>
            <p:ph type="title"/>
          </p:nvPr>
        </p:nvSpPr>
        <p:spPr/>
        <p:txBody>
          <a:bodyPr/>
          <a:lstStyle/>
          <a:p>
            <a:r>
              <a:rPr lang="en-US" dirty="0"/>
              <a:t>Nominal and Real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1BB528-462B-0C05-8A01-9CF96B8A5E72}"/>
                  </a:ext>
                </a:extLst>
              </p:cNvPr>
              <p:cNvSpPr>
                <a:spLocks noGrp="1"/>
              </p:cNvSpPr>
              <p:nvPr>
                <p:ph idx="1"/>
              </p:nvPr>
            </p:nvSpPr>
            <p:spPr>
              <a:xfrm>
                <a:off x="628650" y="1825625"/>
                <a:ext cx="7886700" cy="4351338"/>
              </a:xfrm>
            </p:spPr>
            <p:txBody>
              <a:bodyPr/>
              <a:lstStyle/>
              <a:p>
                <a:r>
                  <a:rPr lang="en-US" dirty="0"/>
                  <a:t>The relationship between the nominal and real interest rates measured at some period in time </a:t>
                </a:r>
                <a14:m>
                  <m:oMath xmlns:m="http://schemas.openxmlformats.org/officeDocument/2006/math">
                    <m:r>
                      <a:rPr lang="en-US" i="1" dirty="0">
                        <a:latin typeface="Cambria Math" panose="02040503050406030204" pitchFamily="18" charset="0"/>
                      </a:rPr>
                      <m:t>𝑡</m:t>
                    </m:r>
                  </m:oMath>
                </a14:m>
                <a:r>
                  <a:rPr lang="en-US" dirty="0"/>
                  <a:t>, is expressed as:</a:t>
                </a:r>
              </a:p>
              <a:p>
                <a:endParaRPr lang="en-US" sz="50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𝜋</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𝑒</m:t>
                          </m:r>
                        </m:sup>
                      </m:sSubSup>
                    </m:oMath>
                  </m:oMathPara>
                </a14:m>
                <a:endParaRPr lang="en-US" dirty="0"/>
              </a:p>
              <a:p>
                <a:pPr lvl="3"/>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oMath>
                </a14:m>
                <a:r>
                  <a:rPr lang="en-US" dirty="0"/>
                  <a:t> is the one-year real interest rate at time </a:t>
                </a:r>
                <a14:m>
                  <m:oMath xmlns:m="http://schemas.openxmlformats.org/officeDocument/2006/math">
                    <m:r>
                      <a:rPr lang="en-US" i="1" dirty="0">
                        <a:latin typeface="Cambria Math" panose="02040503050406030204" pitchFamily="18" charset="0"/>
                      </a:rPr>
                      <m:t>𝑡</m:t>
                    </m:r>
                  </m:oMath>
                </a14:m>
                <a:r>
                  <a:rPr lang="en-US" dirty="0"/>
                  <a:t>, and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a14:m>
                <a:r>
                  <a:rPr lang="en-US" dirty="0"/>
                  <a:t> is the one-year nominal interest rate at time </a:t>
                </a:r>
                <a14:m>
                  <m:oMath xmlns:m="http://schemas.openxmlformats.org/officeDocument/2006/math">
                    <m:r>
                      <a:rPr lang="en-US" i="1" dirty="0">
                        <a:latin typeface="Cambria Math" panose="02040503050406030204" pitchFamily="18" charset="0"/>
                      </a:rPr>
                      <m:t>𝑡</m:t>
                    </m:r>
                  </m:oMath>
                </a14:m>
                <a:r>
                  <a:rPr lang="en-US" dirty="0"/>
                  <a:t>, and</a:t>
                </a:r>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𝑒</m:t>
                        </m:r>
                      </m:sup>
                    </m:sSubSup>
                  </m:oMath>
                </a14:m>
                <a:r>
                  <a:rPr lang="en-US" dirty="0"/>
                  <a:t> is the expected inflation between </a:t>
                </a:r>
                <a14:m>
                  <m:oMath xmlns:m="http://schemas.openxmlformats.org/officeDocument/2006/math">
                    <m:r>
                      <a:rPr lang="en-US" i="1" dirty="0" smtClean="0">
                        <a:latin typeface="Cambria Math" panose="02040503050406030204" pitchFamily="18" charset="0"/>
                      </a:rPr>
                      <m:t>𝑡</m:t>
                    </m:r>
                  </m:oMath>
                </a14:m>
                <a:r>
                  <a:rPr lang="en-US" dirty="0"/>
                  <a:t> and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m:t>
                    </m:r>
                  </m:oMath>
                </a14:m>
                <a:r>
                  <a:rPr lang="en-US" dirty="0"/>
                  <a:t>.</a:t>
                </a:r>
              </a:p>
              <a:p>
                <a:pPr lvl="3"/>
                <a:endParaRPr lang="en-US" dirty="0"/>
              </a:p>
              <a:p>
                <a:r>
                  <a:rPr lang="en-US" dirty="0"/>
                  <a:t>Note that the expected inflation may not match the actual rate of inflation. 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oMath>
                </a14:m>
                <a:r>
                  <a:rPr lang="en-US" dirty="0"/>
                  <a:t> is known as the </a:t>
                </a:r>
                <a:r>
                  <a:rPr lang="en-US" i="1" dirty="0"/>
                  <a:t>“ex-ante” real interest rate</a:t>
                </a:r>
                <a:r>
                  <a:rPr lang="en-US" dirty="0"/>
                  <a:t>.</a:t>
                </a:r>
              </a:p>
              <a:p>
                <a:pPr lvl="1"/>
                <a:r>
                  <a:rPr lang="en-US" dirty="0"/>
                  <a:t>“ex-ante” means “before the fact”</a:t>
                </a:r>
              </a:p>
            </p:txBody>
          </p:sp>
        </mc:Choice>
        <mc:Fallback xmlns="">
          <p:sp>
            <p:nvSpPr>
              <p:cNvPr id="3" name="Content Placeholder 2">
                <a:extLst>
                  <a:ext uri="{FF2B5EF4-FFF2-40B4-BE49-F238E27FC236}">
                    <a16:creationId xmlns:a16="http://schemas.microsoft.com/office/drawing/2014/main" id="{EA1BB528-462B-0C05-8A01-9CF96B8A5E72}"/>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1159" b="-15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80F55D9-FDC7-4286-872F-FBCAECA7EB4A}"/>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EACA12E5-E341-64A7-E5AE-C743F634A2C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F105430-B7BB-B2AC-8DC4-52D53071EBC8}"/>
              </a:ext>
            </a:extLst>
          </p:cNvPr>
          <p:cNvSpPr>
            <a:spLocks noGrp="1"/>
          </p:cNvSpPr>
          <p:nvPr>
            <p:ph type="sldNum" sz="quarter" idx="12"/>
          </p:nvPr>
        </p:nvSpPr>
        <p:spPr/>
        <p:txBody>
          <a:bodyPr/>
          <a:lstStyle/>
          <a:p>
            <a:fld id="{1A980C56-831A-4EAB-9EDE-57C090F4F877}" type="slidenum">
              <a:rPr lang="en-US" smtClean="0"/>
              <a:t>7</a:t>
            </a:fld>
            <a:endParaRPr lang="en-US" dirty="0"/>
          </a:p>
        </p:txBody>
      </p:sp>
    </p:spTree>
    <p:extLst>
      <p:ext uri="{BB962C8B-B14F-4D97-AF65-F5344CB8AC3E}">
        <p14:creationId xmlns:p14="http://schemas.microsoft.com/office/powerpoint/2010/main" val="20360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B0F7D-8B0C-21D4-9A68-98B1B8A9C1B4}"/>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946AA2F6-2A7B-C839-E5A9-D48D662A79BD}"/>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9BFF70CC-653C-6FBD-581F-ECAE496E5B9F}"/>
              </a:ext>
            </a:extLst>
          </p:cNvPr>
          <p:cNvSpPr>
            <a:spLocks noGrp="1"/>
          </p:cNvSpPr>
          <p:nvPr>
            <p:ph type="sldNum" sz="quarter" idx="12"/>
          </p:nvPr>
        </p:nvSpPr>
        <p:spPr/>
        <p:txBody>
          <a:bodyPr/>
          <a:lstStyle/>
          <a:p>
            <a:fld id="{1A980C56-831A-4EAB-9EDE-57C090F4F877}" type="slidenum">
              <a:rPr lang="en-US" smtClean="0"/>
              <a:t>8</a:t>
            </a:fld>
            <a:endParaRPr lang="en-US" dirty="0"/>
          </a:p>
        </p:txBody>
      </p:sp>
      <p:pic>
        <p:nvPicPr>
          <p:cNvPr id="6" name="Picture 5">
            <a:extLst>
              <a:ext uri="{FF2B5EF4-FFF2-40B4-BE49-F238E27FC236}">
                <a16:creationId xmlns:a16="http://schemas.microsoft.com/office/drawing/2014/main" id="{FCCA6ABF-E9B3-1895-3415-CE4291DE3F8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8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5CC79-1122-98E7-F012-0616CF32E61C}"/>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91E91D95-64CF-3A9A-694E-852F75D2303C}"/>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A0411DE9-CEA6-5312-BBCD-78844EFFA7CE}"/>
              </a:ext>
            </a:extLst>
          </p:cNvPr>
          <p:cNvSpPr>
            <a:spLocks noGrp="1"/>
          </p:cNvSpPr>
          <p:nvPr>
            <p:ph type="sldNum" sz="quarter" idx="12"/>
          </p:nvPr>
        </p:nvSpPr>
        <p:spPr/>
        <p:txBody>
          <a:bodyPr/>
          <a:lstStyle/>
          <a:p>
            <a:fld id="{1A980C56-831A-4EAB-9EDE-57C090F4F877}" type="slidenum">
              <a:rPr lang="en-US" smtClean="0"/>
              <a:t>9</a:t>
            </a:fld>
            <a:endParaRPr lang="en-US" dirty="0"/>
          </a:p>
        </p:txBody>
      </p:sp>
      <p:pic>
        <p:nvPicPr>
          <p:cNvPr id="6" name="Picture 5">
            <a:extLst>
              <a:ext uri="{FF2B5EF4-FFF2-40B4-BE49-F238E27FC236}">
                <a16:creationId xmlns:a16="http://schemas.microsoft.com/office/drawing/2014/main" id="{5CEF4A57-80B8-E4C2-781C-60BE8AA5E0D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230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e4f73c3-b3e5-4771-9689-80a19965dada"/>
</p:tagLst>
</file>

<file path=ppt/tags/tag2.xml><?xml version="1.0" encoding="utf-8"?>
<p:tagLst xmlns:a="http://schemas.openxmlformats.org/drawingml/2006/main" xmlns:r="http://schemas.openxmlformats.org/officeDocument/2006/relationships" xmlns:p="http://schemas.openxmlformats.org/presentationml/2006/main">
  <p:tag name="__PE_POLL_EMBED_ID" val="7d7c5236-e84c-4662-af2b-0f092382fb3e"/>
</p:tagLst>
</file>

<file path=ppt/tags/tag3.xml><?xml version="1.0" encoding="utf-8"?>
<p:tagLst xmlns:a="http://schemas.openxmlformats.org/drawingml/2006/main" xmlns:r="http://schemas.openxmlformats.org/officeDocument/2006/relationships" xmlns:p="http://schemas.openxmlformats.org/presentationml/2006/main">
  <p:tag name="__PE_POLL_EMBED_ID" val="6b254573-5c18-47fb-8203-2e30175795a2"/>
</p:tagLst>
</file>

<file path=ppt/tags/tag4.xml><?xml version="1.0" encoding="utf-8"?>
<p:tagLst xmlns:a="http://schemas.openxmlformats.org/drawingml/2006/main" xmlns:r="http://schemas.openxmlformats.org/officeDocument/2006/relationships" xmlns:p="http://schemas.openxmlformats.org/presentationml/2006/main">
  <p:tag name="__PE_POLL_EMBED_ID" val="560ff060-7491-4396-a301-3abb4518ded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630E01-D107-42E5-8DFC-48302BB3DFE2}" vid="{4BEE81CA-F64C-419F-A97B-23D16F4EA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mc-presentation-template</Template>
  <TotalTime>11550</TotalTime>
  <Words>2938</Words>
  <Application>Microsoft Office PowerPoint</Application>
  <PresentationFormat>On-screen Show (4:3)</PresentationFormat>
  <Paragraphs>429</Paragraphs>
  <Slides>39</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Franklin Gothic Book</vt:lpstr>
      <vt:lpstr>Office Theme</vt:lpstr>
      <vt:lpstr>The Short Run: Extensions to the IS-LM Framework</vt:lpstr>
      <vt:lpstr>https://pollev.com/brianpark046</vt:lpstr>
      <vt:lpstr>Expanding the Financial Market</vt:lpstr>
      <vt:lpstr>Nominal and Real Interest Rates</vt:lpstr>
      <vt:lpstr>Nominal and Real Interest Rates</vt:lpstr>
      <vt:lpstr>Nominal and Real Interest Rates</vt:lpstr>
      <vt:lpstr>Nominal and Real Interest Rates</vt:lpstr>
      <vt:lpstr>PowerPoint Presentation</vt:lpstr>
      <vt:lpstr>PowerPoint Presentation</vt:lpstr>
      <vt:lpstr>Nominal and Real Interest Rates</vt:lpstr>
      <vt:lpstr>Risk and the Risk Premia</vt:lpstr>
      <vt:lpstr>Risk and the Risk Premia</vt:lpstr>
      <vt:lpstr>Risk and the Risk Premia</vt:lpstr>
      <vt:lpstr>Risk and the Risk Premia</vt:lpstr>
      <vt:lpstr>Financial Intermediaries</vt:lpstr>
      <vt:lpstr>Financial Intermediaries</vt:lpstr>
      <vt:lpstr>The Extended IS-LM Framework</vt:lpstr>
      <vt:lpstr>The Extended IS-LM Framework</vt:lpstr>
      <vt:lpstr>The Extended IS-LM Framework</vt:lpstr>
      <vt:lpstr>PowerPoint Presentation</vt:lpstr>
      <vt:lpstr>PowerPoint Presentation</vt:lpstr>
      <vt:lpstr>The Extended IS-LM Framework</vt:lpstr>
      <vt:lpstr>The Extended IS-LM Framework</vt:lpstr>
      <vt:lpstr>The Extended IS-LM Framework</vt:lpstr>
      <vt:lpstr>The Great Recession</vt:lpstr>
      <vt:lpstr>The Great Recession</vt:lpstr>
      <vt:lpstr>The Great Recession: The Scope</vt:lpstr>
      <vt:lpstr>The Great Recession: Responses</vt:lpstr>
      <vt:lpstr>The Great Recession: Responses</vt:lpstr>
      <vt:lpstr>The Great Recession: Responses</vt:lpstr>
      <vt:lpstr>The Great Recession: Responses</vt:lpstr>
      <vt:lpstr>Appendix</vt:lpstr>
      <vt:lpstr>Appendix: Deriving the Real Interest Rate</vt:lpstr>
      <vt:lpstr>Appendix: Deriving the Real Interest Rate</vt:lpstr>
      <vt:lpstr>Appendix: Deriving the Real Interest Rate</vt:lpstr>
      <vt:lpstr>Appendix: Deriving the Real Interest Rate</vt:lpstr>
      <vt:lpstr>Appendix: Deriving the Real Interest Rate</vt:lpstr>
      <vt:lpstr>Appendix: Deriving the Real Interest Rate</vt:lpstr>
      <vt:lpstr>Appendix: Deriving the Risk Premium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Price Theory</dc:title>
  <dc:creator>Brian Park</dc:creator>
  <cp:lastModifiedBy>Brian Park</cp:lastModifiedBy>
  <cp:revision>179</cp:revision>
  <dcterms:created xsi:type="dcterms:W3CDTF">2023-08-17T23:00:51Z</dcterms:created>
  <dcterms:modified xsi:type="dcterms:W3CDTF">2024-02-16T18:56:04Z</dcterms:modified>
</cp:coreProperties>
</file>