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329" r:id="rId3"/>
    <p:sldId id="258" r:id="rId4"/>
    <p:sldId id="257" r:id="rId5"/>
    <p:sldId id="259" r:id="rId6"/>
    <p:sldId id="260" r:id="rId7"/>
    <p:sldId id="301" r:id="rId8"/>
    <p:sldId id="303" r:id="rId9"/>
    <p:sldId id="261" r:id="rId10"/>
    <p:sldId id="262" r:id="rId11"/>
    <p:sldId id="267" r:id="rId12"/>
    <p:sldId id="268" r:id="rId13"/>
    <p:sldId id="264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4" r:id="rId26"/>
    <p:sldId id="306" r:id="rId27"/>
    <p:sldId id="283" r:id="rId28"/>
    <p:sldId id="285" r:id="rId29"/>
    <p:sldId id="287" r:id="rId30"/>
    <p:sldId id="286" r:id="rId31"/>
    <p:sldId id="290" r:id="rId32"/>
    <p:sldId id="288" r:id="rId33"/>
    <p:sldId id="274" r:id="rId34"/>
    <p:sldId id="291" r:id="rId35"/>
    <p:sldId id="292" r:id="rId36"/>
    <p:sldId id="300" r:id="rId37"/>
    <p:sldId id="293" r:id="rId38"/>
    <p:sldId id="296" r:id="rId39"/>
    <p:sldId id="295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00FFFF"/>
    <a:srgbClr val="E05F65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3656" autoAdjust="0"/>
  </p:normalViewPr>
  <p:slideViewPr>
    <p:cSldViewPr snapToGrid="0">
      <p:cViewPr varScale="1">
        <p:scale>
          <a:sx n="65" d="100"/>
          <a:sy n="65" d="100"/>
        </p:scale>
        <p:origin x="22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Is Bitcoin (BTC) "Money" as defined in Economics?
https://www.polleverywhere.com/multiple_choice_polls/CFkm4E67pjh3k3Agpkw8G?display_state=instructions&amp;activity_state=opened&amp;state=opened&amp;flow=Engagement&amp;onscreen=persist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7C4F9-14E8-10DB-A745-A715F1549F5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8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Is Bitcoin (BTC) "Money" as defined in Economics?
https://www.polleverywhere.com/multiple_choice_polls/CFkm4E67pjh3k3Agpkw8G?display_state=chart&amp;activity_state=closed&amp;state=closed&amp;flow=Engagement&amp;onscreen=persist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87EB7-50D4-E24F-DC66-B624A5755CF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required reserve ratio is 20%. If $100,000 is deposited as savings in some bank, what is the total amount of money that will be created?
https://www.polleverywhere.com/multiple_choice_polls/gndLgthmvl1J7CryvcbTd?display_state=instructions&amp;activity_state=opened&amp;state=opened&amp;flow=Engagement&amp;onscreen=persist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D36A4-C135-AFBE-F10B-A3307C9F3B7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required reserve ratio is 20%. If $100,000 is deposited as savings in some bank, what is the total amount of money that will be created?
https://www.polleverywhere.com/multiple_choice_polls/gndLgthmvl1J7CryvcbTd?display_state=chart&amp;activity_state=closed&amp;state=closed&amp;flow=Engagement&amp;onscreen=persist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75521-05E1-6B59-B227-CFEAD8FAC4E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DwDMF_f5rM?feature=oembe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Short Run:</a:t>
            </a:r>
            <a:br>
              <a:rPr lang="en-US" sz="4200" dirty="0"/>
            </a:br>
            <a:r>
              <a:rPr lang="en-US" sz="4200" dirty="0"/>
              <a:t>Financial Markets - Money Supply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M1 represents money that is immediately available for transactions.</a:t>
            </a:r>
          </a:p>
          <a:p>
            <a:pPr lvl="3"/>
            <a:endParaRPr lang="en-US" dirty="0"/>
          </a:p>
          <a:p>
            <a:r>
              <a:rPr lang="en-US" dirty="0"/>
              <a:t>M1 consists of the following:</a:t>
            </a:r>
          </a:p>
          <a:p>
            <a:pPr lvl="1"/>
            <a:r>
              <a:rPr lang="en-US" dirty="0"/>
              <a:t>Currency</a:t>
            </a:r>
          </a:p>
          <a:p>
            <a:pPr lvl="1"/>
            <a:r>
              <a:rPr lang="en-US" dirty="0"/>
              <a:t>Demand Deposits (Checking Account Balances)</a:t>
            </a:r>
          </a:p>
          <a:p>
            <a:pPr lvl="1"/>
            <a:r>
              <a:rPr lang="en-US" dirty="0"/>
              <a:t>Traveler’s Checks</a:t>
            </a:r>
          </a:p>
          <a:p>
            <a:pPr lvl="1"/>
            <a:r>
              <a:rPr lang="en-US" dirty="0"/>
              <a:t>Checkable Deposits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Savings (was M2 pre-2020)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Money Market Deposits (was M2 pre-2020)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Content Placeholder 11" descr="A graph of a person with a blue line&#10;&#10;Description automatically generated with medium confidence">
            <a:extLst>
              <a:ext uri="{FF2B5EF4-FFF2-40B4-BE49-F238E27FC236}">
                <a16:creationId xmlns:a16="http://schemas.microsoft.com/office/drawing/2014/main" id="{009E9E33-50B4-8CC5-AB78-B0F504082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476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Content Placeholder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6D93349-4136-7FA8-5B5D-CA4F5719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10706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M2 refers to money that is immediately available for transactions, and its close substitutes.</a:t>
            </a:r>
          </a:p>
          <a:p>
            <a:pPr lvl="3"/>
            <a:endParaRPr lang="en-US" dirty="0"/>
          </a:p>
          <a:p>
            <a:r>
              <a:rPr lang="en-US" dirty="0"/>
              <a:t>M2 consists of the following:</a:t>
            </a:r>
          </a:p>
          <a:p>
            <a:pPr lvl="1"/>
            <a:r>
              <a:rPr lang="en-US" dirty="0"/>
              <a:t>M1</a:t>
            </a:r>
          </a:p>
          <a:p>
            <a:pPr lvl="1"/>
            <a:r>
              <a:rPr lang="en-US" dirty="0"/>
              <a:t>Small Time Deposits (CD)</a:t>
            </a:r>
          </a:p>
          <a:p>
            <a:pPr lvl="1"/>
            <a:r>
              <a:rPr lang="en-US" dirty="0"/>
              <a:t>Money Market Funds</a:t>
            </a:r>
          </a:p>
          <a:p>
            <a:pPr lvl="1"/>
            <a:r>
              <a:rPr lang="en-US" dirty="0"/>
              <a:t>Other “near money” assets</a:t>
            </a:r>
          </a:p>
          <a:p>
            <a:pPr lvl="3"/>
            <a:endParaRPr lang="en-US" dirty="0"/>
          </a:p>
          <a:p>
            <a:r>
              <a:rPr lang="en-US" dirty="0"/>
              <a:t>In most scenarios, “Money Supply” refers to the stock of M2 currency in the economy at a given point in time.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Content Placeholder 8" descr="A graph of a line going up&#10;&#10;Description automatically generated with medium confidence">
            <a:extLst>
              <a:ext uri="{FF2B5EF4-FFF2-40B4-BE49-F238E27FC236}">
                <a16:creationId xmlns:a16="http://schemas.microsoft.com/office/drawing/2014/main" id="{F2550AD3-07EC-9B31-28A1-2CFA9ECF2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10432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 descr="A graph showing the growth of the federal reserve system&#10;&#10;Description automatically generated">
            <a:extLst>
              <a:ext uri="{FF2B5EF4-FFF2-40B4-BE49-F238E27FC236}">
                <a16:creationId xmlns:a16="http://schemas.microsoft.com/office/drawing/2014/main" id="{15235175-9342-E9F2-904E-F71E34119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5405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Money supply is indirectly controlled by institutions called central banks of each country / entity.</a:t>
            </a:r>
          </a:p>
          <a:p>
            <a:pPr lvl="1"/>
            <a:r>
              <a:rPr lang="en-US" dirty="0"/>
              <a:t>European Central Bank: EU and EUR</a:t>
            </a:r>
          </a:p>
          <a:p>
            <a:pPr lvl="1"/>
            <a:r>
              <a:rPr lang="en-US" dirty="0"/>
              <a:t>Bank of England: UK and GDP</a:t>
            </a:r>
          </a:p>
          <a:p>
            <a:pPr lvl="3"/>
            <a:endParaRPr lang="en-US" dirty="0"/>
          </a:p>
          <a:p>
            <a:r>
              <a:rPr lang="en-US" dirty="0"/>
              <a:t>Central banks are government institutions that conducts monetary policy, which include:</a:t>
            </a:r>
          </a:p>
          <a:p>
            <a:pPr lvl="1"/>
            <a:r>
              <a:rPr lang="en-US" dirty="0"/>
              <a:t>Monitoring financial institutions, and</a:t>
            </a:r>
          </a:p>
          <a:p>
            <a:pPr lvl="1"/>
            <a:r>
              <a:rPr lang="en-US" dirty="0"/>
              <a:t>Controlling key interest rates, and</a:t>
            </a:r>
          </a:p>
          <a:p>
            <a:pPr lvl="1"/>
            <a:r>
              <a:rPr lang="en-US" dirty="0"/>
              <a:t>(Indirectly) Controlling the money supply.</a:t>
            </a:r>
          </a:p>
          <a:p>
            <a:pPr lvl="3"/>
            <a:endParaRPr lang="en-US" dirty="0"/>
          </a:p>
          <a:p>
            <a:r>
              <a:rPr lang="en-US" dirty="0"/>
              <a:t>The Federal Reserve Bank is the central bank of the US.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Content Placeholder 9" descr="A diagram of the federal reserve system&#10;&#10;Description automatically generated">
            <a:extLst>
              <a:ext uri="{FF2B5EF4-FFF2-40B4-BE49-F238E27FC236}">
                <a16:creationId xmlns:a16="http://schemas.microsoft.com/office/drawing/2014/main" id="{3D385447-A5FC-3831-14BE-011C1B126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3268"/>
            <a:ext cx="7886700" cy="4136052"/>
          </a:xfrm>
        </p:spPr>
      </p:pic>
    </p:spTree>
    <p:extLst>
      <p:ext uri="{BB962C8B-B14F-4D97-AF65-F5344CB8AC3E}">
        <p14:creationId xmlns:p14="http://schemas.microsoft.com/office/powerpoint/2010/main" val="27781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4" name="Content Placeholder 13" descr="A map of the united states&#10;&#10;Description automatically generated">
            <a:extLst>
              <a:ext uri="{FF2B5EF4-FFF2-40B4-BE49-F238E27FC236}">
                <a16:creationId xmlns:a16="http://schemas.microsoft.com/office/drawing/2014/main" id="{77D5B2DA-AE14-286D-2302-39529BC7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0" y="1861234"/>
            <a:ext cx="7760099" cy="4280120"/>
          </a:xfrm>
        </p:spPr>
      </p:pic>
    </p:spTree>
    <p:extLst>
      <p:ext uri="{BB962C8B-B14F-4D97-AF65-F5344CB8AC3E}">
        <p14:creationId xmlns:p14="http://schemas.microsoft.com/office/powerpoint/2010/main" val="5294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068541" cy="4398531"/>
          </a:xfrm>
        </p:spPr>
        <p:txBody>
          <a:bodyPr>
            <a:normAutofit/>
          </a:bodyPr>
          <a:lstStyle/>
          <a:p>
            <a:r>
              <a:rPr lang="en-US" dirty="0"/>
              <a:t>12 Regional Federal Reserve Banks</a:t>
            </a:r>
          </a:p>
          <a:p>
            <a:pPr lvl="1"/>
            <a:r>
              <a:rPr lang="en-US" dirty="0"/>
              <a:t>Initially intended to work independently to accurately reflect local market conditions in 1913.</a:t>
            </a:r>
          </a:p>
          <a:p>
            <a:pPr lvl="4"/>
            <a:endParaRPr lang="en-US" dirty="0"/>
          </a:p>
          <a:p>
            <a:r>
              <a:rPr lang="en-US" dirty="0"/>
              <a:t>Board of Governors</a:t>
            </a:r>
          </a:p>
          <a:p>
            <a:pPr lvl="1"/>
            <a:r>
              <a:rPr lang="en-US" dirty="0"/>
              <a:t>POTUS appoints 7 Governors for staggered 14-year terms.</a:t>
            </a:r>
          </a:p>
          <a:p>
            <a:pPr lvl="1"/>
            <a:r>
              <a:rPr lang="en-US" dirty="0"/>
              <a:t>POTUS nominates the Chair of the Board for a 4-year term.</a:t>
            </a:r>
          </a:p>
          <a:p>
            <a:pPr lvl="1"/>
            <a:r>
              <a:rPr lang="en-US" dirty="0"/>
              <a:t>Controls two out of the three tools of monetary policy; setting the discount rate, and the reserve requirements.</a:t>
            </a:r>
          </a:p>
          <a:p>
            <a:pPr lvl="4"/>
            <a:endParaRPr lang="en-US" dirty="0"/>
          </a:p>
          <a:p>
            <a:r>
              <a:rPr lang="en-US" dirty="0"/>
              <a:t>Federal Open Market Committee (FOMC)</a:t>
            </a:r>
          </a:p>
          <a:p>
            <a:pPr lvl="1"/>
            <a:r>
              <a:rPr lang="en-US" dirty="0"/>
              <a:t>Conducts the third tool of monetary policy, open market operations.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Total Reserves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 the currency the bank holds plus the balance it has deposited at the Fed.</a:t>
                </a:r>
              </a:p>
              <a:p>
                <a:endParaRPr lang="en-US" sz="1700" dirty="0"/>
              </a:p>
              <a:p>
                <a:r>
                  <a:rPr lang="en-US" dirty="0"/>
                  <a:t>Required Reserve Ratio is the proportion of a bank’s deposits that it must keep as reserves.</a:t>
                </a:r>
              </a:p>
              <a:p>
                <a:endParaRPr lang="en-US" sz="1600" dirty="0"/>
              </a:p>
              <a:p>
                <a:r>
                  <a:rPr lang="en-US" dirty="0"/>
                  <a:t>Required Reserves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 bank can be calculated as: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𝑅𝑒𝑞𝑢𝑖𝑟𝑒𝑑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𝑅𝑒𝑠𝑒𝑟𝑣𝑒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𝑇𝑅</m:t>
                      </m:r>
                    </m:oMath>
                  </m:oMathPara>
                </a14:m>
                <a:endParaRPr lang="en-US" sz="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r>
                  <a:rPr lang="en-US" dirty="0"/>
                  <a:t>Excess Reserves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 the balances a bank keeps that exceeds the required reserves.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67250"/>
              </a:xfrm>
              <a:blipFill>
                <a:blip r:embed="rId2"/>
                <a:stretch>
                  <a:fillRect l="-1005" t="-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ability to set reserve requirements matter?</a:t>
            </a:r>
          </a:p>
          <a:p>
            <a:pPr lvl="3"/>
            <a:endParaRPr lang="en-US" dirty="0"/>
          </a:p>
          <a:p>
            <a:r>
              <a:rPr lang="en-US" dirty="0"/>
              <a:t>Consider the following case:</a:t>
            </a:r>
          </a:p>
          <a:p>
            <a:pPr lvl="1"/>
            <a:r>
              <a:rPr lang="en-US" dirty="0"/>
              <a:t>The required reserve ratio is set to be 10%</a:t>
            </a:r>
          </a:p>
          <a:p>
            <a:pPr lvl="1"/>
            <a:r>
              <a:rPr lang="en-US" dirty="0"/>
              <a:t>Banks do not keep any excess reserves.</a:t>
            </a:r>
          </a:p>
          <a:p>
            <a:pPr lvl="1"/>
            <a:r>
              <a:rPr lang="en-US" dirty="0"/>
              <a:t>There are infinite number of banks and consumers.</a:t>
            </a:r>
          </a:p>
          <a:p>
            <a:pPr lvl="1"/>
            <a:r>
              <a:rPr lang="en-US" dirty="0"/>
              <a:t>Firm A deposits $100,000 to Bank A.</a:t>
            </a:r>
          </a:p>
          <a:p>
            <a:pPr lvl="3"/>
            <a:endParaRPr lang="en-US" dirty="0"/>
          </a:p>
          <a:p>
            <a:r>
              <a:rPr lang="en-US" dirty="0"/>
              <a:t>If all banks want to generate as much profit as possible, what would they be doing?</a:t>
            </a:r>
          </a:p>
          <a:p>
            <a:pPr lvl="3"/>
            <a:endParaRPr lang="en-US" dirty="0"/>
          </a:p>
          <a:p>
            <a:r>
              <a:rPr lang="en-US" dirty="0"/>
              <a:t>They would want to loan out as much funds as possible!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0: </a:t>
            </a:r>
          </a:p>
          <a:p>
            <a:pPr lvl="1"/>
            <a:r>
              <a:rPr lang="en-US" dirty="0"/>
              <a:t>Money in the economy is $100,000, all held as assets (deposits) by Bank A.</a:t>
            </a:r>
          </a:p>
          <a:p>
            <a:pPr lvl="3"/>
            <a:endParaRPr lang="en-US" dirty="0"/>
          </a:p>
          <a:p>
            <a:r>
              <a:rPr lang="en-US" dirty="0"/>
              <a:t>Step 1: </a:t>
            </a:r>
          </a:p>
          <a:p>
            <a:pPr lvl="1"/>
            <a:r>
              <a:rPr lang="en-US" dirty="0"/>
              <a:t>Bank A has $100,000 in deposits, and lends out the maximum allowed amount of $90,000 as loans to Consumer B.</a:t>
            </a:r>
          </a:p>
          <a:p>
            <a:pPr lvl="1"/>
            <a:r>
              <a:rPr lang="en-US" dirty="0"/>
              <a:t>Bank A has $10,000 in reserves and $90,000 as loans for a total of $100,000 in assets.</a:t>
            </a:r>
          </a:p>
          <a:p>
            <a:pPr lvl="1"/>
            <a:r>
              <a:rPr lang="en-US" dirty="0"/>
              <a:t>Consumer B deposits the entirety of $90,000 as savings with Bank B.</a:t>
            </a:r>
          </a:p>
          <a:p>
            <a:pPr lvl="1"/>
            <a:r>
              <a:rPr lang="en-US" dirty="0"/>
              <a:t>Bank B has $90,000 as assets (deposits).</a:t>
            </a:r>
          </a:p>
          <a:p>
            <a:pPr lvl="1"/>
            <a:r>
              <a:rPr lang="en-US" dirty="0"/>
              <a:t>Money in the economy now increased to $190,000.</a:t>
            </a:r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</a:t>
            </a:r>
          </a:p>
          <a:p>
            <a:pPr lvl="1"/>
            <a:r>
              <a:rPr lang="en-US" dirty="0"/>
              <a:t>Bank A has $10,000 in reserves and $90,000 as loans for a total of $100,000 in assets.</a:t>
            </a:r>
          </a:p>
          <a:p>
            <a:pPr lvl="1"/>
            <a:r>
              <a:rPr lang="en-US" dirty="0"/>
              <a:t>Bank B has $90,000 in deposits, and lends out the maximum allowed amount of $81,000 as loans to Consumer C.</a:t>
            </a:r>
          </a:p>
          <a:p>
            <a:pPr lvl="1"/>
            <a:r>
              <a:rPr lang="en-US" dirty="0"/>
              <a:t>Bank A has $9,000 in reserves and $81,000 as loans for a total of $90,000 in assets.</a:t>
            </a:r>
          </a:p>
          <a:p>
            <a:pPr lvl="1"/>
            <a:r>
              <a:rPr lang="en-US" dirty="0"/>
              <a:t>Consumer C deposits the entirety of $81,000 as savings with Bank C.</a:t>
            </a:r>
          </a:p>
          <a:p>
            <a:pPr lvl="1"/>
            <a:r>
              <a:rPr lang="en-US" dirty="0"/>
              <a:t>Bank C has $81,000 as assets (deposits).</a:t>
            </a:r>
          </a:p>
          <a:p>
            <a:pPr lvl="1"/>
            <a:r>
              <a:rPr lang="en-US" dirty="0"/>
              <a:t>Money in the economy now increased to $271,000.</a:t>
            </a:r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6862D-023B-14AB-BFFF-578DDF0C4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At the limit, the total amount of money is…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100,000+90,000+81,000+72,900+⋯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100,000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1−0.9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=1,000,000</m:t>
                      </m:r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process is how money can be </a:t>
                </a:r>
                <a:r>
                  <a:rPr lang="en-US" i="1" dirty="0"/>
                  <a:t>created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initial $100,000 deposit was “multiplied” to a total of $1 million.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Money Multiplier</a:t>
                </a:r>
                <a:r>
                  <a:rPr lang="en-US" dirty="0"/>
                  <a:t>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𝑅𝑒𝑞𝑢𝑖𝑟𝑒𝑑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𝑅𝑒𝑠𝑒𝑟𝑣𝑒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𝑅𝑎𝑡𝑖𝑜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6862D-023B-14AB-BFFF-578DDF0C4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1CC28-7934-33F9-CF11-42BA967F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A215C-D4AC-AA34-4476-9ED7283A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8CAC-E002-C2C0-C6F8-516FE14D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4F50E-F6C9-E19C-C644-6DAD5CA987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4DFDA-8A6C-CFA2-1E9D-F7BD238B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5E9E0-1328-9C90-9D80-69A85A9F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00DC5-574B-B78A-3F9B-06905A5F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7AA52-2764-70D9-7768-69679642180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6862D-023B-14AB-BFFF-578DDF0C4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money multiplier when the required reserve ratio is 20% can be found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𝑅𝑒𝑞𝑢𝑖𝑟𝑒𝑑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𝑅𝑒𝑠𝑒𝑟𝑣𝑒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𝑅𝑎𝑡𝑖𝑜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  <a:p>
                <a:r>
                  <a:rPr lang="en-US" dirty="0"/>
                  <a:t>Therefore, the total amount of money in the economy following the money creation process will be: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5×100,000=500,000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6862D-023B-14AB-BFFF-578DDF0C4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by increasing the required reserve ratio, less money was created in the economy.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When the required reserve ratio is high, less money is created in the economy.</a:t>
            </a:r>
          </a:p>
          <a:p>
            <a:pPr lvl="3"/>
            <a:endParaRPr lang="en-US" dirty="0"/>
          </a:p>
          <a:p>
            <a:r>
              <a:rPr lang="en-US" dirty="0"/>
              <a:t>When the required reserve ratio is low, more money is created in the economy.</a:t>
            </a:r>
          </a:p>
          <a:p>
            <a:pPr lvl="3"/>
            <a:endParaRPr lang="en-US" dirty="0"/>
          </a:p>
          <a:p>
            <a:r>
              <a:rPr lang="en-US" dirty="0"/>
              <a:t>This is why the Federal Reserve considers the reserve requirements as a tool of monetary policy.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current required reserve ratio is…</a:t>
            </a:r>
          </a:p>
          <a:p>
            <a:pPr lvl="1"/>
            <a:r>
              <a:rPr lang="en-US" dirty="0"/>
              <a:t>0%</a:t>
            </a:r>
          </a:p>
          <a:p>
            <a:pPr lvl="1"/>
            <a:r>
              <a:rPr lang="en-US" dirty="0"/>
              <a:t>As of May 26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pPr lvl="1"/>
            <a:r>
              <a:rPr lang="en-US" dirty="0"/>
              <a:t>Response to the global pandemic and the resulting recession.</a:t>
            </a:r>
          </a:p>
          <a:p>
            <a:pPr lvl="3"/>
            <a:endParaRPr lang="en-US" dirty="0"/>
          </a:p>
          <a:p>
            <a:r>
              <a:rPr lang="en-US" dirty="0"/>
              <a:t>Prior to 2020,</a:t>
            </a:r>
          </a:p>
          <a:p>
            <a:pPr lvl="1"/>
            <a:r>
              <a:rPr lang="en-US" dirty="0"/>
              <a:t>10% for large banks with more than $124.2 million in net transaction accounts.</a:t>
            </a:r>
          </a:p>
          <a:p>
            <a:pPr lvl="1"/>
            <a:r>
              <a:rPr lang="en-US" dirty="0"/>
              <a:t>3% for mid-sized banks with more than $16.3 million to $124.2 million in net transaction accounts.</a:t>
            </a:r>
          </a:p>
          <a:p>
            <a:pPr lvl="1"/>
            <a:r>
              <a:rPr lang="en-US" dirty="0"/>
              <a:t>0% for smaller banks with less than $16.3 million in net transaction accounts.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Money is a term that is well understood by most people.</a:t>
            </a:r>
          </a:p>
          <a:p>
            <a:pPr lvl="3"/>
            <a:endParaRPr lang="en-US" dirty="0"/>
          </a:p>
          <a:p>
            <a:r>
              <a:rPr lang="en-US" dirty="0"/>
              <a:t>It is tempting to equate “Money” to “Wealth.”</a:t>
            </a:r>
          </a:p>
          <a:p>
            <a:pPr lvl="3"/>
            <a:endParaRPr lang="en-US" dirty="0"/>
          </a:p>
          <a:p>
            <a:r>
              <a:rPr lang="en-US" dirty="0"/>
              <a:t>In the field of Economics, we define money by the role it plays in the market.</a:t>
            </a:r>
          </a:p>
          <a:p>
            <a:pPr lvl="3"/>
            <a:endParaRPr lang="en-US" dirty="0"/>
          </a:p>
          <a:p>
            <a:r>
              <a:rPr lang="en-US" dirty="0"/>
              <a:t>Money is an object that can serve three major roles:</a:t>
            </a:r>
          </a:p>
          <a:p>
            <a:pPr lvl="1"/>
            <a:r>
              <a:rPr lang="en-US" dirty="0"/>
              <a:t>A medium of exchange, and</a:t>
            </a:r>
          </a:p>
          <a:p>
            <a:pPr lvl="1"/>
            <a:r>
              <a:rPr lang="en-US" dirty="0"/>
              <a:t>A store of value, and</a:t>
            </a:r>
          </a:p>
          <a:p>
            <a:pPr lvl="1"/>
            <a:r>
              <a:rPr lang="en-US" dirty="0"/>
              <a:t>A unit of account.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banks are profit-maximizing, they will lend out as much money as legally possible.</a:t>
            </a:r>
          </a:p>
          <a:p>
            <a:pPr lvl="3"/>
            <a:endParaRPr lang="en-US" dirty="0"/>
          </a:p>
          <a:p>
            <a:r>
              <a:rPr lang="en-US" dirty="0"/>
              <a:t>They will keep a small portion of their clients’ deposits, and loan out the remainder.</a:t>
            </a:r>
          </a:p>
          <a:p>
            <a:pPr lvl="3"/>
            <a:endParaRPr lang="en-US" dirty="0"/>
          </a:p>
          <a:p>
            <a:r>
              <a:rPr lang="en-US" dirty="0"/>
              <a:t>We call this a “fractional reserve banking” system, where banks are allowed to keep only fraction of deposits for withdrawal.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what happens when everyone wants their money at once?</a:t>
            </a:r>
          </a:p>
          <a:p>
            <a:pPr lvl="3"/>
            <a:endParaRPr lang="en-US" dirty="0"/>
          </a:p>
          <a:p>
            <a:r>
              <a:rPr lang="en-US" dirty="0"/>
              <a:t>When many customers request a withdrawal of their deposits over a short window of time, a </a:t>
            </a:r>
            <a:r>
              <a:rPr lang="en-US" b="1" dirty="0"/>
              <a:t>bank run</a:t>
            </a:r>
            <a:r>
              <a:rPr lang="en-US" dirty="0"/>
              <a:t> may occur.</a:t>
            </a:r>
          </a:p>
          <a:p>
            <a:pPr lvl="3"/>
            <a:endParaRPr lang="en-US" dirty="0"/>
          </a:p>
          <a:p>
            <a:r>
              <a:rPr lang="en-US" dirty="0"/>
              <a:t>The biggest bank run in history occurred on March 9</a:t>
            </a:r>
            <a:r>
              <a:rPr lang="en-US" baseline="30000" dirty="0"/>
              <a:t>th</a:t>
            </a:r>
            <a:r>
              <a:rPr lang="en-US" dirty="0"/>
              <a:t>, 2023, when Silicon Valley Bank faced withdrawals of $42 billion in a single day.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pic>
        <p:nvPicPr>
          <p:cNvPr id="9" name="Online Media 8" title="The Silicon Valley Bank Collapse, Explained | WSJ">
            <a:hlinkClick r:id="" action="ppaction://media"/>
            <a:extLst>
              <a:ext uri="{FF2B5EF4-FFF2-40B4-BE49-F238E27FC236}">
                <a16:creationId xmlns:a16="http://schemas.microsoft.com/office/drawing/2014/main" id="{DE97E29A-1578-F3AE-1BED-2E7137D4B9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Discount Rate</a:t>
            </a:r>
          </a:p>
          <a:p>
            <a:pPr lvl="1"/>
            <a:r>
              <a:rPr lang="en-US" dirty="0"/>
              <a:t>The interest rate that is charged when private banks loan money from the Federal Reserve Bank.</a:t>
            </a:r>
          </a:p>
          <a:p>
            <a:pPr lvl="1"/>
            <a:r>
              <a:rPr lang="en-US" dirty="0"/>
              <a:t>The channel is called the “discount window,” and it serves as private banks’ last resort under liquidity crises.</a:t>
            </a:r>
          </a:p>
          <a:p>
            <a:pPr lvl="3"/>
            <a:endParaRPr lang="en-US" dirty="0"/>
          </a:p>
          <a:p>
            <a:r>
              <a:rPr lang="en-US" dirty="0"/>
              <a:t>Federal Funds Rate</a:t>
            </a:r>
          </a:p>
          <a:p>
            <a:pPr lvl="1"/>
            <a:r>
              <a:rPr lang="en-US" dirty="0"/>
              <a:t>The interest rate that private banks charge each other in the federal funds market.</a:t>
            </a:r>
          </a:p>
          <a:p>
            <a:pPr lvl="1"/>
            <a:r>
              <a:rPr lang="en-US" dirty="0"/>
              <a:t>The federal funds market is an overnight (24 hour) market where banks lend and borrow from each other.</a:t>
            </a:r>
          </a:p>
          <a:p>
            <a:pPr lvl="1"/>
            <a:r>
              <a:rPr lang="en-US" dirty="0"/>
              <a:t>It is called the federal funds market, since the funds traded are reserves held by the Federal Reserve Bank.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Fed sets a target for the federal funds rate by dictating the interest rate on reserves (or Open Market Operations).</a:t>
            </a:r>
          </a:p>
          <a:p>
            <a:pPr lvl="3"/>
            <a:endParaRPr lang="en-US" dirty="0"/>
          </a:p>
          <a:p>
            <a:r>
              <a:rPr lang="en-US" dirty="0"/>
              <a:t>As of Jan. 31</a:t>
            </a:r>
            <a:r>
              <a:rPr lang="en-US" baseline="30000" dirty="0"/>
              <a:t>st</a:t>
            </a:r>
            <a:r>
              <a:rPr lang="en-US" dirty="0"/>
              <a:t> 2024, the target rate is 5.25% ~ 5.5%.</a:t>
            </a:r>
          </a:p>
          <a:p>
            <a:pPr lvl="3"/>
            <a:endParaRPr lang="en-US" dirty="0"/>
          </a:p>
          <a:p>
            <a:r>
              <a:rPr lang="en-US" dirty="0"/>
              <a:t>When interest rates are high, the cost of borrowing money is high, so borrowing will decrease, and money supply will fall.</a:t>
            </a:r>
          </a:p>
          <a:p>
            <a:pPr lvl="3"/>
            <a:endParaRPr lang="en-US" dirty="0"/>
          </a:p>
          <a:p>
            <a:r>
              <a:rPr lang="en-US" dirty="0"/>
              <a:t>When interest rates are low, cost of borrowing is low, so borrowing increases, and money supply increases.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69EF-1632-FDFE-0DED-303EE110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Interest Rates</a:t>
            </a:r>
          </a:p>
        </p:txBody>
      </p:sp>
      <p:pic>
        <p:nvPicPr>
          <p:cNvPr id="8" name="Content Placeholder 7" descr="A graph of a financial graph&#10;&#10;Description automatically generated with medium confidence">
            <a:extLst>
              <a:ext uri="{FF2B5EF4-FFF2-40B4-BE49-F238E27FC236}">
                <a16:creationId xmlns:a16="http://schemas.microsoft.com/office/drawing/2014/main" id="{61B1BE77-26D1-C771-54A3-479B94928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5222F-35F6-04E2-E4E1-279C7521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ACFE8-1281-DFDC-E258-B4AFF9B5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59408-40D5-C444-2189-33376856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 the 1980s, Paul Volcker, then chair of the FRB raised the Federal Funds Rate to 20% to curb inflation and slow down the economy.</a:t>
            </a:r>
          </a:p>
          <a:p>
            <a:pPr lvl="3"/>
            <a:endParaRPr lang="en-US" dirty="0"/>
          </a:p>
          <a:p>
            <a:r>
              <a:rPr lang="en-US" dirty="0"/>
              <a:t>Influence on everyday consumers?</a:t>
            </a:r>
          </a:p>
          <a:p>
            <a:pPr lvl="1"/>
            <a:r>
              <a:rPr lang="en-US" dirty="0"/>
              <a:t>New auto loan of $50,000 on a 60-month plan.</a:t>
            </a:r>
          </a:p>
          <a:p>
            <a:pPr lvl="1"/>
            <a:r>
              <a:rPr lang="en-US" dirty="0"/>
              <a:t>Under a 5.5% interest, monthly payments is $955.06.</a:t>
            </a:r>
          </a:p>
          <a:p>
            <a:pPr lvl="2"/>
            <a:r>
              <a:rPr lang="en-US" dirty="0"/>
              <a:t>Total sum of payments would have been $57,303.49.</a:t>
            </a:r>
          </a:p>
          <a:p>
            <a:pPr lvl="1"/>
            <a:r>
              <a:rPr lang="en-US" dirty="0"/>
              <a:t>Under a 20% interest, monthly payments is $1,352.67.</a:t>
            </a:r>
          </a:p>
          <a:p>
            <a:pPr lvl="2"/>
            <a:r>
              <a:rPr lang="en-US" dirty="0"/>
              <a:t>Total sum of payments would have been $81,160.08.</a:t>
            </a:r>
          </a:p>
          <a:p>
            <a:pPr lvl="4"/>
            <a:endParaRPr lang="en-US" dirty="0"/>
          </a:p>
          <a:p>
            <a:r>
              <a:rPr lang="en-US" dirty="0"/>
              <a:t>Called the “Volcker Shock,” but it did rein in inflation.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Market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Fed conducts open market operations, which simply means that they buy and sell securities, typically government bonds.</a:t>
            </a:r>
          </a:p>
          <a:p>
            <a:pPr lvl="3"/>
            <a:endParaRPr lang="en-US" dirty="0"/>
          </a:p>
          <a:p>
            <a:r>
              <a:rPr lang="en-US" dirty="0"/>
              <a:t>Open market purchases of securities by the Fed will lead to an increase of reserves in the banking system, which leads to an increase of money supply in the market.</a:t>
            </a:r>
          </a:p>
          <a:p>
            <a:pPr lvl="3"/>
            <a:endParaRPr lang="en-US" dirty="0"/>
          </a:p>
          <a:p>
            <a:r>
              <a:rPr lang="en-US" dirty="0"/>
              <a:t>Open market sales of securities by the Fed will lead to a decrease of reserves in the banking system, which leads to a decrease of money supply in the market.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Market Operations: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required reserve ratio is 10%, and the Fed conducts an open market purchase of $1 million.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Private banks’ reserves increase by $1 million.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money multiplier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Money supply in the economy increases by $10 million.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Reserve’s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Required Reserve Ratios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Required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Reserve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↑   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Required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Reserve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Discount Rates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Discount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↑   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Discount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Open Market Operations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Open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Market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Purchase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Open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Market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Sale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⟹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as a Medium of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 medium of exchange describes an asset that is accepted to facilitate the exchange of goods and services.</a:t>
            </a:r>
          </a:p>
          <a:p>
            <a:pPr lvl="3"/>
            <a:endParaRPr lang="en-US" dirty="0"/>
          </a:p>
          <a:p>
            <a:r>
              <a:rPr lang="en-US" dirty="0"/>
              <a:t>Anybody can use the USD to purchase goods and services almost anywhere in the US.</a:t>
            </a:r>
          </a:p>
          <a:p>
            <a:pPr lvl="3"/>
            <a:endParaRPr lang="en-US" dirty="0"/>
          </a:p>
          <a:p>
            <a:r>
              <a:rPr lang="en-US" dirty="0"/>
              <a:t>What would happen if we did not have a medium of exchange?</a:t>
            </a:r>
          </a:p>
          <a:p>
            <a:pPr lvl="3"/>
            <a:endParaRPr lang="en-US" dirty="0"/>
          </a:p>
          <a:p>
            <a:r>
              <a:rPr lang="en-US" dirty="0"/>
              <a:t>We would have return to a barter system, which requires a “double coincidence of wants.”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BBA2-5199-B9D1-3BAC-0DF7696E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Money Supply Curve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136C-C278-B3DC-CD94-464F1007B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76965" cy="4351338"/>
          </a:xfrm>
        </p:spPr>
        <p:txBody>
          <a:bodyPr/>
          <a:lstStyle/>
          <a:p>
            <a:r>
              <a:rPr lang="en-US" dirty="0"/>
              <a:t>Money supply is under total control of the Fed.</a:t>
            </a:r>
          </a:p>
          <a:p>
            <a:pPr lvl="3"/>
            <a:endParaRPr lang="en-US" dirty="0"/>
          </a:p>
          <a:p>
            <a:r>
              <a:rPr lang="en-US" dirty="0"/>
              <a:t>Therefore, the money supply in our model will be a vertical line.</a:t>
            </a:r>
          </a:p>
          <a:p>
            <a:pPr lvl="3"/>
            <a:endParaRPr lang="en-US" dirty="0"/>
          </a:p>
          <a:p>
            <a:r>
              <a:rPr lang="en-US" dirty="0"/>
              <a:t>Money demand is more interesting, since it will be determined by households’ choices.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B7D55-6D7C-A4AE-EBDF-81C3E036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F6A3-CC35-E5A5-CAE0-EA442129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562C4-CC8E-AC59-F610-A7684813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EC82A0-1EAE-B38D-07A4-9EF01817FAA5}"/>
              </a:ext>
            </a:extLst>
          </p:cNvPr>
          <p:cNvCxnSpPr/>
          <p:nvPr/>
        </p:nvCxnSpPr>
        <p:spPr>
          <a:xfrm flipV="1">
            <a:off x="628650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CD1E85-FC1C-EA71-FFE9-23BEE0099684}"/>
              </a:ext>
            </a:extLst>
          </p:cNvPr>
          <p:cNvCxnSpPr>
            <a:cxnSpLocks/>
          </p:cNvCxnSpPr>
          <p:nvPr/>
        </p:nvCxnSpPr>
        <p:spPr>
          <a:xfrm rot="5400000" flipV="1">
            <a:off x="2609850" y="3806823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F41583-AEEA-B331-8850-0D7C6A21D811}"/>
              </a:ext>
            </a:extLst>
          </p:cNvPr>
          <p:cNvCxnSpPr/>
          <p:nvPr/>
        </p:nvCxnSpPr>
        <p:spPr>
          <a:xfrm>
            <a:off x="2441986" y="1825625"/>
            <a:ext cx="0" cy="41568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E19F3C-0FB3-ED2A-196F-DA101D8FB5F7}"/>
                  </a:ext>
                </a:extLst>
              </p:cNvPr>
              <p:cNvSpPr txBox="1"/>
              <p:nvPr/>
            </p:nvSpPr>
            <p:spPr>
              <a:xfrm>
                <a:off x="2395594" y="1690689"/>
                <a:ext cx="638062" cy="4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E19F3C-0FB3-ED2A-196F-DA101D8FB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594" y="1690689"/>
                <a:ext cx="638062" cy="4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7C9A02F-D4A0-3312-9DD6-79EC82B4CAFF}"/>
              </a:ext>
            </a:extLst>
          </p:cNvPr>
          <p:cNvSpPr txBox="1"/>
          <p:nvPr/>
        </p:nvSpPr>
        <p:spPr>
          <a:xfrm>
            <a:off x="208431" y="1870077"/>
            <a:ext cx="461665" cy="8163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Interest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E82EB-7D5D-FAA1-C468-4CED1205798D}"/>
              </a:ext>
            </a:extLst>
          </p:cNvPr>
          <p:cNvSpPr txBox="1"/>
          <p:nvPr/>
        </p:nvSpPr>
        <p:spPr>
          <a:xfrm>
            <a:off x="3946423" y="5942567"/>
            <a:ext cx="83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2424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as a Store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 store of value describes an asset that can preserve individuals’ purchasing power into the future.</a:t>
            </a:r>
          </a:p>
          <a:p>
            <a:pPr lvl="3"/>
            <a:endParaRPr lang="en-US" dirty="0"/>
          </a:p>
          <a:p>
            <a:r>
              <a:rPr lang="en-US" dirty="0"/>
              <a:t>If you have USD in hand, you can use it in the future to make a purchase.</a:t>
            </a:r>
          </a:p>
          <a:p>
            <a:pPr lvl="3"/>
            <a:endParaRPr lang="en-US" dirty="0"/>
          </a:p>
          <a:p>
            <a:r>
              <a:rPr lang="en-US" dirty="0"/>
              <a:t>Note that inflation may erode the purchasing power of USD over time.</a:t>
            </a:r>
          </a:p>
          <a:p>
            <a:pPr lvl="3"/>
            <a:endParaRPr lang="en-US" dirty="0"/>
          </a:p>
          <a:p>
            <a:r>
              <a:rPr lang="en-US" dirty="0"/>
              <a:t>That does not necessarily mean that USD does not serve as a store of value.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as a Unit of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 store of value describes an asset that can be used to represent the value of different goods and services.</a:t>
            </a:r>
          </a:p>
          <a:p>
            <a:pPr lvl="3"/>
            <a:endParaRPr lang="en-US" dirty="0"/>
          </a:p>
          <a:p>
            <a:r>
              <a:rPr lang="en-US" dirty="0"/>
              <a:t>Typically, we can quote a dollar-amount to communicate how valuable a good or service is considered.</a:t>
            </a:r>
          </a:p>
          <a:p>
            <a:pPr lvl="3"/>
            <a:endParaRPr lang="en-US" dirty="0"/>
          </a:p>
          <a:p>
            <a:r>
              <a:rPr lang="en-US" dirty="0"/>
              <a:t>We often quote value by stating something like “This cup of coffee is worth $5.”</a:t>
            </a:r>
          </a:p>
          <a:p>
            <a:pPr lvl="3"/>
            <a:endParaRPr lang="en-US" dirty="0"/>
          </a:p>
          <a:p>
            <a:r>
              <a:rPr lang="en-US" dirty="0"/>
              <a:t>Much easier to communicate than “This cup of coffee is worth 0.6% of an iPhone 15.”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BF15B-7F61-C104-3AEC-22C46B05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F31C1-DF02-5814-4D9E-F93FCC1B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4FB6D-AA51-BF29-74FE-6677FE76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25310-FCCD-3318-857F-7A701B91B23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2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20ADC-B249-5A85-06B5-C25BBBC0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F1362-6216-AF86-F1FE-86E4C5F0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DFA5-98D7-9DFE-A2D6-A214039A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14953-2585-40D8-A34E-BEC9D75739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Commodity Money</a:t>
            </a:r>
          </a:p>
          <a:p>
            <a:pPr lvl="1"/>
            <a:r>
              <a:rPr lang="en-US" dirty="0"/>
              <a:t>Assets that are used as money that have an intrinsic value.</a:t>
            </a:r>
          </a:p>
          <a:p>
            <a:pPr lvl="1"/>
            <a:r>
              <a:rPr lang="en-US" dirty="0"/>
              <a:t>Salt used as “Salary” for soldiers in the Roman empire.</a:t>
            </a:r>
          </a:p>
          <a:p>
            <a:pPr lvl="1"/>
            <a:r>
              <a:rPr lang="en-US" dirty="0"/>
              <a:t>Precious metals such as gold, silver, etc.</a:t>
            </a:r>
          </a:p>
          <a:p>
            <a:pPr lvl="3"/>
            <a:endParaRPr lang="en-US" dirty="0"/>
          </a:p>
          <a:p>
            <a:r>
              <a:rPr lang="en-US" dirty="0"/>
              <a:t>Fiat Money</a:t>
            </a:r>
          </a:p>
          <a:p>
            <a:pPr lvl="1"/>
            <a:r>
              <a:rPr lang="en-US" dirty="0"/>
              <a:t>Assets that are used as money that have no intrinsic value.</a:t>
            </a:r>
          </a:p>
          <a:p>
            <a:pPr lvl="1"/>
            <a:r>
              <a:rPr lang="en-US" dirty="0"/>
              <a:t>Most modern currencies are classified as fiat money.</a:t>
            </a:r>
          </a:p>
          <a:p>
            <a:pPr lvl="1"/>
            <a:r>
              <a:rPr lang="en-US" dirty="0"/>
              <a:t>Given value when designated as legal tender by governments.</a:t>
            </a:r>
          </a:p>
          <a:p>
            <a:pPr lvl="1"/>
            <a:r>
              <a:rPr lang="en-US" dirty="0"/>
              <a:t>Top 5 Traded Currencies: USD, EUR, JPY, GBP, CNY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459d5da-283a-40c6-ac75-a0d014d7e7e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2ee4755-4998-4c25-a3ca-c129dba2915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7a2c53a-fc53-4544-a909-5714b8ecb8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e9137c9-0c4e-4ca4-9be6-ff6f395d186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9767</TotalTime>
  <Words>2711</Words>
  <Application>Microsoft Office PowerPoint</Application>
  <PresentationFormat>On-screen Show (4:3)</PresentationFormat>
  <Paragraphs>383</Paragraphs>
  <Slides>40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Franklin Gothic Book</vt:lpstr>
      <vt:lpstr>Office Theme</vt:lpstr>
      <vt:lpstr>The Short Run: Financial Markets - Money Supply</vt:lpstr>
      <vt:lpstr>https://pollev.com/brianpark046</vt:lpstr>
      <vt:lpstr>Defining Money</vt:lpstr>
      <vt:lpstr>Money as a Medium of Exchange</vt:lpstr>
      <vt:lpstr>Money as a Store of Value</vt:lpstr>
      <vt:lpstr>Money as a Unit of Account</vt:lpstr>
      <vt:lpstr>PowerPoint Presentation</vt:lpstr>
      <vt:lpstr>PowerPoint Presentation</vt:lpstr>
      <vt:lpstr>Types of Money</vt:lpstr>
      <vt:lpstr>Measuring Money Supply: M1</vt:lpstr>
      <vt:lpstr>Measuring Money Supply: M1</vt:lpstr>
      <vt:lpstr>Measuring Money Supply: M1</vt:lpstr>
      <vt:lpstr>Measuring Money Supply: M2</vt:lpstr>
      <vt:lpstr>Measuring Money Supply: M2</vt:lpstr>
      <vt:lpstr>Measuring Money Supply: M2</vt:lpstr>
      <vt:lpstr>Central Banks</vt:lpstr>
      <vt:lpstr>Federal Reserve System</vt:lpstr>
      <vt:lpstr>Federal Reserve System</vt:lpstr>
      <vt:lpstr>Federal Reserve System</vt:lpstr>
      <vt:lpstr>Reserve Requirements</vt:lpstr>
      <vt:lpstr>Reserve Requirements</vt:lpstr>
      <vt:lpstr>Reserve Requirements</vt:lpstr>
      <vt:lpstr>Reserve Requirements</vt:lpstr>
      <vt:lpstr>Reserve Requirements</vt:lpstr>
      <vt:lpstr>PowerPoint Presentation</vt:lpstr>
      <vt:lpstr>PowerPoint Presentation</vt:lpstr>
      <vt:lpstr>Solution to In-Class Poll</vt:lpstr>
      <vt:lpstr>Reserve Requirements</vt:lpstr>
      <vt:lpstr>Reserve Requirements</vt:lpstr>
      <vt:lpstr>Reserve Requirements</vt:lpstr>
      <vt:lpstr>Reserve Requirements</vt:lpstr>
      <vt:lpstr>Reserve Requirements</vt:lpstr>
      <vt:lpstr>Controlling Interest Rates</vt:lpstr>
      <vt:lpstr>Controlling Interest Rates</vt:lpstr>
      <vt:lpstr>Controlling Interest Rates</vt:lpstr>
      <vt:lpstr>Controlling Interest Rates</vt:lpstr>
      <vt:lpstr>Open Market Operations</vt:lpstr>
      <vt:lpstr>Open Market Operations: An Example</vt:lpstr>
      <vt:lpstr>Federal Reserve’s Monetary Policy</vt:lpstr>
      <vt:lpstr>The Money Supply Curve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147</cp:revision>
  <dcterms:created xsi:type="dcterms:W3CDTF">2023-08-17T23:00:51Z</dcterms:created>
  <dcterms:modified xsi:type="dcterms:W3CDTF">2024-02-02T17:41:51Z</dcterms:modified>
</cp:coreProperties>
</file>