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93" r:id="rId3"/>
    <p:sldId id="273" r:id="rId4"/>
    <p:sldId id="275" r:id="rId5"/>
    <p:sldId id="276" r:id="rId6"/>
    <p:sldId id="277" r:id="rId7"/>
    <p:sldId id="278" r:id="rId8"/>
    <p:sldId id="279" r:id="rId9"/>
    <p:sldId id="280" r:id="rId10"/>
    <p:sldId id="297" r:id="rId11"/>
    <p:sldId id="303" r:id="rId12"/>
    <p:sldId id="304" r:id="rId13"/>
    <p:sldId id="305" r:id="rId14"/>
    <p:sldId id="299" r:id="rId15"/>
    <p:sldId id="306" r:id="rId16"/>
    <p:sldId id="30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82F"/>
    <a:srgbClr val="F5CFD0"/>
    <a:srgbClr val="E05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660"/>
  </p:normalViewPr>
  <p:slideViewPr>
    <p:cSldViewPr snapToGrid="0">
      <p:cViewPr varScale="1">
        <p:scale>
          <a:sx n="111" d="100"/>
          <a:sy n="111" d="100"/>
        </p:scale>
        <p:origin x="10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4/30/2025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ECON 301</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8.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7.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s>
</file>

<file path=ppt/slides/_rels/slide15.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8.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7.png"/><Relationship Id="rId17" Type="http://schemas.openxmlformats.org/officeDocument/2006/relationships/image" Target="../media/image13.png"/><Relationship Id="rId2" Type="http://schemas.openxmlformats.org/officeDocument/2006/relationships/image" Target="../media/image28.png"/><Relationship Id="rId16"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9.png"/><Relationship Id="rId5" Type="http://schemas.openxmlformats.org/officeDocument/2006/relationships/image" Target="../media/image31.png"/><Relationship Id="rId15" Type="http://schemas.openxmlformats.org/officeDocument/2006/relationships/image" Target="../media/image11.png"/><Relationship Id="rId10" Type="http://schemas.openxmlformats.org/officeDocument/2006/relationships/image" Target="../media/image36.png"/><Relationship Id="rId4" Type="http://schemas.openxmlformats.org/officeDocument/2006/relationships/image" Target="../media/image30.png"/><Relationship Id="rId9" Type="http://schemas.openxmlformats.org/officeDocument/2006/relationships/image" Target="../media/image35.png"/><Relationship Id="rId1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alendly.com/brianhwpar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Quiz #5 Review</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a:t>
            </a:r>
            <a:r>
              <a:rPr lang="en-US" dirty="0"/>
              <a:t>301</a:t>
            </a:r>
            <a:endParaRPr lang="en-US" sz="3200" dirty="0"/>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B9525-D5C3-1404-A93B-52B953D82E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285A85-D193-AD16-81CB-1067BD84D323}"/>
              </a:ext>
            </a:extLst>
          </p:cNvPr>
          <p:cNvSpPr>
            <a:spLocks noGrp="1"/>
          </p:cNvSpPr>
          <p:nvPr>
            <p:ph type="title"/>
          </p:nvPr>
        </p:nvSpPr>
        <p:spPr/>
        <p:txBody>
          <a:bodyPr/>
          <a:lstStyle/>
          <a:p>
            <a:r>
              <a:rPr lang="en-US" dirty="0"/>
              <a:t>Problem 3.A.</a:t>
            </a:r>
          </a:p>
        </p:txBody>
      </p:sp>
      <p:sp>
        <p:nvSpPr>
          <p:cNvPr id="3" name="Content Placeholder 2">
            <a:extLst>
              <a:ext uri="{FF2B5EF4-FFF2-40B4-BE49-F238E27FC236}">
                <a16:creationId xmlns:a16="http://schemas.microsoft.com/office/drawing/2014/main" id="{DF0E9C7B-50FE-EF57-AC2E-3AA523EF4568}"/>
              </a:ext>
            </a:extLst>
          </p:cNvPr>
          <p:cNvSpPr>
            <a:spLocks noGrp="1"/>
          </p:cNvSpPr>
          <p:nvPr>
            <p:ph idx="1"/>
          </p:nvPr>
        </p:nvSpPr>
        <p:spPr/>
        <p:txBody>
          <a:bodyPr/>
          <a:lstStyle/>
          <a:p>
            <a:r>
              <a:rPr lang="en-US" dirty="0"/>
              <a:t>If the investor allocates all of their investments into U.S. Treasury bonds which guarantee a 10% annual return, how much in U.S. dollar terms would the investor have by the end of the year?</a:t>
            </a:r>
          </a:p>
          <a:p>
            <a:endParaRPr lang="en-US" sz="500" dirty="0"/>
          </a:p>
          <a:p>
            <a:pPr lvl="1"/>
            <a:r>
              <a:rPr lang="en-US" dirty="0">
                <a:solidFill>
                  <a:srgbClr val="FF0000"/>
                </a:solidFill>
              </a:rPr>
              <a:t>The investor starts off with $1,000.</a:t>
            </a:r>
          </a:p>
          <a:p>
            <a:pPr lvl="1"/>
            <a:r>
              <a:rPr lang="en-US" dirty="0">
                <a:solidFill>
                  <a:srgbClr val="FF0000"/>
                </a:solidFill>
              </a:rPr>
              <a:t>Investing in the asset with a 10% return, the investor will earn $1,100 at the end of the year.</a:t>
            </a:r>
          </a:p>
          <a:p>
            <a:endParaRPr lang="en-US" dirty="0">
              <a:solidFill>
                <a:srgbClr val="FF0000"/>
              </a:solidFill>
            </a:endParaRPr>
          </a:p>
        </p:txBody>
      </p:sp>
      <p:sp>
        <p:nvSpPr>
          <p:cNvPr id="4" name="Date Placeholder 3">
            <a:extLst>
              <a:ext uri="{FF2B5EF4-FFF2-40B4-BE49-F238E27FC236}">
                <a16:creationId xmlns:a16="http://schemas.microsoft.com/office/drawing/2014/main" id="{4F4F91AD-E4BC-154E-6EDC-921BDB58D78A}"/>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255C3323-32C4-DEE0-E547-66BC01D193CD}"/>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C0B3BFD-0D88-E538-E05D-9E9CB8FB0C6C}"/>
              </a:ext>
            </a:extLst>
          </p:cNvPr>
          <p:cNvSpPr>
            <a:spLocks noGrp="1"/>
          </p:cNvSpPr>
          <p:nvPr>
            <p:ph type="sldNum" sz="quarter" idx="12"/>
          </p:nvPr>
        </p:nvSpPr>
        <p:spPr/>
        <p:txBody>
          <a:bodyPr/>
          <a:lstStyle/>
          <a:p>
            <a:fld id="{1A980C56-831A-4EAB-9EDE-57C090F4F877}" type="slidenum">
              <a:rPr lang="en-US" smtClean="0"/>
              <a:t>10</a:t>
            </a:fld>
            <a:endParaRPr lang="en-US" dirty="0"/>
          </a:p>
        </p:txBody>
      </p:sp>
    </p:spTree>
    <p:extLst>
      <p:ext uri="{BB962C8B-B14F-4D97-AF65-F5344CB8AC3E}">
        <p14:creationId xmlns:p14="http://schemas.microsoft.com/office/powerpoint/2010/main" val="87754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73186-A12F-12F6-B068-C00C348EE7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123145-C284-0FDE-329B-F3301A29F450}"/>
              </a:ext>
            </a:extLst>
          </p:cNvPr>
          <p:cNvSpPr>
            <a:spLocks noGrp="1"/>
          </p:cNvSpPr>
          <p:nvPr>
            <p:ph type="title"/>
          </p:nvPr>
        </p:nvSpPr>
        <p:spPr/>
        <p:txBody>
          <a:bodyPr/>
          <a:lstStyle/>
          <a:p>
            <a:r>
              <a:rPr lang="en-US" dirty="0"/>
              <a:t>Problem 3.B.</a:t>
            </a:r>
          </a:p>
        </p:txBody>
      </p:sp>
      <p:sp>
        <p:nvSpPr>
          <p:cNvPr id="3" name="Content Placeholder 2">
            <a:extLst>
              <a:ext uri="{FF2B5EF4-FFF2-40B4-BE49-F238E27FC236}">
                <a16:creationId xmlns:a16="http://schemas.microsoft.com/office/drawing/2014/main" id="{2784D2EC-611F-DE0D-509D-C82EB23BA460}"/>
              </a:ext>
            </a:extLst>
          </p:cNvPr>
          <p:cNvSpPr>
            <a:spLocks noGrp="1"/>
          </p:cNvSpPr>
          <p:nvPr>
            <p:ph idx="1"/>
          </p:nvPr>
        </p:nvSpPr>
        <p:spPr/>
        <p:txBody>
          <a:bodyPr/>
          <a:lstStyle/>
          <a:p>
            <a:r>
              <a:rPr lang="en-US" dirty="0"/>
              <a:t>If the investor allocates all of their investments into Japanese bonds which guarantee a 20% annual return, how much in Japanese yen terms would the investor have by the end of the year?</a:t>
            </a:r>
          </a:p>
          <a:p>
            <a:endParaRPr lang="en-US" sz="500" dirty="0"/>
          </a:p>
          <a:p>
            <a:pPr lvl="1"/>
            <a:r>
              <a:rPr lang="en-US" dirty="0">
                <a:solidFill>
                  <a:srgbClr val="FF0000"/>
                </a:solidFill>
              </a:rPr>
              <a:t>The investor starts off with $1,000.</a:t>
            </a:r>
          </a:p>
          <a:p>
            <a:pPr lvl="1"/>
            <a:r>
              <a:rPr lang="en-US" dirty="0">
                <a:solidFill>
                  <a:srgbClr val="FF0000"/>
                </a:solidFill>
              </a:rPr>
              <a:t>They exchange $1,000 for ¥100,000.</a:t>
            </a:r>
          </a:p>
          <a:p>
            <a:pPr lvl="1"/>
            <a:r>
              <a:rPr lang="en-US" dirty="0">
                <a:solidFill>
                  <a:srgbClr val="FF0000"/>
                </a:solidFill>
              </a:rPr>
              <a:t>The investment yields 20% return for ¥120,000.</a:t>
            </a:r>
          </a:p>
          <a:p>
            <a:pPr lvl="1"/>
            <a:endParaRPr lang="en-US" dirty="0">
              <a:solidFill>
                <a:srgbClr val="FF0000"/>
              </a:solidFill>
            </a:endParaRPr>
          </a:p>
          <a:p>
            <a:endParaRPr lang="en-US" dirty="0">
              <a:solidFill>
                <a:srgbClr val="FF0000"/>
              </a:solidFill>
            </a:endParaRPr>
          </a:p>
        </p:txBody>
      </p:sp>
      <p:sp>
        <p:nvSpPr>
          <p:cNvPr id="4" name="Date Placeholder 3">
            <a:extLst>
              <a:ext uri="{FF2B5EF4-FFF2-40B4-BE49-F238E27FC236}">
                <a16:creationId xmlns:a16="http://schemas.microsoft.com/office/drawing/2014/main" id="{16C735A2-547D-AE83-5671-B4B7D724377D}"/>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6E4AFC0-10EB-8DF9-2BDA-6B168DFBE575}"/>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A46B08E6-ED9C-CAE1-5DB5-1E40D16D7D7B}"/>
              </a:ext>
            </a:extLst>
          </p:cNvPr>
          <p:cNvSpPr>
            <a:spLocks noGrp="1"/>
          </p:cNvSpPr>
          <p:nvPr>
            <p:ph type="sldNum" sz="quarter" idx="12"/>
          </p:nvPr>
        </p:nvSpPr>
        <p:spPr/>
        <p:txBody>
          <a:bodyPr/>
          <a:lstStyle/>
          <a:p>
            <a:fld id="{1A980C56-831A-4EAB-9EDE-57C090F4F877}" type="slidenum">
              <a:rPr lang="en-US" smtClean="0"/>
              <a:t>11</a:t>
            </a:fld>
            <a:endParaRPr lang="en-US" dirty="0"/>
          </a:p>
        </p:txBody>
      </p:sp>
    </p:spTree>
    <p:extLst>
      <p:ext uri="{BB962C8B-B14F-4D97-AF65-F5344CB8AC3E}">
        <p14:creationId xmlns:p14="http://schemas.microsoft.com/office/powerpoint/2010/main" val="79710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7FF48-F6C2-648E-712A-E9D9035F77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FC2E-5AF2-5D89-A281-A260D846F768}"/>
              </a:ext>
            </a:extLst>
          </p:cNvPr>
          <p:cNvSpPr>
            <a:spLocks noGrp="1"/>
          </p:cNvSpPr>
          <p:nvPr>
            <p:ph type="title"/>
          </p:nvPr>
        </p:nvSpPr>
        <p:spPr/>
        <p:txBody>
          <a:bodyPr/>
          <a:lstStyle/>
          <a:p>
            <a:r>
              <a:rPr lang="en-US" dirty="0"/>
              <a:t>Problem 3.C.</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C5A99C5-6885-E4F4-2BC9-D973C5264F86}"/>
                  </a:ext>
                </a:extLst>
              </p:cNvPr>
              <p:cNvSpPr>
                <a:spLocks noGrp="1"/>
              </p:cNvSpPr>
              <p:nvPr>
                <p:ph idx="1"/>
              </p:nvPr>
            </p:nvSpPr>
            <p:spPr/>
            <p:txBody>
              <a:bodyPr/>
              <a:lstStyle/>
              <a:p>
                <a:r>
                  <a:rPr lang="en-US" dirty="0"/>
                  <a:t>Suppose the investor chose to invest their money in U.S. Treasury bonds. Based on this observation, can you conclude that the investor expects the U.S. dollar to appreciate against the Japanese yen in 2026?</a:t>
                </a:r>
              </a:p>
              <a:p>
                <a:endParaRPr lang="en-US" sz="500" dirty="0"/>
              </a:p>
              <a:p>
                <a:pPr lvl="1"/>
                <a:r>
                  <a:rPr lang="en-US" dirty="0">
                    <a:solidFill>
                      <a:srgbClr val="FF0000"/>
                    </a:solidFill>
                  </a:rPr>
                  <a:t>Continuing from 3.B, if the exchange rate remained at </a:t>
                </a:r>
                <a14:m>
                  <m:oMath xmlns:m="http://schemas.openxmlformats.org/officeDocument/2006/math">
                    <m:r>
                      <a:rPr lang="en-US" i="1" dirty="0" smtClean="0">
                        <a:solidFill>
                          <a:srgbClr val="FF0000"/>
                        </a:solidFill>
                        <a:latin typeface="Cambria Math" panose="02040503050406030204" pitchFamily="18" charset="0"/>
                      </a:rPr>
                      <m:t>𝐸</m:t>
                    </m:r>
                    <m:r>
                      <a:rPr lang="en-US" i="1" dirty="0" smtClean="0">
                        <a:solidFill>
                          <a:srgbClr val="FF0000"/>
                        </a:solidFill>
                        <a:latin typeface="Cambria Math" panose="02040503050406030204" pitchFamily="18" charset="0"/>
                      </a:rPr>
                      <m:t>=100</m:t>
                    </m:r>
                  </m:oMath>
                </a14:m>
                <a:r>
                  <a:rPr lang="en-US" dirty="0">
                    <a:solidFill>
                      <a:srgbClr val="FF0000"/>
                    </a:solidFill>
                  </a:rPr>
                  <a:t>, the investor would have been left with $1,200.</a:t>
                </a:r>
              </a:p>
              <a:p>
                <a:pPr lvl="1"/>
                <a:r>
                  <a:rPr lang="en-US" dirty="0">
                    <a:solidFill>
                      <a:srgbClr val="FF0000"/>
                    </a:solidFill>
                  </a:rPr>
                  <a:t>Given that the investor stuck with the option that yields $1,100, we can assume that the investor believed that the dollar would appreciate.</a:t>
                </a:r>
              </a:p>
              <a:p>
                <a:pPr lvl="1"/>
                <a:endParaRPr lang="en-US" dirty="0">
                  <a:solidFill>
                    <a:srgbClr val="FF0000"/>
                  </a:solidFill>
                </a:endParaRPr>
              </a:p>
              <a:p>
                <a:endParaRPr lang="en-US" dirty="0">
                  <a:solidFill>
                    <a:srgbClr val="FF0000"/>
                  </a:solidFill>
                </a:endParaRPr>
              </a:p>
            </p:txBody>
          </p:sp>
        </mc:Choice>
        <mc:Fallback>
          <p:sp>
            <p:nvSpPr>
              <p:cNvPr id="3" name="Content Placeholder 2">
                <a:extLst>
                  <a:ext uri="{FF2B5EF4-FFF2-40B4-BE49-F238E27FC236}">
                    <a16:creationId xmlns:a16="http://schemas.microsoft.com/office/drawing/2014/main" id="{AC5A99C5-6885-E4F4-2BC9-D973C5264F86}"/>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5FD8BE1-A930-7C3E-48F1-B3BC39BBA94A}"/>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0F983D2-5E3D-BE34-7815-5B08720D06A0}"/>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47DEF3AB-BAD3-7906-7910-77F4D68A60FF}"/>
              </a:ext>
            </a:extLst>
          </p:cNvPr>
          <p:cNvSpPr>
            <a:spLocks noGrp="1"/>
          </p:cNvSpPr>
          <p:nvPr>
            <p:ph type="sldNum" sz="quarter" idx="12"/>
          </p:nvPr>
        </p:nvSpPr>
        <p:spPr/>
        <p:txBody>
          <a:bodyPr/>
          <a:lstStyle/>
          <a:p>
            <a:fld id="{1A980C56-831A-4EAB-9EDE-57C090F4F877}" type="slidenum">
              <a:rPr lang="en-US" smtClean="0"/>
              <a:t>12</a:t>
            </a:fld>
            <a:endParaRPr lang="en-US" dirty="0"/>
          </a:p>
        </p:txBody>
      </p:sp>
    </p:spTree>
    <p:extLst>
      <p:ext uri="{BB962C8B-B14F-4D97-AF65-F5344CB8AC3E}">
        <p14:creationId xmlns:p14="http://schemas.microsoft.com/office/powerpoint/2010/main" val="279508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BEE4B-910A-D367-5F50-C4C949602C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F967E9-A83A-40B9-FB4A-4270C9AD4ADF}"/>
              </a:ext>
            </a:extLst>
          </p:cNvPr>
          <p:cNvSpPr>
            <a:spLocks noGrp="1"/>
          </p:cNvSpPr>
          <p:nvPr>
            <p:ph type="title"/>
          </p:nvPr>
        </p:nvSpPr>
        <p:spPr/>
        <p:txBody>
          <a:bodyPr/>
          <a:lstStyle/>
          <a:p>
            <a:r>
              <a:rPr lang="en-US" dirty="0"/>
              <a:t>Problem 3.D.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E12F675-60CA-9693-1802-8372297674CB}"/>
                  </a:ext>
                </a:extLst>
              </p:cNvPr>
              <p:cNvSpPr>
                <a:spLocks noGrp="1"/>
              </p:cNvSpPr>
              <p:nvPr>
                <p:ph idx="1"/>
              </p:nvPr>
            </p:nvSpPr>
            <p:spPr/>
            <p:txBody>
              <a:bodyPr/>
              <a:lstStyle/>
              <a:p>
                <a:r>
                  <a:rPr lang="en-US" dirty="0"/>
                  <a:t>Calculate the nominal exchange rate in 2026 that would make U.S. and Japanese bonds equally attractive to the investor.</a:t>
                </a:r>
              </a:p>
              <a:p>
                <a:endParaRPr lang="en-US" sz="500" dirty="0"/>
              </a:p>
              <a:p>
                <a:pPr lvl="1"/>
                <a:r>
                  <a:rPr lang="en-US" dirty="0">
                    <a:solidFill>
                      <a:srgbClr val="FF0000"/>
                    </a:solidFill>
                  </a:rPr>
                  <a:t>Denote the exchange rate that equalize the returns as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𝐸</m:t>
                        </m:r>
                      </m:e>
                      <m:sup>
                        <m:r>
                          <a:rPr lang="en-US" b="0" i="1" smtClean="0">
                            <a:solidFill>
                              <a:srgbClr val="FF0000"/>
                            </a:solidFill>
                            <a:latin typeface="Cambria Math" panose="02040503050406030204" pitchFamily="18" charset="0"/>
                          </a:rPr>
                          <m:t>∗</m:t>
                        </m:r>
                      </m:sup>
                    </m:sSup>
                  </m:oMath>
                </a14:m>
                <a:r>
                  <a:rPr lang="en-US" dirty="0">
                    <a:solidFill>
                      <a:srgbClr val="FF0000"/>
                    </a:solidFill>
                  </a:rPr>
                  <a:t>.</a:t>
                </a:r>
              </a:p>
              <a:p>
                <a:pPr lvl="1"/>
                <a:r>
                  <a:rPr lang="en-US" dirty="0">
                    <a:solidFill>
                      <a:srgbClr val="FF0000"/>
                    </a:solidFill>
                  </a:rPr>
                  <a:t>Then, we must solve for:</a:t>
                </a:r>
              </a:p>
              <a:p>
                <a:pPr lvl="1"/>
                <a:endParaRPr lang="en-US" sz="10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limLow>
                        <m:limLowPr>
                          <m:ctrlPr>
                            <a:rPr lang="en-US" i="1" smtClean="0">
                              <a:solidFill>
                                <a:srgbClr val="FF0000"/>
                              </a:solidFill>
                              <a:latin typeface="Cambria Math" panose="02040503050406030204" pitchFamily="18" charset="0"/>
                            </a:rPr>
                          </m:ctrlPr>
                        </m:limLowPr>
                        <m:e>
                          <m:groupChr>
                            <m:groupChrPr>
                              <m:chr m:val="⏟"/>
                              <m:ctrlPr>
                                <a:rPr lang="en-US" i="1" smtClean="0">
                                  <a:solidFill>
                                    <a:srgbClr val="FF0000"/>
                                  </a:solidFill>
                                  <a:latin typeface="Cambria Math" panose="02040503050406030204" pitchFamily="18" charset="0"/>
                                </a:rPr>
                              </m:ctrlPr>
                            </m:groupChrPr>
                            <m:e>
                              <m:f>
                                <m:fPr>
                                  <m:ctrlPr>
                                    <a:rPr lang="en-US" i="1">
                                      <a:solidFill>
                                        <a:srgbClr val="FF0000"/>
                                      </a:solidFill>
                                      <a:latin typeface="Cambria Math" panose="02040503050406030204" pitchFamily="18" charset="0"/>
                                    </a:rPr>
                                  </m:ctrlPr>
                                </m:fPr>
                                <m:num>
                                  <m:r>
                                    <a:rPr lang="en-US" i="1">
                                      <a:solidFill>
                                        <a:srgbClr val="FF0000"/>
                                      </a:solidFill>
                                      <a:latin typeface="Cambria Math" panose="02040503050406030204" pitchFamily="18" charset="0"/>
                                    </a:rPr>
                                    <m:t>120,000</m:t>
                                  </m:r>
                                </m:num>
                                <m:den>
                                  <m:sSup>
                                    <m:sSupPr>
                                      <m:ctrlPr>
                                        <a:rPr lang="en-US"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𝐸</m:t>
                                      </m:r>
                                    </m:e>
                                    <m:sup>
                                      <m:r>
                                        <a:rPr lang="en-US" i="1">
                                          <a:solidFill>
                                            <a:srgbClr val="FF0000"/>
                                          </a:solidFill>
                                          <a:latin typeface="Cambria Math" panose="02040503050406030204" pitchFamily="18" charset="0"/>
                                        </a:rPr>
                                        <m:t>∗</m:t>
                                      </m:r>
                                    </m:sup>
                                  </m:sSup>
                                </m:den>
                              </m:f>
                            </m:e>
                          </m:groupChr>
                        </m:e>
                        <m:lim>
                          <m:eqArr>
                            <m:eqArrPr>
                              <m:ctrlPr>
                                <a:rPr lang="en-US" b="0" i="1" smtClean="0">
                                  <a:solidFill>
                                    <a:srgbClr val="FF0000"/>
                                  </a:solidFill>
                                  <a:latin typeface="Cambria Math" panose="02040503050406030204" pitchFamily="18" charset="0"/>
                                </a:rPr>
                              </m:ctrlPr>
                            </m:eqArrPr>
                            <m:e>
                              <m:r>
                                <a:rPr lang="en-US" b="0" i="1" smtClean="0">
                                  <a:solidFill>
                                    <a:srgbClr val="FF0000"/>
                                  </a:solidFill>
                                  <a:latin typeface="Cambria Math" panose="02040503050406030204" pitchFamily="18" charset="0"/>
                                </a:rPr>
                                <m:t>𝐷𝑜𝑙𝑙𝑎𝑟</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𝑉𝑎𝑙𝑢𝑒</m:t>
                              </m:r>
                            </m:e>
                            <m:e>
                              <m:r>
                                <a:rPr lang="en-US" b="0" i="1" smtClean="0">
                                  <a:solidFill>
                                    <a:srgbClr val="FF0000"/>
                                  </a:solidFill>
                                  <a:latin typeface="Cambria Math" panose="02040503050406030204" pitchFamily="18" charset="0"/>
                                </a:rPr>
                                <m:t>𝑜𝑓</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𝐽𝑎𝑝𝑎𝑛𝑒𝑠𝑒</m:t>
                              </m:r>
                            </m:e>
                            <m:e>
                              <m:r>
                                <a:rPr lang="en-US" b="0" i="1" smtClean="0">
                                  <a:solidFill>
                                    <a:srgbClr val="FF0000"/>
                                  </a:solidFill>
                                  <a:latin typeface="Cambria Math" panose="02040503050406030204" pitchFamily="18" charset="0"/>
                                </a:rPr>
                                <m:t>𝐼𝑛𝑣𝑒𝑠𝑡𝑚𝑒𝑛𝑡</m:t>
                              </m:r>
                            </m:e>
                          </m:eqArr>
                        </m:lim>
                      </m:limLow>
                      <m:r>
                        <a:rPr lang="en-US" b="0" i="1" smtClean="0">
                          <a:solidFill>
                            <a:srgbClr val="FF0000"/>
                          </a:solidFill>
                          <a:latin typeface="Cambria Math" panose="02040503050406030204" pitchFamily="18" charset="0"/>
                        </a:rPr>
                        <m:t>=</m:t>
                      </m:r>
                      <m:limLow>
                        <m:limLowPr>
                          <m:ctrlPr>
                            <a:rPr lang="en-US" b="0" i="1" smtClean="0">
                              <a:solidFill>
                                <a:srgbClr val="FF0000"/>
                              </a:solidFill>
                              <a:latin typeface="Cambria Math" panose="02040503050406030204" pitchFamily="18" charset="0"/>
                            </a:rPr>
                          </m:ctrlPr>
                        </m:limLowPr>
                        <m:e>
                          <m:groupChr>
                            <m:groupChrPr>
                              <m:chr m:val="⏟"/>
                              <m:ctrlPr>
                                <a:rPr lang="en-US" b="0" i="1" smtClean="0">
                                  <a:solidFill>
                                    <a:srgbClr val="FF0000"/>
                                  </a:solidFill>
                                  <a:latin typeface="Cambria Math" panose="02040503050406030204" pitchFamily="18" charset="0"/>
                                </a:rPr>
                              </m:ctrlPr>
                            </m:groupChrPr>
                            <m:e>
                              <m:r>
                                <a:rPr lang="en-US" b="0" i="1" smtClean="0">
                                  <a:solidFill>
                                    <a:srgbClr val="FF0000"/>
                                  </a:solidFill>
                                  <a:latin typeface="Cambria Math" panose="02040503050406030204" pitchFamily="18" charset="0"/>
                                </a:rPr>
                                <m:t>1,100</m:t>
                              </m:r>
                            </m:e>
                          </m:groupChr>
                        </m:e>
                        <m:lim>
                          <m:eqArr>
                            <m:eqArrPr>
                              <m:ctrlPr>
                                <a:rPr lang="en-US" b="0" i="1" smtClean="0">
                                  <a:solidFill>
                                    <a:srgbClr val="FF0000"/>
                                  </a:solidFill>
                                  <a:latin typeface="Cambria Math" panose="02040503050406030204" pitchFamily="18" charset="0"/>
                                </a:rPr>
                              </m:ctrlPr>
                            </m:eqArrPr>
                            <m:e>
                              <m:r>
                                <a:rPr lang="en-US" b="0" i="1" smtClean="0">
                                  <a:solidFill>
                                    <a:srgbClr val="FF0000"/>
                                  </a:solidFill>
                                  <a:latin typeface="Cambria Math" panose="02040503050406030204" pitchFamily="18" charset="0"/>
                                </a:rPr>
                                <m:t>𝐷𝑜𝑙𝑙𝑎𝑟</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𝑉𝑎𝑙𝑢𝑒</m:t>
                              </m:r>
                            </m:e>
                            <m:e>
                              <m:r>
                                <a:rPr lang="en-US" b="0" i="1" smtClean="0">
                                  <a:solidFill>
                                    <a:srgbClr val="FF0000"/>
                                  </a:solidFill>
                                  <a:latin typeface="Cambria Math" panose="02040503050406030204" pitchFamily="18" charset="0"/>
                                </a:rPr>
                                <m:t>𝑜𝑓</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𝑈𝑆</m:t>
                              </m:r>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rPr>
                                <m:t>𝐼𝑛𝑣𝑒𝑠𝑡𝑚𝑒𝑛𝑡</m:t>
                              </m:r>
                            </m:e>
                          </m:eqArr>
                        </m:lim>
                      </m:limLow>
                    </m:oMath>
                  </m:oMathPara>
                </a14:m>
                <a:endParaRPr lang="en-US" dirty="0">
                  <a:solidFill>
                    <a:srgbClr val="FF0000"/>
                  </a:solidFill>
                </a:endParaRPr>
              </a:p>
              <a:p>
                <a:pPr marL="457200" lvl="1" indent="0">
                  <a:buNone/>
                </a:pPr>
                <a:endParaRPr lang="en-US" sz="1000" dirty="0">
                  <a:solidFill>
                    <a:srgbClr val="FF0000"/>
                  </a:solidFill>
                </a:endParaRPr>
              </a:p>
              <a:p>
                <a:pPr lvl="1"/>
                <a:r>
                  <a:rPr lang="en-US" dirty="0">
                    <a:solidFill>
                      <a:srgbClr val="FF0000"/>
                    </a:solidFill>
                  </a:rPr>
                  <a:t>Solving, we find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𝐸</m:t>
                        </m:r>
                      </m:e>
                      <m:sup>
                        <m:r>
                          <a:rPr lang="en-US" b="0" i="1" smtClean="0">
                            <a:solidFill>
                              <a:srgbClr val="FF0000"/>
                            </a:solidFill>
                            <a:latin typeface="Cambria Math" panose="02040503050406030204" pitchFamily="18" charset="0"/>
                          </a:rPr>
                          <m:t>∗</m:t>
                        </m:r>
                      </m:sup>
                    </m:sSup>
                    <m:r>
                      <a:rPr lang="en-US" b="0" i="1" smtClean="0">
                        <a:solidFill>
                          <a:srgbClr val="FF0000"/>
                        </a:solidFill>
                        <a:latin typeface="Cambria Math" panose="02040503050406030204" pitchFamily="18" charset="0"/>
                        <a:ea typeface="Cambria Math" panose="02040503050406030204" pitchFamily="18" charset="0"/>
                      </a:rPr>
                      <m:t>≈110</m:t>
                    </m:r>
                  </m:oMath>
                </a14:m>
                <a:endParaRPr lang="en-US" dirty="0">
                  <a:solidFill>
                    <a:srgbClr val="FF0000"/>
                  </a:solidFill>
                </a:endParaRPr>
              </a:p>
              <a:p>
                <a:endParaRPr lang="en-US" dirty="0">
                  <a:solidFill>
                    <a:srgbClr val="FF0000"/>
                  </a:solidFill>
                </a:endParaRPr>
              </a:p>
            </p:txBody>
          </p:sp>
        </mc:Choice>
        <mc:Fallback>
          <p:sp>
            <p:nvSpPr>
              <p:cNvPr id="3" name="Content Placeholder 2">
                <a:extLst>
                  <a:ext uri="{FF2B5EF4-FFF2-40B4-BE49-F238E27FC236}">
                    <a16:creationId xmlns:a16="http://schemas.microsoft.com/office/drawing/2014/main" id="{CE12F675-60CA-9693-1802-8372297674CB}"/>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0B06F3A-4888-A570-E44F-01BD8B0EBCDC}"/>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49B67398-9C04-8AF2-AF1B-3AEE8BD1460E}"/>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8F5FBB4C-CDB2-9EFF-08B0-1725DB917CC4}"/>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417106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BBFDD-F10D-F6C6-6189-2495D8D9F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2A68BC-68D9-B7C2-33CA-63492E5BDEC3}"/>
              </a:ext>
            </a:extLst>
          </p:cNvPr>
          <p:cNvSpPr>
            <a:spLocks noGrp="1"/>
          </p:cNvSpPr>
          <p:nvPr>
            <p:ph type="title"/>
          </p:nvPr>
        </p:nvSpPr>
        <p:spPr/>
        <p:txBody>
          <a:bodyPr/>
          <a:lstStyle/>
          <a:p>
            <a:r>
              <a:rPr lang="en-US" dirty="0"/>
              <a:t>Problem 4.A.</a:t>
            </a:r>
          </a:p>
        </p:txBody>
      </p:sp>
      <p:sp>
        <p:nvSpPr>
          <p:cNvPr id="4" name="Date Placeholder 3">
            <a:extLst>
              <a:ext uri="{FF2B5EF4-FFF2-40B4-BE49-F238E27FC236}">
                <a16:creationId xmlns:a16="http://schemas.microsoft.com/office/drawing/2014/main" id="{27546030-76F9-D50A-37DC-65699B7899B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6F10023-241D-776A-ACC1-A6EB2E016A1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77FBA15-DC54-FE98-F937-C099A9F69256}"/>
              </a:ext>
            </a:extLst>
          </p:cNvPr>
          <p:cNvSpPr>
            <a:spLocks noGrp="1"/>
          </p:cNvSpPr>
          <p:nvPr>
            <p:ph type="sldNum" sz="quarter" idx="12"/>
          </p:nvPr>
        </p:nvSpPr>
        <p:spPr/>
        <p:txBody>
          <a:bodyPr/>
          <a:lstStyle/>
          <a:p>
            <a:fld id="{1A980C56-831A-4EAB-9EDE-57C090F4F877}" type="slidenum">
              <a:rPr lang="en-US" smtClean="0"/>
              <a:t>14</a:t>
            </a:fld>
            <a:endParaRPr lang="en-US" dirty="0"/>
          </a:p>
        </p:txBody>
      </p:sp>
      <p:grpSp>
        <p:nvGrpSpPr>
          <p:cNvPr id="3" name="Group 2">
            <a:extLst>
              <a:ext uri="{FF2B5EF4-FFF2-40B4-BE49-F238E27FC236}">
                <a16:creationId xmlns:a16="http://schemas.microsoft.com/office/drawing/2014/main" id="{8FD288DD-2F69-3B2D-14F7-7FDF472FEEB4}"/>
              </a:ext>
            </a:extLst>
          </p:cNvPr>
          <p:cNvGrpSpPr/>
          <p:nvPr/>
        </p:nvGrpSpPr>
        <p:grpSpPr>
          <a:xfrm>
            <a:off x="433304" y="1908049"/>
            <a:ext cx="8279397" cy="4128131"/>
            <a:chOff x="433304" y="1908049"/>
            <a:chExt cx="8279397" cy="4128131"/>
          </a:xfrm>
        </p:grpSpPr>
        <p:cxnSp>
          <p:nvCxnSpPr>
            <p:cNvPr id="8" name="Straight Arrow Connector 7">
              <a:extLst>
                <a:ext uri="{FF2B5EF4-FFF2-40B4-BE49-F238E27FC236}">
                  <a16:creationId xmlns:a16="http://schemas.microsoft.com/office/drawing/2014/main" id="{452B1EDF-D33E-37C7-2A9D-1A27C28AA4BB}"/>
                </a:ext>
              </a:extLst>
            </p:cNvPr>
            <p:cNvCxnSpPr/>
            <p:nvPr/>
          </p:nvCxnSpPr>
          <p:spPr>
            <a:xfrm>
              <a:off x="628649" y="573173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E7B2808-CB6C-9F56-21FD-C0720B4DD161}"/>
                </a:ext>
              </a:extLst>
            </p:cNvPr>
            <p:cNvCxnSpPr>
              <a:cxnSpLocks/>
            </p:cNvCxnSpPr>
            <p:nvPr/>
          </p:nvCxnSpPr>
          <p:spPr>
            <a:xfrm rot="16200000">
              <a:off x="-1151141" y="395458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7CE8FDA-DD8F-6610-E567-626DBE9F470A}"/>
                    </a:ext>
                  </a:extLst>
                </p:cNvPr>
                <p:cNvSpPr txBox="1"/>
                <p:nvPr/>
              </p:nvSpPr>
              <p:spPr>
                <a:xfrm>
                  <a:off x="3708603" y="5759181"/>
                  <a:ext cx="806246" cy="276999"/>
                </a:xfrm>
                <a:prstGeom prst="rect">
                  <a:avLst/>
                </a:prstGeom>
                <a:noFill/>
              </p:spPr>
              <p:txBody>
                <a:bodyPr wrap="none" rtlCol="0">
                  <a:spAutoFit/>
                </a:bodyPr>
                <a:lstStyle/>
                <a:p>
                  <a:r>
                    <a:rPr lang="en-US" sz="1200" dirty="0"/>
                    <a:t>Output, </a:t>
                  </a:r>
                  <a14:m>
                    <m:oMath xmlns:m="http://schemas.openxmlformats.org/officeDocument/2006/math">
                      <m:r>
                        <a:rPr lang="en-US" sz="1200" b="0" i="1" dirty="0" smtClean="0">
                          <a:latin typeface="Cambria Math" panose="02040503050406030204" pitchFamily="18" charset="0"/>
                        </a:rPr>
                        <m:t>𝑌</m:t>
                      </m:r>
                    </m:oMath>
                  </a14:m>
                  <a:endParaRPr lang="en-US" sz="1200" dirty="0"/>
                </a:p>
              </p:txBody>
            </p:sp>
          </mc:Choice>
          <mc:Fallback xmlns="">
            <p:sp>
              <p:nvSpPr>
                <p:cNvPr id="17" name="TextBox 16">
                  <a:extLst>
                    <a:ext uri="{FF2B5EF4-FFF2-40B4-BE49-F238E27FC236}">
                      <a16:creationId xmlns:a16="http://schemas.microsoft.com/office/drawing/2014/main" id="{D1453694-8A7C-AA2A-7882-E2C1F72B92A1}"/>
                    </a:ext>
                  </a:extLst>
                </p:cNvPr>
                <p:cNvSpPr txBox="1">
                  <a:spLocks noRot="1" noChangeAspect="1" noMove="1" noResize="1" noEditPoints="1" noAdjustHandles="1" noChangeArrowheads="1" noChangeShapeType="1" noTextEdit="1"/>
                </p:cNvSpPr>
                <p:nvPr/>
              </p:nvSpPr>
              <p:spPr>
                <a:xfrm>
                  <a:off x="3708603" y="5759181"/>
                  <a:ext cx="806246" cy="276999"/>
                </a:xfrm>
                <a:prstGeom prst="rect">
                  <a:avLst/>
                </a:prstGeom>
                <a:blipFill>
                  <a:blip r:embed="rId2"/>
                  <a:stretch>
                    <a:fillRect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167BB57-E411-8B7E-0698-31E50A195594}"/>
                    </a:ext>
                  </a:extLst>
                </p:cNvPr>
                <p:cNvSpPr txBox="1"/>
                <p:nvPr/>
              </p:nvSpPr>
              <p:spPr>
                <a:xfrm rot="16200000">
                  <a:off x="-276153" y="2630694"/>
                  <a:ext cx="1695913" cy="276999"/>
                </a:xfrm>
                <a:prstGeom prst="rect">
                  <a:avLst/>
                </a:prstGeom>
                <a:noFill/>
              </p:spPr>
              <p:txBody>
                <a:bodyPr wrap="none" rtlCol="0">
                  <a:spAutoFit/>
                </a:bodyPr>
                <a:lstStyle/>
                <a:p>
                  <a:r>
                    <a:rPr lang="en-US" sz="1200" dirty="0"/>
                    <a:t>Domestic Interest Rate </a:t>
                  </a:r>
                  <a14:m>
                    <m:oMath xmlns:m="http://schemas.openxmlformats.org/officeDocument/2006/math">
                      <m:r>
                        <a:rPr lang="en-US" sz="1200" i="1" dirty="0" smtClean="0">
                          <a:latin typeface="Cambria Math" panose="02040503050406030204" pitchFamily="18" charset="0"/>
                        </a:rPr>
                        <m:t>𝑖</m:t>
                      </m:r>
                    </m:oMath>
                  </a14:m>
                  <a:endParaRPr lang="en-US" sz="1200" dirty="0"/>
                </a:p>
              </p:txBody>
            </p:sp>
          </mc:Choice>
          <mc:Fallback xmlns="">
            <p:sp>
              <p:nvSpPr>
                <p:cNvPr id="3" name="TextBox 2">
                  <a:extLst>
                    <a:ext uri="{FF2B5EF4-FFF2-40B4-BE49-F238E27FC236}">
                      <a16:creationId xmlns:a16="http://schemas.microsoft.com/office/drawing/2014/main" id="{20529A20-E3D9-B6C5-0CD9-7E155DE08331}"/>
                    </a:ext>
                  </a:extLst>
                </p:cNvPr>
                <p:cNvSpPr txBox="1">
                  <a:spLocks noRot="1" noChangeAspect="1" noMove="1" noResize="1" noEditPoints="1" noAdjustHandles="1" noChangeArrowheads="1" noChangeShapeType="1" noTextEdit="1"/>
                </p:cNvSpPr>
                <p:nvPr/>
              </p:nvSpPr>
              <p:spPr>
                <a:xfrm rot="16200000">
                  <a:off x="-276153" y="2630694"/>
                  <a:ext cx="1695913" cy="276999"/>
                </a:xfrm>
                <a:prstGeom prst="rect">
                  <a:avLst/>
                </a:prstGeom>
                <a:blipFill>
                  <a:blip r:embed="rId3"/>
                  <a:stretch>
                    <a:fillRect r="-15217" b="-360"/>
                  </a:stretch>
                </a:blipFill>
              </p:spPr>
              <p:txBody>
                <a:bodyPr/>
                <a:lstStyle/>
                <a:p>
                  <a:r>
                    <a:rPr lang="en-US">
                      <a:noFill/>
                    </a:rPr>
                    <a:t> </a:t>
                  </a:r>
                </a:p>
              </p:txBody>
            </p:sp>
          </mc:Fallback>
        </mc:AlternateContent>
        <p:cxnSp>
          <p:nvCxnSpPr>
            <p:cNvPr id="12" name="Straight Arrow Connector 11">
              <a:extLst>
                <a:ext uri="{FF2B5EF4-FFF2-40B4-BE49-F238E27FC236}">
                  <a16:creationId xmlns:a16="http://schemas.microsoft.com/office/drawing/2014/main" id="{B9F56BA8-8189-99AB-B973-97C4D130A9EA}"/>
                </a:ext>
              </a:extLst>
            </p:cNvPr>
            <p:cNvCxnSpPr/>
            <p:nvPr/>
          </p:nvCxnSpPr>
          <p:spPr>
            <a:xfrm>
              <a:off x="4712200" y="571854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C2A26A0-60CE-0657-FA0B-B4AA47457FB4}"/>
                </a:ext>
              </a:extLst>
            </p:cNvPr>
            <p:cNvCxnSpPr>
              <a:cxnSpLocks/>
            </p:cNvCxnSpPr>
            <p:nvPr/>
          </p:nvCxnSpPr>
          <p:spPr>
            <a:xfrm rot="16200000">
              <a:off x="2932410" y="394139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4D902DD-A439-3A64-9D87-3D8524015468}"/>
                    </a:ext>
                  </a:extLst>
                </p:cNvPr>
                <p:cNvSpPr txBox="1"/>
                <p:nvPr/>
              </p:nvSpPr>
              <p:spPr>
                <a:xfrm>
                  <a:off x="7447803" y="5745993"/>
                  <a:ext cx="1264898" cy="276999"/>
                </a:xfrm>
                <a:prstGeom prst="rect">
                  <a:avLst/>
                </a:prstGeom>
                <a:noFill/>
              </p:spPr>
              <p:txBody>
                <a:bodyPr wrap="none" rtlCol="0">
                  <a:spAutoFit/>
                </a:bodyPr>
                <a:lstStyle/>
                <a:p>
                  <a:r>
                    <a:rPr lang="en-US" sz="1200" dirty="0"/>
                    <a:t>Exchange Rate, </a:t>
                  </a:r>
                  <a14:m>
                    <m:oMath xmlns:m="http://schemas.openxmlformats.org/officeDocument/2006/math">
                      <m:r>
                        <a:rPr lang="en-US" sz="1200" i="1" dirty="0" smtClean="0">
                          <a:latin typeface="Cambria Math" panose="02040503050406030204" pitchFamily="18" charset="0"/>
                        </a:rPr>
                        <m:t>𝐸</m:t>
                      </m:r>
                    </m:oMath>
                  </a14:m>
                  <a:endParaRPr lang="en-US" sz="1200" dirty="0"/>
                </a:p>
              </p:txBody>
            </p:sp>
          </mc:Choice>
          <mc:Fallback xmlns="">
            <p:sp>
              <p:nvSpPr>
                <p:cNvPr id="23" name="TextBox 22">
                  <a:extLst>
                    <a:ext uri="{FF2B5EF4-FFF2-40B4-BE49-F238E27FC236}">
                      <a16:creationId xmlns:a16="http://schemas.microsoft.com/office/drawing/2014/main" id="{B8A86D9A-A8DD-6AE2-42AB-D8FEB68F95EB}"/>
                    </a:ext>
                  </a:extLst>
                </p:cNvPr>
                <p:cNvSpPr txBox="1">
                  <a:spLocks noRot="1" noChangeAspect="1" noMove="1" noResize="1" noEditPoints="1" noAdjustHandles="1" noChangeArrowheads="1" noChangeShapeType="1" noTextEdit="1"/>
                </p:cNvSpPr>
                <p:nvPr/>
              </p:nvSpPr>
              <p:spPr>
                <a:xfrm>
                  <a:off x="7447803" y="5745993"/>
                  <a:ext cx="1264898" cy="276999"/>
                </a:xfrm>
                <a:prstGeom prst="rect">
                  <a:avLst/>
                </a:prstGeom>
                <a:blipFill>
                  <a:blip r:embed="rId4"/>
                  <a:stretch>
                    <a:fillRect l="-483"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ACF9985B-7C88-E4F3-0C68-A15CFC5300A6}"/>
                    </a:ext>
                  </a:extLst>
                </p:cNvPr>
                <p:cNvSpPr txBox="1"/>
                <p:nvPr/>
              </p:nvSpPr>
              <p:spPr>
                <a:xfrm rot="16200000">
                  <a:off x="3807398" y="2617506"/>
                  <a:ext cx="1695913" cy="276999"/>
                </a:xfrm>
                <a:prstGeom prst="rect">
                  <a:avLst/>
                </a:prstGeom>
                <a:noFill/>
              </p:spPr>
              <p:txBody>
                <a:bodyPr wrap="none" rtlCol="0">
                  <a:spAutoFit/>
                </a:bodyPr>
                <a:lstStyle/>
                <a:p>
                  <a:r>
                    <a:rPr lang="en-US" sz="1200" dirty="0"/>
                    <a:t>Domestic Interest Rate </a:t>
                  </a:r>
                  <a14:m>
                    <m:oMath xmlns:m="http://schemas.openxmlformats.org/officeDocument/2006/math">
                      <m:r>
                        <a:rPr lang="en-US" sz="1200" i="1" dirty="0" smtClean="0">
                          <a:latin typeface="Cambria Math" panose="02040503050406030204" pitchFamily="18" charset="0"/>
                        </a:rPr>
                        <m:t>𝑖</m:t>
                      </m:r>
                    </m:oMath>
                  </a14:m>
                  <a:endParaRPr lang="en-US" sz="1200" dirty="0"/>
                </a:p>
              </p:txBody>
            </p:sp>
          </mc:Choice>
          <mc:Fallback xmlns="">
            <p:sp>
              <p:nvSpPr>
                <p:cNvPr id="26" name="TextBox 25">
                  <a:extLst>
                    <a:ext uri="{FF2B5EF4-FFF2-40B4-BE49-F238E27FC236}">
                      <a16:creationId xmlns:a16="http://schemas.microsoft.com/office/drawing/2014/main" id="{72AA0344-C545-9A1C-899F-ACB4942A2298}"/>
                    </a:ext>
                  </a:extLst>
                </p:cNvPr>
                <p:cNvSpPr txBox="1">
                  <a:spLocks noRot="1" noChangeAspect="1" noMove="1" noResize="1" noEditPoints="1" noAdjustHandles="1" noChangeArrowheads="1" noChangeShapeType="1" noTextEdit="1"/>
                </p:cNvSpPr>
                <p:nvPr/>
              </p:nvSpPr>
              <p:spPr>
                <a:xfrm rot="16200000">
                  <a:off x="3807398" y="2617506"/>
                  <a:ext cx="1695913" cy="276999"/>
                </a:xfrm>
                <a:prstGeom prst="rect">
                  <a:avLst/>
                </a:prstGeom>
                <a:blipFill>
                  <a:blip r:embed="rId5"/>
                  <a:stretch>
                    <a:fillRect l="-2222" r="-17778" b="-360"/>
                  </a:stretch>
                </a:blipFill>
              </p:spPr>
              <p:txBody>
                <a:bodyPr/>
                <a:lstStyle/>
                <a:p>
                  <a:r>
                    <a:rPr lang="en-US">
                      <a:noFill/>
                    </a:rPr>
                    <a:t> </a:t>
                  </a:r>
                </a:p>
              </p:txBody>
            </p:sp>
          </mc:Fallback>
        </mc:AlternateContent>
      </p:grpSp>
      <p:grpSp>
        <p:nvGrpSpPr>
          <p:cNvPr id="17" name="Group 16">
            <a:extLst>
              <a:ext uri="{FF2B5EF4-FFF2-40B4-BE49-F238E27FC236}">
                <a16:creationId xmlns:a16="http://schemas.microsoft.com/office/drawing/2014/main" id="{3DC13F88-2CC3-3300-797A-D3A0A09EC438}"/>
              </a:ext>
            </a:extLst>
          </p:cNvPr>
          <p:cNvGrpSpPr/>
          <p:nvPr/>
        </p:nvGrpSpPr>
        <p:grpSpPr>
          <a:xfrm>
            <a:off x="941267" y="2593820"/>
            <a:ext cx="2895987" cy="2924841"/>
            <a:chOff x="941267" y="2593820"/>
            <a:chExt cx="2895987" cy="2924841"/>
          </a:xfrm>
        </p:grpSpPr>
        <p:cxnSp>
          <p:nvCxnSpPr>
            <p:cNvPr id="18" name="Straight Connector 17">
              <a:extLst>
                <a:ext uri="{FF2B5EF4-FFF2-40B4-BE49-F238E27FC236}">
                  <a16:creationId xmlns:a16="http://schemas.microsoft.com/office/drawing/2014/main" id="{90F7D476-4F27-35AD-94E9-7B4F6DA4F2AE}"/>
                </a:ext>
              </a:extLst>
            </p:cNvPr>
            <p:cNvCxnSpPr>
              <a:cxnSpLocks/>
            </p:cNvCxnSpPr>
            <p:nvPr/>
          </p:nvCxnSpPr>
          <p:spPr>
            <a:xfrm>
              <a:off x="941267" y="2593820"/>
              <a:ext cx="2590754" cy="281711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88469B96-E308-096E-DC22-11A6E39ECAC4}"/>
                    </a:ext>
                  </a:extLst>
                </p:cNvPr>
                <p:cNvSpPr txBox="1"/>
                <p:nvPr/>
              </p:nvSpPr>
              <p:spPr>
                <a:xfrm>
                  <a:off x="3631749" y="5303217"/>
                  <a:ext cx="20550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0070C0"/>
                            </a:solidFill>
                            <a:latin typeface="Cambria Math" panose="02040503050406030204" pitchFamily="18" charset="0"/>
                          </a:rPr>
                          <m:t>𝐼𝑆</m:t>
                        </m:r>
                      </m:oMath>
                    </m:oMathPara>
                  </a14:m>
                  <a:endParaRPr lang="en-US" sz="1400" dirty="0">
                    <a:solidFill>
                      <a:srgbClr val="0070C0"/>
                    </a:solidFill>
                  </a:endParaRPr>
                </a:p>
              </p:txBody>
            </p:sp>
          </mc:Choice>
          <mc:Fallback xmlns="">
            <p:sp>
              <p:nvSpPr>
                <p:cNvPr id="42" name="TextBox 41">
                  <a:extLst>
                    <a:ext uri="{FF2B5EF4-FFF2-40B4-BE49-F238E27FC236}">
                      <a16:creationId xmlns:a16="http://schemas.microsoft.com/office/drawing/2014/main" id="{6E325760-5098-ECA7-0834-75DE0A7EDDE1}"/>
                    </a:ext>
                  </a:extLst>
                </p:cNvPr>
                <p:cNvSpPr txBox="1">
                  <a:spLocks noRot="1" noChangeAspect="1" noMove="1" noResize="1" noEditPoints="1" noAdjustHandles="1" noChangeArrowheads="1" noChangeShapeType="1" noTextEdit="1"/>
                </p:cNvSpPr>
                <p:nvPr/>
              </p:nvSpPr>
              <p:spPr>
                <a:xfrm>
                  <a:off x="3631749" y="5303217"/>
                  <a:ext cx="205505" cy="215444"/>
                </a:xfrm>
                <a:prstGeom prst="rect">
                  <a:avLst/>
                </a:prstGeom>
                <a:blipFill>
                  <a:blip r:embed="rId6"/>
                  <a:stretch>
                    <a:fillRect l="-21212" r="-18182" b="-5714"/>
                  </a:stretch>
                </a:blipFill>
              </p:spPr>
              <p:txBody>
                <a:bodyPr/>
                <a:lstStyle/>
                <a:p>
                  <a:r>
                    <a:rPr lang="en-US">
                      <a:noFill/>
                    </a:rPr>
                    <a:t> </a:t>
                  </a:r>
                </a:p>
              </p:txBody>
            </p:sp>
          </mc:Fallback>
        </mc:AlternateContent>
      </p:grpSp>
      <p:grpSp>
        <p:nvGrpSpPr>
          <p:cNvPr id="20" name="Group 19">
            <a:extLst>
              <a:ext uri="{FF2B5EF4-FFF2-40B4-BE49-F238E27FC236}">
                <a16:creationId xmlns:a16="http://schemas.microsoft.com/office/drawing/2014/main" id="{E4512CCC-1B32-C720-30C9-50F266F0D113}"/>
              </a:ext>
            </a:extLst>
          </p:cNvPr>
          <p:cNvGrpSpPr/>
          <p:nvPr/>
        </p:nvGrpSpPr>
        <p:grpSpPr>
          <a:xfrm>
            <a:off x="598563" y="3973434"/>
            <a:ext cx="3836827" cy="220513"/>
            <a:chOff x="598563" y="3973434"/>
            <a:chExt cx="3836827" cy="220513"/>
          </a:xfrm>
        </p:grpSpPr>
        <p:cxnSp>
          <p:nvCxnSpPr>
            <p:cNvPr id="21" name="Straight Connector 20">
              <a:extLst>
                <a:ext uri="{FF2B5EF4-FFF2-40B4-BE49-F238E27FC236}">
                  <a16:creationId xmlns:a16="http://schemas.microsoft.com/office/drawing/2014/main" id="{BF85959D-2B32-47D2-449C-8D00A571D6CE}"/>
                </a:ext>
              </a:extLst>
            </p:cNvPr>
            <p:cNvCxnSpPr>
              <a:cxnSpLocks/>
            </p:cNvCxnSpPr>
            <p:nvPr/>
          </p:nvCxnSpPr>
          <p:spPr>
            <a:xfrm>
              <a:off x="791958" y="4086225"/>
              <a:ext cx="3294267" cy="0"/>
            </a:xfrm>
            <a:prstGeom prst="line">
              <a:avLst/>
            </a:prstGeom>
            <a:ln w="28575">
              <a:solidFill>
                <a:srgbClr val="D4282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69106AEE-3649-6AE4-685F-9EAFAA066A46}"/>
                    </a:ext>
                  </a:extLst>
                </p:cNvPr>
                <p:cNvSpPr txBox="1"/>
                <p:nvPr/>
              </p:nvSpPr>
              <p:spPr>
                <a:xfrm>
                  <a:off x="4142489" y="3973434"/>
                  <a:ext cx="29290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D4282F"/>
                            </a:solidFill>
                            <a:latin typeface="Cambria Math" panose="02040503050406030204" pitchFamily="18" charset="0"/>
                          </a:rPr>
                          <m:t>𝐿𝑀</m:t>
                        </m:r>
                      </m:oMath>
                    </m:oMathPara>
                  </a14:m>
                  <a:endParaRPr lang="en-US" sz="1400" dirty="0">
                    <a:solidFill>
                      <a:srgbClr val="D4282F"/>
                    </a:solidFill>
                  </a:endParaRPr>
                </a:p>
              </p:txBody>
            </p:sp>
          </mc:Choice>
          <mc:Fallback xmlns="">
            <p:sp>
              <p:nvSpPr>
                <p:cNvPr id="38" name="TextBox 37">
                  <a:extLst>
                    <a:ext uri="{FF2B5EF4-FFF2-40B4-BE49-F238E27FC236}">
                      <a16:creationId xmlns:a16="http://schemas.microsoft.com/office/drawing/2014/main" id="{F9A050D2-428F-AD63-A7E0-015C4A38EA8A}"/>
                    </a:ext>
                  </a:extLst>
                </p:cNvPr>
                <p:cNvSpPr txBox="1">
                  <a:spLocks noRot="1" noChangeAspect="1" noMove="1" noResize="1" noEditPoints="1" noAdjustHandles="1" noChangeArrowheads="1" noChangeShapeType="1" noTextEdit="1"/>
                </p:cNvSpPr>
                <p:nvPr/>
              </p:nvSpPr>
              <p:spPr>
                <a:xfrm>
                  <a:off x="4142489" y="3973434"/>
                  <a:ext cx="292901" cy="215444"/>
                </a:xfrm>
                <a:prstGeom prst="rect">
                  <a:avLst/>
                </a:prstGeom>
                <a:blipFill>
                  <a:blip r:embed="rId7"/>
                  <a:stretch>
                    <a:fillRect l="-14583" r="-10417" b="-5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CE6BFDF-81CB-3258-8BC8-76944EECAC02}"/>
                    </a:ext>
                  </a:extLst>
                </p:cNvPr>
                <p:cNvSpPr txBox="1"/>
                <p:nvPr/>
              </p:nvSpPr>
              <p:spPr>
                <a:xfrm>
                  <a:off x="598563" y="3978503"/>
                  <a:ext cx="9707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b="0" i="1" smtClean="0">
                                <a:latin typeface="Cambria Math" panose="02040503050406030204" pitchFamily="18" charset="0"/>
                              </a:rPr>
                            </m:ctrlPr>
                          </m:accPr>
                          <m:e>
                            <m:r>
                              <a:rPr lang="en-US" sz="1400" b="0" i="1" smtClean="0">
                                <a:latin typeface="Cambria Math" panose="02040503050406030204" pitchFamily="18" charset="0"/>
                              </a:rPr>
                              <m:t>𝑖</m:t>
                            </m:r>
                          </m:e>
                        </m:acc>
                      </m:oMath>
                    </m:oMathPara>
                  </a14:m>
                  <a:endParaRPr lang="en-US" dirty="0"/>
                </a:p>
              </p:txBody>
            </p:sp>
          </mc:Choice>
          <mc:Fallback xmlns="">
            <p:sp>
              <p:nvSpPr>
                <p:cNvPr id="49" name="TextBox 48">
                  <a:extLst>
                    <a:ext uri="{FF2B5EF4-FFF2-40B4-BE49-F238E27FC236}">
                      <a16:creationId xmlns:a16="http://schemas.microsoft.com/office/drawing/2014/main" id="{BE546D91-861E-32B7-36DB-0B9C32BF8869}"/>
                    </a:ext>
                  </a:extLst>
                </p:cNvPr>
                <p:cNvSpPr txBox="1">
                  <a:spLocks noRot="1" noChangeAspect="1" noMove="1" noResize="1" noEditPoints="1" noAdjustHandles="1" noChangeArrowheads="1" noChangeShapeType="1" noTextEdit="1"/>
                </p:cNvSpPr>
                <p:nvPr/>
              </p:nvSpPr>
              <p:spPr>
                <a:xfrm>
                  <a:off x="598563" y="3978503"/>
                  <a:ext cx="97078" cy="215444"/>
                </a:xfrm>
                <a:prstGeom prst="rect">
                  <a:avLst/>
                </a:prstGeom>
                <a:blipFill>
                  <a:blip r:embed="rId8"/>
                  <a:stretch>
                    <a:fillRect l="-25000" r="-100000"/>
                  </a:stretch>
                </a:blipFill>
              </p:spPr>
              <p:txBody>
                <a:bodyPr/>
                <a:lstStyle/>
                <a:p>
                  <a:r>
                    <a:rPr lang="en-US">
                      <a:noFill/>
                    </a:rPr>
                    <a:t> </a:t>
                  </a:r>
                </a:p>
              </p:txBody>
            </p:sp>
          </mc:Fallback>
        </mc:AlternateContent>
      </p:grpSp>
      <p:grpSp>
        <p:nvGrpSpPr>
          <p:cNvPr id="24" name="Group 23">
            <a:extLst>
              <a:ext uri="{FF2B5EF4-FFF2-40B4-BE49-F238E27FC236}">
                <a16:creationId xmlns:a16="http://schemas.microsoft.com/office/drawing/2014/main" id="{5E81EC06-BA70-C5D6-5799-670023C84946}"/>
              </a:ext>
            </a:extLst>
          </p:cNvPr>
          <p:cNvGrpSpPr/>
          <p:nvPr/>
        </p:nvGrpSpPr>
        <p:grpSpPr>
          <a:xfrm>
            <a:off x="2204212" y="4037602"/>
            <a:ext cx="247424" cy="1952917"/>
            <a:chOff x="2204212" y="4037602"/>
            <a:chExt cx="247424" cy="1952917"/>
          </a:xfrm>
        </p:grpSpPr>
        <p:sp>
          <p:nvSpPr>
            <p:cNvPr id="25" name="Oval 24">
              <a:extLst>
                <a:ext uri="{FF2B5EF4-FFF2-40B4-BE49-F238E27FC236}">
                  <a16:creationId xmlns:a16="http://schemas.microsoft.com/office/drawing/2014/main" id="{D2059090-1C80-7D87-486C-2CB3A946F3F7}"/>
                </a:ext>
              </a:extLst>
            </p:cNvPr>
            <p:cNvSpPr/>
            <p:nvPr/>
          </p:nvSpPr>
          <p:spPr>
            <a:xfrm>
              <a:off x="2280985"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Connector 25">
              <a:extLst>
                <a:ext uri="{FF2B5EF4-FFF2-40B4-BE49-F238E27FC236}">
                  <a16:creationId xmlns:a16="http://schemas.microsoft.com/office/drawing/2014/main" id="{103BD2B0-6D6B-E4AD-0E01-C0DE42DC49B8}"/>
                </a:ext>
              </a:extLst>
            </p:cNvPr>
            <p:cNvCxnSpPr>
              <a:stCxn id="25" idx="4"/>
            </p:cNvCxnSpPr>
            <p:nvPr/>
          </p:nvCxnSpPr>
          <p:spPr>
            <a:xfrm flipH="1">
              <a:off x="2322267"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6CBBC4B5-4DBB-A682-56F5-EBBDEB5BA53A}"/>
                    </a:ext>
                  </a:extLst>
                </p:cNvPr>
                <p:cNvSpPr txBox="1"/>
                <p:nvPr/>
              </p:nvSpPr>
              <p:spPr>
                <a:xfrm>
                  <a:off x="2204212"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𝑌</m:t>
                        </m:r>
                      </m:oMath>
                    </m:oMathPara>
                  </a14:m>
                  <a:endParaRPr lang="en-US" dirty="0"/>
                </a:p>
              </p:txBody>
            </p:sp>
          </mc:Choice>
          <mc:Fallback xmlns="">
            <p:sp>
              <p:nvSpPr>
                <p:cNvPr id="69" name="TextBox 68">
                  <a:extLst>
                    <a:ext uri="{FF2B5EF4-FFF2-40B4-BE49-F238E27FC236}">
                      <a16:creationId xmlns:a16="http://schemas.microsoft.com/office/drawing/2014/main" id="{937498E7-89E5-8A6E-D27C-B6C8288DD433}"/>
                    </a:ext>
                  </a:extLst>
                </p:cNvPr>
                <p:cNvSpPr txBox="1">
                  <a:spLocks noRot="1" noChangeAspect="1" noMove="1" noResize="1" noEditPoints="1" noAdjustHandles="1" noChangeArrowheads="1" noChangeShapeType="1" noTextEdit="1"/>
                </p:cNvSpPr>
                <p:nvPr/>
              </p:nvSpPr>
              <p:spPr>
                <a:xfrm>
                  <a:off x="2204212" y="5775075"/>
                  <a:ext cx="247424" cy="215444"/>
                </a:xfrm>
                <a:prstGeom prst="rect">
                  <a:avLst/>
                </a:prstGeom>
                <a:blipFill>
                  <a:blip r:embed="rId9"/>
                  <a:stretch>
                    <a:fillRect b="-2778"/>
                  </a:stretch>
                </a:blipFill>
              </p:spPr>
              <p:txBody>
                <a:bodyPr/>
                <a:lstStyle/>
                <a:p>
                  <a:r>
                    <a:rPr lang="en-US">
                      <a:noFill/>
                    </a:rPr>
                    <a:t> </a:t>
                  </a:r>
                </a:p>
              </p:txBody>
            </p:sp>
          </mc:Fallback>
        </mc:AlternateContent>
      </p:grpSp>
      <p:grpSp>
        <p:nvGrpSpPr>
          <p:cNvPr id="30" name="Group 29">
            <a:extLst>
              <a:ext uri="{FF2B5EF4-FFF2-40B4-BE49-F238E27FC236}">
                <a16:creationId xmlns:a16="http://schemas.microsoft.com/office/drawing/2014/main" id="{C42C6C77-AFB4-DC1D-6432-7225189B8416}"/>
              </a:ext>
            </a:extLst>
          </p:cNvPr>
          <p:cNvGrpSpPr/>
          <p:nvPr/>
        </p:nvGrpSpPr>
        <p:grpSpPr>
          <a:xfrm>
            <a:off x="5140240" y="2076847"/>
            <a:ext cx="3277671" cy="3356837"/>
            <a:chOff x="5140240" y="2076847"/>
            <a:chExt cx="3277671" cy="3356837"/>
          </a:xfrm>
        </p:grpSpPr>
        <p:cxnSp>
          <p:nvCxnSpPr>
            <p:cNvPr id="31" name="Straight Connector 30">
              <a:extLst>
                <a:ext uri="{FF2B5EF4-FFF2-40B4-BE49-F238E27FC236}">
                  <a16:creationId xmlns:a16="http://schemas.microsoft.com/office/drawing/2014/main" id="{44B917BA-18E8-01A6-F42A-EFAEC22CC932}"/>
                </a:ext>
              </a:extLst>
            </p:cNvPr>
            <p:cNvCxnSpPr/>
            <p:nvPr/>
          </p:nvCxnSpPr>
          <p:spPr>
            <a:xfrm flipV="1">
              <a:off x="5140240" y="2447888"/>
              <a:ext cx="2985796" cy="298579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2EAE0E50-60A7-7282-8875-504FA8374D6E}"/>
                    </a:ext>
                  </a:extLst>
                </p:cNvPr>
                <p:cNvSpPr txBox="1"/>
                <p:nvPr/>
              </p:nvSpPr>
              <p:spPr>
                <a:xfrm>
                  <a:off x="7834161" y="2076847"/>
                  <a:ext cx="583750"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𝐼𝑛𝑡𝑒𝑟𝑒𝑠𝑡</m:t>
                        </m:r>
                        <m:r>
                          <a:rPr lang="en-US" sz="1100" b="0" i="1" smtClean="0">
                            <a:solidFill>
                              <a:srgbClr val="00B050"/>
                            </a:solidFill>
                            <a:latin typeface="Cambria Math" panose="02040503050406030204" pitchFamily="18" charset="0"/>
                          </a:rPr>
                          <m:t> </m:t>
                        </m:r>
                      </m:oMath>
                    </m:oMathPara>
                  </a14:m>
                  <a:endParaRPr lang="en-US" sz="1100" b="0" i="1" dirty="0">
                    <a:solidFill>
                      <a:srgbClr val="00B05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𝑃𝑎𝑟𝑖𝑡𝑦</m:t>
                        </m:r>
                      </m:oMath>
                    </m:oMathPara>
                  </a14:m>
                  <a:endParaRPr lang="en-US" sz="1100" dirty="0">
                    <a:solidFill>
                      <a:srgbClr val="00B050"/>
                    </a:solidFill>
                  </a:endParaRPr>
                </a:p>
              </p:txBody>
            </p:sp>
          </mc:Choice>
          <mc:Fallback xmlns="">
            <p:sp>
              <p:nvSpPr>
                <p:cNvPr id="71" name="TextBox 70">
                  <a:extLst>
                    <a:ext uri="{FF2B5EF4-FFF2-40B4-BE49-F238E27FC236}">
                      <a16:creationId xmlns:a16="http://schemas.microsoft.com/office/drawing/2014/main" id="{6764C863-FB77-5767-BF39-541027B67071}"/>
                    </a:ext>
                  </a:extLst>
                </p:cNvPr>
                <p:cNvSpPr txBox="1">
                  <a:spLocks noRot="1" noChangeAspect="1" noMove="1" noResize="1" noEditPoints="1" noAdjustHandles="1" noChangeArrowheads="1" noChangeShapeType="1" noTextEdit="1"/>
                </p:cNvSpPr>
                <p:nvPr/>
              </p:nvSpPr>
              <p:spPr>
                <a:xfrm>
                  <a:off x="7834161" y="2076847"/>
                  <a:ext cx="583750" cy="338554"/>
                </a:xfrm>
                <a:prstGeom prst="rect">
                  <a:avLst/>
                </a:prstGeom>
                <a:blipFill>
                  <a:blip r:embed="rId10"/>
                  <a:stretch>
                    <a:fillRect l="-5208" b="-16364"/>
                  </a:stretch>
                </a:blipFill>
              </p:spPr>
              <p:txBody>
                <a:bodyPr/>
                <a:lstStyle/>
                <a:p>
                  <a:r>
                    <a:rPr lang="en-US">
                      <a:noFill/>
                    </a:rPr>
                    <a:t> </a:t>
                  </a:r>
                </a:p>
              </p:txBody>
            </p:sp>
          </mc:Fallback>
        </mc:AlternateContent>
      </p:grpSp>
      <p:grpSp>
        <p:nvGrpSpPr>
          <p:cNvPr id="33" name="Group 32">
            <a:extLst>
              <a:ext uri="{FF2B5EF4-FFF2-40B4-BE49-F238E27FC236}">
                <a16:creationId xmlns:a16="http://schemas.microsoft.com/office/drawing/2014/main" id="{8BD8E8D3-3F44-361D-7037-C516C3249849}"/>
              </a:ext>
            </a:extLst>
          </p:cNvPr>
          <p:cNvGrpSpPr/>
          <p:nvPr/>
        </p:nvGrpSpPr>
        <p:grpSpPr>
          <a:xfrm>
            <a:off x="6374611" y="4121097"/>
            <a:ext cx="247424" cy="1855452"/>
            <a:chOff x="6374611" y="4121097"/>
            <a:chExt cx="247424" cy="1855452"/>
          </a:xfrm>
        </p:grpSpPr>
        <p:cxnSp>
          <p:nvCxnSpPr>
            <p:cNvPr id="34" name="Straight Connector 33">
              <a:extLst>
                <a:ext uri="{FF2B5EF4-FFF2-40B4-BE49-F238E27FC236}">
                  <a16:creationId xmlns:a16="http://schemas.microsoft.com/office/drawing/2014/main" id="{C54FBA83-E0E1-EA0C-7664-C36E2A21DCEB}"/>
                </a:ext>
              </a:extLst>
            </p:cNvPr>
            <p:cNvCxnSpPr>
              <a:stCxn id="64" idx="4"/>
            </p:cNvCxnSpPr>
            <p:nvPr/>
          </p:nvCxnSpPr>
          <p:spPr>
            <a:xfrm flipH="1">
              <a:off x="6498323"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E353071B-076E-5278-0F07-8CDD8C57BBC3}"/>
                    </a:ext>
                  </a:extLst>
                </p:cNvPr>
                <p:cNvSpPr txBox="1"/>
                <p:nvPr/>
              </p:nvSpPr>
              <p:spPr>
                <a:xfrm>
                  <a:off x="6374611" y="576110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𝐸</m:t>
                        </m:r>
                      </m:oMath>
                    </m:oMathPara>
                  </a14:m>
                  <a:endParaRPr lang="en-US" dirty="0"/>
                </a:p>
              </p:txBody>
            </p:sp>
          </mc:Choice>
          <mc:Fallback xmlns="">
            <p:sp>
              <p:nvSpPr>
                <p:cNvPr id="73" name="TextBox 72">
                  <a:extLst>
                    <a:ext uri="{FF2B5EF4-FFF2-40B4-BE49-F238E27FC236}">
                      <a16:creationId xmlns:a16="http://schemas.microsoft.com/office/drawing/2014/main" id="{6157E5C5-73A8-58BC-032F-F3506F020B5E}"/>
                    </a:ext>
                  </a:extLst>
                </p:cNvPr>
                <p:cNvSpPr txBox="1">
                  <a:spLocks noRot="1" noChangeAspect="1" noMove="1" noResize="1" noEditPoints="1" noAdjustHandles="1" noChangeArrowheads="1" noChangeShapeType="1" noTextEdit="1"/>
                </p:cNvSpPr>
                <p:nvPr/>
              </p:nvSpPr>
              <p:spPr>
                <a:xfrm>
                  <a:off x="6374611" y="5761105"/>
                  <a:ext cx="247424" cy="215444"/>
                </a:xfrm>
                <a:prstGeom prst="rect">
                  <a:avLst/>
                </a:prstGeom>
                <a:blipFill>
                  <a:blip r:embed="rId11"/>
                  <a:stretch>
                    <a:fillRect b="-5714"/>
                  </a:stretch>
                </a:blipFill>
              </p:spPr>
              <p:txBody>
                <a:bodyPr/>
                <a:lstStyle/>
                <a:p>
                  <a:r>
                    <a:rPr lang="en-US">
                      <a:noFill/>
                    </a:rPr>
                    <a:t> </a:t>
                  </a:r>
                </a:p>
              </p:txBody>
            </p:sp>
          </mc:Fallback>
        </mc:AlternateContent>
      </p:grpSp>
      <p:grpSp>
        <p:nvGrpSpPr>
          <p:cNvPr id="38" name="Group 37">
            <a:extLst>
              <a:ext uri="{FF2B5EF4-FFF2-40B4-BE49-F238E27FC236}">
                <a16:creationId xmlns:a16="http://schemas.microsoft.com/office/drawing/2014/main" id="{F6686EC7-A559-FC34-E15D-7EB00081BA54}"/>
              </a:ext>
            </a:extLst>
          </p:cNvPr>
          <p:cNvGrpSpPr/>
          <p:nvPr/>
        </p:nvGrpSpPr>
        <p:grpSpPr>
          <a:xfrm>
            <a:off x="4086225" y="3968099"/>
            <a:ext cx="2453381" cy="215444"/>
            <a:chOff x="4086225" y="3968099"/>
            <a:chExt cx="2453381" cy="215444"/>
          </a:xfrm>
        </p:grpSpPr>
        <p:cxnSp>
          <p:nvCxnSpPr>
            <p:cNvPr id="39" name="Straight Connector 38">
              <a:extLst>
                <a:ext uri="{FF2B5EF4-FFF2-40B4-BE49-F238E27FC236}">
                  <a16:creationId xmlns:a16="http://schemas.microsoft.com/office/drawing/2014/main" id="{180CAE88-D9D4-14AC-5ED2-20737EBA64CC}"/>
                </a:ext>
              </a:extLst>
            </p:cNvPr>
            <p:cNvCxnSpPr>
              <a:cxnSpLocks/>
            </p:cNvCxnSpPr>
            <p:nvPr/>
          </p:nvCxnSpPr>
          <p:spPr>
            <a:xfrm>
              <a:off x="4086225" y="4086225"/>
              <a:ext cx="789285"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E85B0F6A-3C64-C5B6-85B0-CFFFE360B659}"/>
                    </a:ext>
                  </a:extLst>
                </p:cNvPr>
                <p:cNvSpPr txBox="1"/>
                <p:nvPr/>
              </p:nvSpPr>
              <p:spPr>
                <a:xfrm>
                  <a:off x="4681852" y="3968099"/>
                  <a:ext cx="9707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i="1">
                                <a:latin typeface="Cambria Math" panose="02040503050406030204" pitchFamily="18" charset="0"/>
                              </a:rPr>
                            </m:ctrlPr>
                          </m:accPr>
                          <m:e>
                            <m:r>
                              <a:rPr lang="en-US" sz="1400" i="1">
                                <a:latin typeface="Cambria Math" panose="02040503050406030204" pitchFamily="18" charset="0"/>
                              </a:rPr>
                              <m:t>𝑖</m:t>
                            </m:r>
                          </m:e>
                        </m:acc>
                      </m:oMath>
                    </m:oMathPara>
                  </a14:m>
                  <a:endParaRPr lang="en-US" dirty="0"/>
                </a:p>
              </p:txBody>
            </p:sp>
          </mc:Choice>
          <mc:Fallback xmlns="">
            <p:sp>
              <p:nvSpPr>
                <p:cNvPr id="50" name="TextBox 49">
                  <a:extLst>
                    <a:ext uri="{FF2B5EF4-FFF2-40B4-BE49-F238E27FC236}">
                      <a16:creationId xmlns:a16="http://schemas.microsoft.com/office/drawing/2014/main" id="{93DF68C1-0256-F827-0D5A-F03AB88823C6}"/>
                    </a:ext>
                  </a:extLst>
                </p:cNvPr>
                <p:cNvSpPr txBox="1">
                  <a:spLocks noRot="1" noChangeAspect="1" noMove="1" noResize="1" noEditPoints="1" noAdjustHandles="1" noChangeArrowheads="1" noChangeShapeType="1" noTextEdit="1"/>
                </p:cNvSpPr>
                <p:nvPr/>
              </p:nvSpPr>
              <p:spPr>
                <a:xfrm>
                  <a:off x="4681852" y="3968099"/>
                  <a:ext cx="97078" cy="215444"/>
                </a:xfrm>
                <a:prstGeom prst="rect">
                  <a:avLst/>
                </a:prstGeom>
                <a:blipFill>
                  <a:blip r:embed="rId8"/>
                  <a:stretch>
                    <a:fillRect l="-25000" r="-100000"/>
                  </a:stretch>
                </a:blipFill>
              </p:spPr>
              <p:txBody>
                <a:bodyPr/>
                <a:lstStyle/>
                <a:p>
                  <a:r>
                    <a:rPr lang="en-US">
                      <a:noFill/>
                    </a:rPr>
                    <a:t> </a:t>
                  </a:r>
                </a:p>
              </p:txBody>
            </p:sp>
          </mc:Fallback>
        </mc:AlternateContent>
        <p:cxnSp>
          <p:nvCxnSpPr>
            <p:cNvPr id="55" name="Straight Connector 54">
              <a:extLst>
                <a:ext uri="{FF2B5EF4-FFF2-40B4-BE49-F238E27FC236}">
                  <a16:creationId xmlns:a16="http://schemas.microsoft.com/office/drawing/2014/main" id="{696FE6BE-77AC-EFEA-4557-B7F82CD53C95}"/>
                </a:ext>
              </a:extLst>
            </p:cNvPr>
            <p:cNvCxnSpPr>
              <a:cxnSpLocks/>
            </p:cNvCxnSpPr>
            <p:nvPr/>
          </p:nvCxnSpPr>
          <p:spPr>
            <a:xfrm>
              <a:off x="4875510" y="4086225"/>
              <a:ext cx="1582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CC9DED4C-AA87-B102-41B3-230C70EC7510}"/>
                </a:ext>
              </a:extLst>
            </p:cNvPr>
            <p:cNvSpPr/>
            <p:nvPr/>
          </p:nvSpPr>
          <p:spPr>
            <a:xfrm>
              <a:off x="6457041"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2774D5A-E743-DBCD-8D29-6F000D029517}"/>
              </a:ext>
            </a:extLst>
          </p:cNvPr>
          <p:cNvGrpSpPr/>
          <p:nvPr/>
        </p:nvGrpSpPr>
        <p:grpSpPr>
          <a:xfrm>
            <a:off x="845162" y="3180972"/>
            <a:ext cx="2482402" cy="2442552"/>
            <a:chOff x="941267" y="2593820"/>
            <a:chExt cx="3019977" cy="2971496"/>
          </a:xfrm>
        </p:grpSpPr>
        <p:cxnSp>
          <p:nvCxnSpPr>
            <p:cNvPr id="72" name="Straight Connector 71">
              <a:extLst>
                <a:ext uri="{FF2B5EF4-FFF2-40B4-BE49-F238E27FC236}">
                  <a16:creationId xmlns:a16="http://schemas.microsoft.com/office/drawing/2014/main" id="{6BF6225E-FF28-1EA9-D05B-4844D68EB5E3}"/>
                </a:ext>
              </a:extLst>
            </p:cNvPr>
            <p:cNvCxnSpPr>
              <a:cxnSpLocks/>
            </p:cNvCxnSpPr>
            <p:nvPr/>
          </p:nvCxnSpPr>
          <p:spPr>
            <a:xfrm>
              <a:off x="941267" y="2593820"/>
              <a:ext cx="2590754" cy="281711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3" name="TextBox 72">
                  <a:extLst>
                    <a:ext uri="{FF2B5EF4-FFF2-40B4-BE49-F238E27FC236}">
                      <a16:creationId xmlns:a16="http://schemas.microsoft.com/office/drawing/2014/main" id="{5F5C469B-3815-63BB-B939-257E61359068}"/>
                    </a:ext>
                  </a:extLst>
                </p:cNvPr>
                <p:cNvSpPr txBox="1"/>
                <p:nvPr/>
              </p:nvSpPr>
              <p:spPr>
                <a:xfrm>
                  <a:off x="3631749" y="5303217"/>
                  <a:ext cx="329495" cy="2620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0070C0"/>
                            </a:solidFill>
                            <a:latin typeface="Cambria Math" panose="02040503050406030204" pitchFamily="18" charset="0"/>
                          </a:rPr>
                          <m:t>𝐼</m:t>
                        </m:r>
                        <m:sSup>
                          <m:sSupPr>
                            <m:ctrlPr>
                              <a:rPr lang="en-US" sz="1400" b="0" i="1" smtClean="0">
                                <a:solidFill>
                                  <a:srgbClr val="0070C0"/>
                                </a:solidFill>
                                <a:latin typeface="Cambria Math" panose="02040503050406030204" pitchFamily="18" charset="0"/>
                              </a:rPr>
                            </m:ctrlPr>
                          </m:sSupPr>
                          <m:e>
                            <m:r>
                              <a:rPr lang="en-US" sz="1400" b="0" i="1" smtClean="0">
                                <a:solidFill>
                                  <a:srgbClr val="0070C0"/>
                                </a:solidFill>
                                <a:latin typeface="Cambria Math" panose="02040503050406030204" pitchFamily="18" charset="0"/>
                              </a:rPr>
                              <m:t>𝑆</m:t>
                            </m:r>
                          </m:e>
                          <m:sup>
                            <m:r>
                              <a:rPr lang="en-US" sz="1400" b="0" i="1" smtClean="0">
                                <a:solidFill>
                                  <a:srgbClr val="0070C0"/>
                                </a:solidFill>
                                <a:latin typeface="Cambria Math" panose="02040503050406030204" pitchFamily="18" charset="0"/>
                              </a:rPr>
                              <m:t>′</m:t>
                            </m:r>
                          </m:sup>
                        </m:sSup>
                      </m:oMath>
                    </m:oMathPara>
                  </a14:m>
                  <a:endParaRPr lang="en-US" sz="1400" dirty="0">
                    <a:solidFill>
                      <a:srgbClr val="0070C0"/>
                    </a:solidFill>
                  </a:endParaRPr>
                </a:p>
              </p:txBody>
            </p:sp>
          </mc:Choice>
          <mc:Fallback>
            <p:sp>
              <p:nvSpPr>
                <p:cNvPr id="73" name="TextBox 72">
                  <a:extLst>
                    <a:ext uri="{FF2B5EF4-FFF2-40B4-BE49-F238E27FC236}">
                      <a16:creationId xmlns:a16="http://schemas.microsoft.com/office/drawing/2014/main" id="{5F5C469B-3815-63BB-B939-257E61359068}"/>
                    </a:ext>
                  </a:extLst>
                </p:cNvPr>
                <p:cNvSpPr txBox="1">
                  <a:spLocks noRot="1" noChangeAspect="1" noMove="1" noResize="1" noEditPoints="1" noAdjustHandles="1" noChangeArrowheads="1" noChangeShapeType="1" noTextEdit="1"/>
                </p:cNvSpPr>
                <p:nvPr/>
              </p:nvSpPr>
              <p:spPr>
                <a:xfrm>
                  <a:off x="3631749" y="5303217"/>
                  <a:ext cx="329495" cy="262099"/>
                </a:xfrm>
                <a:prstGeom prst="rect">
                  <a:avLst/>
                </a:prstGeom>
                <a:blipFill>
                  <a:blip r:embed="rId12"/>
                  <a:stretch>
                    <a:fillRect l="-15556" b="-5714"/>
                  </a:stretch>
                </a:blipFill>
              </p:spPr>
              <p:txBody>
                <a:bodyPr/>
                <a:lstStyle/>
                <a:p>
                  <a:r>
                    <a:rPr lang="en-US">
                      <a:noFill/>
                    </a:rPr>
                    <a:t> </a:t>
                  </a:r>
                </a:p>
              </p:txBody>
            </p:sp>
          </mc:Fallback>
        </mc:AlternateContent>
      </p:grpSp>
      <p:grpSp>
        <p:nvGrpSpPr>
          <p:cNvPr id="75" name="Group 74">
            <a:extLst>
              <a:ext uri="{FF2B5EF4-FFF2-40B4-BE49-F238E27FC236}">
                <a16:creationId xmlns:a16="http://schemas.microsoft.com/office/drawing/2014/main" id="{F687D5BA-6372-F189-870C-BF5AE59BA59D}"/>
              </a:ext>
            </a:extLst>
          </p:cNvPr>
          <p:cNvGrpSpPr/>
          <p:nvPr/>
        </p:nvGrpSpPr>
        <p:grpSpPr>
          <a:xfrm>
            <a:off x="1555715" y="4045174"/>
            <a:ext cx="247424" cy="1952917"/>
            <a:chOff x="2204212" y="4037602"/>
            <a:chExt cx="247424" cy="1952917"/>
          </a:xfrm>
        </p:grpSpPr>
        <p:sp>
          <p:nvSpPr>
            <p:cNvPr id="76" name="Oval 75">
              <a:extLst>
                <a:ext uri="{FF2B5EF4-FFF2-40B4-BE49-F238E27FC236}">
                  <a16:creationId xmlns:a16="http://schemas.microsoft.com/office/drawing/2014/main" id="{C5FE88CA-195E-AC2C-2B6B-66B7D2DD094C}"/>
                </a:ext>
              </a:extLst>
            </p:cNvPr>
            <p:cNvSpPr/>
            <p:nvPr/>
          </p:nvSpPr>
          <p:spPr>
            <a:xfrm>
              <a:off x="2280985"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7F577D68-B105-E6EC-B89C-52FE3B988F3A}"/>
                </a:ext>
              </a:extLst>
            </p:cNvPr>
            <p:cNvCxnSpPr>
              <a:stCxn id="76" idx="4"/>
            </p:cNvCxnSpPr>
            <p:nvPr/>
          </p:nvCxnSpPr>
          <p:spPr>
            <a:xfrm flipH="1">
              <a:off x="2322267"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8" name="TextBox 77">
                  <a:extLst>
                    <a:ext uri="{FF2B5EF4-FFF2-40B4-BE49-F238E27FC236}">
                      <a16:creationId xmlns:a16="http://schemas.microsoft.com/office/drawing/2014/main" id="{1E1E2062-1C9F-7C1D-D53E-6B736B9E19E5}"/>
                    </a:ext>
                  </a:extLst>
                </p:cNvPr>
                <p:cNvSpPr txBox="1"/>
                <p:nvPr/>
              </p:nvSpPr>
              <p:spPr>
                <a:xfrm>
                  <a:off x="2204212"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𝑌</m:t>
                            </m:r>
                          </m:e>
                          <m:sup>
                            <m:r>
                              <a:rPr lang="en-US" sz="1400" b="0" i="1" smtClean="0">
                                <a:latin typeface="Cambria Math" panose="02040503050406030204" pitchFamily="18" charset="0"/>
                              </a:rPr>
                              <m:t>′</m:t>
                            </m:r>
                          </m:sup>
                        </m:sSup>
                      </m:oMath>
                    </m:oMathPara>
                  </a14:m>
                  <a:endParaRPr lang="en-US" dirty="0"/>
                </a:p>
              </p:txBody>
            </p:sp>
          </mc:Choice>
          <mc:Fallback>
            <p:sp>
              <p:nvSpPr>
                <p:cNvPr id="78" name="TextBox 77">
                  <a:extLst>
                    <a:ext uri="{FF2B5EF4-FFF2-40B4-BE49-F238E27FC236}">
                      <a16:creationId xmlns:a16="http://schemas.microsoft.com/office/drawing/2014/main" id="{1E1E2062-1C9F-7C1D-D53E-6B736B9E19E5}"/>
                    </a:ext>
                  </a:extLst>
                </p:cNvPr>
                <p:cNvSpPr txBox="1">
                  <a:spLocks noRot="1" noChangeAspect="1" noMove="1" noResize="1" noEditPoints="1" noAdjustHandles="1" noChangeArrowheads="1" noChangeShapeType="1" noTextEdit="1"/>
                </p:cNvSpPr>
                <p:nvPr/>
              </p:nvSpPr>
              <p:spPr>
                <a:xfrm>
                  <a:off x="2204212" y="5775075"/>
                  <a:ext cx="247424" cy="215444"/>
                </a:xfrm>
                <a:prstGeom prst="rect">
                  <a:avLst/>
                </a:prstGeom>
                <a:blipFill>
                  <a:blip r:embed="rId13"/>
                  <a:stretch>
                    <a:fillRect l="-9756" b="-5714"/>
                  </a:stretch>
                </a:blipFill>
              </p:spPr>
              <p:txBody>
                <a:bodyPr/>
                <a:lstStyle/>
                <a:p>
                  <a:r>
                    <a:rPr lang="en-US">
                      <a:noFill/>
                    </a:rPr>
                    <a:t> </a:t>
                  </a:r>
                </a:p>
              </p:txBody>
            </p:sp>
          </mc:Fallback>
        </mc:AlternateContent>
      </p:grpSp>
    </p:spTree>
    <p:extLst>
      <p:ext uri="{BB962C8B-B14F-4D97-AF65-F5344CB8AC3E}">
        <p14:creationId xmlns:p14="http://schemas.microsoft.com/office/powerpoint/2010/main" val="344446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par>
                                <p:cTn id="20" presetID="10"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par>
                                <p:cTn id="23" presetID="10"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500"/>
                                        <p:tgtEl>
                                          <p:spTgt spid="65"/>
                                        </p:tgtEl>
                                      </p:cBhvr>
                                    </p:animEffect>
                                  </p:childTnLst>
                                </p:cTn>
                              </p:par>
                              <p:par>
                                <p:cTn id="31" presetID="10" presetClass="entr" presetSubtype="0" fill="hold" nodeType="withEffect">
                                  <p:stCondLst>
                                    <p:cond delay="0"/>
                                  </p:stCondLst>
                                  <p:childTnLst>
                                    <p:set>
                                      <p:cBhvr>
                                        <p:cTn id="32" dur="1" fill="hold">
                                          <p:stCondLst>
                                            <p:cond delay="0"/>
                                          </p:stCondLst>
                                        </p:cTn>
                                        <p:tgtEl>
                                          <p:spTgt spid="75"/>
                                        </p:tgtEl>
                                        <p:attrNameLst>
                                          <p:attrName>style.visibility</p:attrName>
                                        </p:attrNameLst>
                                      </p:cBhvr>
                                      <p:to>
                                        <p:strVal val="visible"/>
                                      </p:to>
                                    </p:set>
                                    <p:animEffect transition="in" filter="fade">
                                      <p:cBhvr>
                                        <p:cTn id="33"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7873B-2C15-D092-3088-7F3D8669B1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55C4E4-443A-DB27-2394-8CA1A0EFA113}"/>
              </a:ext>
            </a:extLst>
          </p:cNvPr>
          <p:cNvSpPr>
            <a:spLocks noGrp="1"/>
          </p:cNvSpPr>
          <p:nvPr>
            <p:ph type="title"/>
          </p:nvPr>
        </p:nvSpPr>
        <p:spPr/>
        <p:txBody>
          <a:bodyPr/>
          <a:lstStyle/>
          <a:p>
            <a:r>
              <a:rPr lang="en-US" dirty="0"/>
              <a:t>Problem 4.B.</a:t>
            </a:r>
          </a:p>
        </p:txBody>
      </p:sp>
      <p:sp>
        <p:nvSpPr>
          <p:cNvPr id="4" name="Date Placeholder 3">
            <a:extLst>
              <a:ext uri="{FF2B5EF4-FFF2-40B4-BE49-F238E27FC236}">
                <a16:creationId xmlns:a16="http://schemas.microsoft.com/office/drawing/2014/main" id="{AB84B7A5-4993-6EA6-F3AF-115AC017BA7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3D8C13E0-79D4-2D62-F17A-73F2975AF71F}"/>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0F67629-0994-BB25-74CA-8607B360C17E}"/>
              </a:ext>
            </a:extLst>
          </p:cNvPr>
          <p:cNvSpPr>
            <a:spLocks noGrp="1"/>
          </p:cNvSpPr>
          <p:nvPr>
            <p:ph type="sldNum" sz="quarter" idx="12"/>
          </p:nvPr>
        </p:nvSpPr>
        <p:spPr/>
        <p:txBody>
          <a:bodyPr/>
          <a:lstStyle/>
          <a:p>
            <a:fld id="{1A980C56-831A-4EAB-9EDE-57C090F4F877}" type="slidenum">
              <a:rPr lang="en-US" smtClean="0"/>
              <a:t>15</a:t>
            </a:fld>
            <a:endParaRPr lang="en-US" dirty="0"/>
          </a:p>
        </p:txBody>
      </p:sp>
      <p:grpSp>
        <p:nvGrpSpPr>
          <p:cNvPr id="3" name="Group 2">
            <a:extLst>
              <a:ext uri="{FF2B5EF4-FFF2-40B4-BE49-F238E27FC236}">
                <a16:creationId xmlns:a16="http://schemas.microsoft.com/office/drawing/2014/main" id="{FE493724-B84E-B064-2CC7-B8FDF625B275}"/>
              </a:ext>
            </a:extLst>
          </p:cNvPr>
          <p:cNvGrpSpPr/>
          <p:nvPr/>
        </p:nvGrpSpPr>
        <p:grpSpPr>
          <a:xfrm>
            <a:off x="433304" y="1908049"/>
            <a:ext cx="8279397" cy="4128131"/>
            <a:chOff x="433304" y="1908049"/>
            <a:chExt cx="8279397" cy="4128131"/>
          </a:xfrm>
        </p:grpSpPr>
        <p:cxnSp>
          <p:nvCxnSpPr>
            <p:cNvPr id="7" name="Straight Arrow Connector 6">
              <a:extLst>
                <a:ext uri="{FF2B5EF4-FFF2-40B4-BE49-F238E27FC236}">
                  <a16:creationId xmlns:a16="http://schemas.microsoft.com/office/drawing/2014/main" id="{FC478795-50DD-F459-F8A7-E887C06E0D1F}"/>
                </a:ext>
              </a:extLst>
            </p:cNvPr>
            <p:cNvCxnSpPr/>
            <p:nvPr/>
          </p:nvCxnSpPr>
          <p:spPr>
            <a:xfrm>
              <a:off x="628649" y="573173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30D1FB6-20AE-1151-2C7D-9AE6B96C6118}"/>
                </a:ext>
              </a:extLst>
            </p:cNvPr>
            <p:cNvCxnSpPr>
              <a:cxnSpLocks/>
            </p:cNvCxnSpPr>
            <p:nvPr/>
          </p:nvCxnSpPr>
          <p:spPr>
            <a:xfrm rot="16200000">
              <a:off x="-1151141" y="3954581"/>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EC8AC7F-D735-D1CF-BB06-330A2D0B5388}"/>
                    </a:ext>
                  </a:extLst>
                </p:cNvPr>
                <p:cNvSpPr txBox="1"/>
                <p:nvPr/>
              </p:nvSpPr>
              <p:spPr>
                <a:xfrm>
                  <a:off x="3708603" y="5759181"/>
                  <a:ext cx="806246" cy="276999"/>
                </a:xfrm>
                <a:prstGeom prst="rect">
                  <a:avLst/>
                </a:prstGeom>
                <a:noFill/>
              </p:spPr>
              <p:txBody>
                <a:bodyPr wrap="none" rtlCol="0">
                  <a:spAutoFit/>
                </a:bodyPr>
                <a:lstStyle/>
                <a:p>
                  <a:r>
                    <a:rPr lang="en-US" sz="1200" dirty="0"/>
                    <a:t>Output, </a:t>
                  </a:r>
                  <a14:m>
                    <m:oMath xmlns:m="http://schemas.openxmlformats.org/officeDocument/2006/math">
                      <m:r>
                        <a:rPr lang="en-US" sz="1200" b="0" i="1" dirty="0" smtClean="0">
                          <a:latin typeface="Cambria Math" panose="02040503050406030204" pitchFamily="18" charset="0"/>
                        </a:rPr>
                        <m:t>𝑌</m:t>
                      </m:r>
                    </m:oMath>
                  </a14:m>
                  <a:endParaRPr lang="en-US" sz="1200" dirty="0"/>
                </a:p>
              </p:txBody>
            </p:sp>
          </mc:Choice>
          <mc:Fallback xmlns="">
            <p:sp>
              <p:nvSpPr>
                <p:cNvPr id="17" name="TextBox 16">
                  <a:extLst>
                    <a:ext uri="{FF2B5EF4-FFF2-40B4-BE49-F238E27FC236}">
                      <a16:creationId xmlns:a16="http://schemas.microsoft.com/office/drawing/2014/main" id="{D1453694-8A7C-AA2A-7882-E2C1F72B92A1}"/>
                    </a:ext>
                  </a:extLst>
                </p:cNvPr>
                <p:cNvSpPr txBox="1">
                  <a:spLocks noRot="1" noChangeAspect="1" noMove="1" noResize="1" noEditPoints="1" noAdjustHandles="1" noChangeArrowheads="1" noChangeShapeType="1" noTextEdit="1"/>
                </p:cNvSpPr>
                <p:nvPr/>
              </p:nvSpPr>
              <p:spPr>
                <a:xfrm>
                  <a:off x="3708603" y="5759181"/>
                  <a:ext cx="806246" cy="276999"/>
                </a:xfrm>
                <a:prstGeom prst="rect">
                  <a:avLst/>
                </a:prstGeom>
                <a:blipFill>
                  <a:blip r:embed="rId2"/>
                  <a:stretch>
                    <a:fillRect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0AB41A98-1661-BA43-3825-FF7216E7BA94}"/>
                    </a:ext>
                  </a:extLst>
                </p:cNvPr>
                <p:cNvSpPr txBox="1"/>
                <p:nvPr/>
              </p:nvSpPr>
              <p:spPr>
                <a:xfrm rot="16200000">
                  <a:off x="-276153" y="2630694"/>
                  <a:ext cx="1695913" cy="276999"/>
                </a:xfrm>
                <a:prstGeom prst="rect">
                  <a:avLst/>
                </a:prstGeom>
                <a:noFill/>
              </p:spPr>
              <p:txBody>
                <a:bodyPr wrap="none" rtlCol="0">
                  <a:spAutoFit/>
                </a:bodyPr>
                <a:lstStyle/>
                <a:p>
                  <a:r>
                    <a:rPr lang="en-US" sz="1200" dirty="0"/>
                    <a:t>Domestic Interest Rate </a:t>
                  </a:r>
                  <a14:m>
                    <m:oMath xmlns:m="http://schemas.openxmlformats.org/officeDocument/2006/math">
                      <m:r>
                        <a:rPr lang="en-US" sz="1200" i="1" dirty="0" smtClean="0">
                          <a:latin typeface="Cambria Math" panose="02040503050406030204" pitchFamily="18" charset="0"/>
                        </a:rPr>
                        <m:t>𝑖</m:t>
                      </m:r>
                    </m:oMath>
                  </a14:m>
                  <a:endParaRPr lang="en-US" sz="1200" dirty="0"/>
                </a:p>
              </p:txBody>
            </p:sp>
          </mc:Choice>
          <mc:Fallback xmlns="">
            <p:sp>
              <p:nvSpPr>
                <p:cNvPr id="3" name="TextBox 2">
                  <a:extLst>
                    <a:ext uri="{FF2B5EF4-FFF2-40B4-BE49-F238E27FC236}">
                      <a16:creationId xmlns:a16="http://schemas.microsoft.com/office/drawing/2014/main" id="{20529A20-E3D9-B6C5-0CD9-7E155DE08331}"/>
                    </a:ext>
                  </a:extLst>
                </p:cNvPr>
                <p:cNvSpPr txBox="1">
                  <a:spLocks noRot="1" noChangeAspect="1" noMove="1" noResize="1" noEditPoints="1" noAdjustHandles="1" noChangeArrowheads="1" noChangeShapeType="1" noTextEdit="1"/>
                </p:cNvSpPr>
                <p:nvPr/>
              </p:nvSpPr>
              <p:spPr>
                <a:xfrm rot="16200000">
                  <a:off x="-276153" y="2630694"/>
                  <a:ext cx="1695913" cy="276999"/>
                </a:xfrm>
                <a:prstGeom prst="rect">
                  <a:avLst/>
                </a:prstGeom>
                <a:blipFill>
                  <a:blip r:embed="rId3"/>
                  <a:stretch>
                    <a:fillRect r="-15217" b="-360"/>
                  </a:stretch>
                </a:blipFill>
              </p:spPr>
              <p:txBody>
                <a:bodyPr/>
                <a:lstStyle/>
                <a:p>
                  <a:r>
                    <a:rPr lang="en-US">
                      <a:noFill/>
                    </a:rPr>
                    <a:t> </a:t>
                  </a:r>
                </a:p>
              </p:txBody>
            </p:sp>
          </mc:Fallback>
        </mc:AlternateContent>
        <p:cxnSp>
          <p:nvCxnSpPr>
            <p:cNvPr id="11" name="Straight Arrow Connector 10">
              <a:extLst>
                <a:ext uri="{FF2B5EF4-FFF2-40B4-BE49-F238E27FC236}">
                  <a16:creationId xmlns:a16="http://schemas.microsoft.com/office/drawing/2014/main" id="{C144FDFA-6E8C-4D9C-46A6-6BE143146406}"/>
                </a:ext>
              </a:extLst>
            </p:cNvPr>
            <p:cNvCxnSpPr/>
            <p:nvPr/>
          </p:nvCxnSpPr>
          <p:spPr>
            <a:xfrm>
              <a:off x="4712200" y="571854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812C6FB-6742-84BF-471F-E1E7AEA9F43C}"/>
                </a:ext>
              </a:extLst>
            </p:cNvPr>
            <p:cNvCxnSpPr>
              <a:cxnSpLocks/>
            </p:cNvCxnSpPr>
            <p:nvPr/>
          </p:nvCxnSpPr>
          <p:spPr>
            <a:xfrm rot="16200000">
              <a:off x="2932410" y="3941393"/>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ED1CEEA-5D32-DEB8-ABD8-714A8B0692B7}"/>
                    </a:ext>
                  </a:extLst>
                </p:cNvPr>
                <p:cNvSpPr txBox="1"/>
                <p:nvPr/>
              </p:nvSpPr>
              <p:spPr>
                <a:xfrm>
                  <a:off x="7447803" y="5745993"/>
                  <a:ext cx="1264898" cy="276999"/>
                </a:xfrm>
                <a:prstGeom prst="rect">
                  <a:avLst/>
                </a:prstGeom>
                <a:noFill/>
              </p:spPr>
              <p:txBody>
                <a:bodyPr wrap="none" rtlCol="0">
                  <a:spAutoFit/>
                </a:bodyPr>
                <a:lstStyle/>
                <a:p>
                  <a:r>
                    <a:rPr lang="en-US" sz="1200" dirty="0"/>
                    <a:t>Exchange Rate, </a:t>
                  </a:r>
                  <a14:m>
                    <m:oMath xmlns:m="http://schemas.openxmlformats.org/officeDocument/2006/math">
                      <m:r>
                        <a:rPr lang="en-US" sz="1200" i="1" dirty="0" smtClean="0">
                          <a:latin typeface="Cambria Math" panose="02040503050406030204" pitchFamily="18" charset="0"/>
                        </a:rPr>
                        <m:t>𝐸</m:t>
                      </m:r>
                    </m:oMath>
                  </a14:m>
                  <a:endParaRPr lang="en-US" sz="1200" dirty="0"/>
                </a:p>
              </p:txBody>
            </p:sp>
          </mc:Choice>
          <mc:Fallback xmlns="">
            <p:sp>
              <p:nvSpPr>
                <p:cNvPr id="23" name="TextBox 22">
                  <a:extLst>
                    <a:ext uri="{FF2B5EF4-FFF2-40B4-BE49-F238E27FC236}">
                      <a16:creationId xmlns:a16="http://schemas.microsoft.com/office/drawing/2014/main" id="{B8A86D9A-A8DD-6AE2-42AB-D8FEB68F95EB}"/>
                    </a:ext>
                  </a:extLst>
                </p:cNvPr>
                <p:cNvSpPr txBox="1">
                  <a:spLocks noRot="1" noChangeAspect="1" noMove="1" noResize="1" noEditPoints="1" noAdjustHandles="1" noChangeArrowheads="1" noChangeShapeType="1" noTextEdit="1"/>
                </p:cNvSpPr>
                <p:nvPr/>
              </p:nvSpPr>
              <p:spPr>
                <a:xfrm>
                  <a:off x="7447803" y="5745993"/>
                  <a:ext cx="1264898" cy="276999"/>
                </a:xfrm>
                <a:prstGeom prst="rect">
                  <a:avLst/>
                </a:prstGeom>
                <a:blipFill>
                  <a:blip r:embed="rId4"/>
                  <a:stretch>
                    <a:fillRect l="-483"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031589C7-7A28-F0BF-80DB-941A85C8ADFD}"/>
                    </a:ext>
                  </a:extLst>
                </p:cNvPr>
                <p:cNvSpPr txBox="1"/>
                <p:nvPr/>
              </p:nvSpPr>
              <p:spPr>
                <a:xfrm rot="16200000">
                  <a:off x="3807398" y="2617506"/>
                  <a:ext cx="1695913" cy="276999"/>
                </a:xfrm>
                <a:prstGeom prst="rect">
                  <a:avLst/>
                </a:prstGeom>
                <a:noFill/>
              </p:spPr>
              <p:txBody>
                <a:bodyPr wrap="none" rtlCol="0">
                  <a:spAutoFit/>
                </a:bodyPr>
                <a:lstStyle/>
                <a:p>
                  <a:r>
                    <a:rPr lang="en-US" sz="1200" dirty="0"/>
                    <a:t>Domestic Interest Rate </a:t>
                  </a:r>
                  <a14:m>
                    <m:oMath xmlns:m="http://schemas.openxmlformats.org/officeDocument/2006/math">
                      <m:r>
                        <a:rPr lang="en-US" sz="1200" i="1" dirty="0" smtClean="0">
                          <a:latin typeface="Cambria Math" panose="02040503050406030204" pitchFamily="18" charset="0"/>
                        </a:rPr>
                        <m:t>𝑖</m:t>
                      </m:r>
                    </m:oMath>
                  </a14:m>
                  <a:endParaRPr lang="en-US" sz="1200" dirty="0"/>
                </a:p>
              </p:txBody>
            </p:sp>
          </mc:Choice>
          <mc:Fallback xmlns="">
            <p:sp>
              <p:nvSpPr>
                <p:cNvPr id="26" name="TextBox 25">
                  <a:extLst>
                    <a:ext uri="{FF2B5EF4-FFF2-40B4-BE49-F238E27FC236}">
                      <a16:creationId xmlns:a16="http://schemas.microsoft.com/office/drawing/2014/main" id="{72AA0344-C545-9A1C-899F-ACB4942A2298}"/>
                    </a:ext>
                  </a:extLst>
                </p:cNvPr>
                <p:cNvSpPr txBox="1">
                  <a:spLocks noRot="1" noChangeAspect="1" noMove="1" noResize="1" noEditPoints="1" noAdjustHandles="1" noChangeArrowheads="1" noChangeShapeType="1" noTextEdit="1"/>
                </p:cNvSpPr>
                <p:nvPr/>
              </p:nvSpPr>
              <p:spPr>
                <a:xfrm rot="16200000">
                  <a:off x="3807398" y="2617506"/>
                  <a:ext cx="1695913" cy="276999"/>
                </a:xfrm>
                <a:prstGeom prst="rect">
                  <a:avLst/>
                </a:prstGeom>
                <a:blipFill>
                  <a:blip r:embed="rId5"/>
                  <a:stretch>
                    <a:fillRect l="-2222" r="-17778" b="-360"/>
                  </a:stretch>
                </a:blipFill>
              </p:spPr>
              <p:txBody>
                <a:bodyPr/>
                <a:lstStyle/>
                <a:p>
                  <a:r>
                    <a:rPr lang="en-US">
                      <a:noFill/>
                    </a:rPr>
                    <a:t> </a:t>
                  </a:r>
                </a:p>
              </p:txBody>
            </p:sp>
          </mc:Fallback>
        </mc:AlternateContent>
      </p:grpSp>
      <p:grpSp>
        <p:nvGrpSpPr>
          <p:cNvPr id="15" name="Group 14">
            <a:extLst>
              <a:ext uri="{FF2B5EF4-FFF2-40B4-BE49-F238E27FC236}">
                <a16:creationId xmlns:a16="http://schemas.microsoft.com/office/drawing/2014/main" id="{04FAB7FD-7466-462B-14F6-08B81C3D878C}"/>
              </a:ext>
            </a:extLst>
          </p:cNvPr>
          <p:cNvGrpSpPr/>
          <p:nvPr/>
        </p:nvGrpSpPr>
        <p:grpSpPr>
          <a:xfrm>
            <a:off x="941267" y="2593820"/>
            <a:ext cx="2895987" cy="2924841"/>
            <a:chOff x="941267" y="2593820"/>
            <a:chExt cx="2895987" cy="2924841"/>
          </a:xfrm>
        </p:grpSpPr>
        <p:cxnSp>
          <p:nvCxnSpPr>
            <p:cNvPr id="16" name="Straight Connector 15">
              <a:extLst>
                <a:ext uri="{FF2B5EF4-FFF2-40B4-BE49-F238E27FC236}">
                  <a16:creationId xmlns:a16="http://schemas.microsoft.com/office/drawing/2014/main" id="{12AAD27A-6F50-21DD-8C47-823188EA9B4E}"/>
                </a:ext>
              </a:extLst>
            </p:cNvPr>
            <p:cNvCxnSpPr>
              <a:cxnSpLocks/>
            </p:cNvCxnSpPr>
            <p:nvPr/>
          </p:nvCxnSpPr>
          <p:spPr>
            <a:xfrm>
              <a:off x="941267" y="2593820"/>
              <a:ext cx="2590754" cy="281711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DE590C3-09E5-3048-E238-58CE1ECCF243}"/>
                    </a:ext>
                  </a:extLst>
                </p:cNvPr>
                <p:cNvSpPr txBox="1"/>
                <p:nvPr/>
              </p:nvSpPr>
              <p:spPr>
                <a:xfrm>
                  <a:off x="3631749" y="5303217"/>
                  <a:ext cx="20550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0070C0"/>
                            </a:solidFill>
                            <a:latin typeface="Cambria Math" panose="02040503050406030204" pitchFamily="18" charset="0"/>
                          </a:rPr>
                          <m:t>𝐼𝑆</m:t>
                        </m:r>
                      </m:oMath>
                    </m:oMathPara>
                  </a14:m>
                  <a:endParaRPr lang="en-US" sz="1400" dirty="0">
                    <a:solidFill>
                      <a:srgbClr val="0070C0"/>
                    </a:solidFill>
                  </a:endParaRPr>
                </a:p>
              </p:txBody>
            </p:sp>
          </mc:Choice>
          <mc:Fallback xmlns="">
            <p:sp>
              <p:nvSpPr>
                <p:cNvPr id="42" name="TextBox 41">
                  <a:extLst>
                    <a:ext uri="{FF2B5EF4-FFF2-40B4-BE49-F238E27FC236}">
                      <a16:creationId xmlns:a16="http://schemas.microsoft.com/office/drawing/2014/main" id="{6E325760-5098-ECA7-0834-75DE0A7EDDE1}"/>
                    </a:ext>
                  </a:extLst>
                </p:cNvPr>
                <p:cNvSpPr txBox="1">
                  <a:spLocks noRot="1" noChangeAspect="1" noMove="1" noResize="1" noEditPoints="1" noAdjustHandles="1" noChangeArrowheads="1" noChangeShapeType="1" noTextEdit="1"/>
                </p:cNvSpPr>
                <p:nvPr/>
              </p:nvSpPr>
              <p:spPr>
                <a:xfrm>
                  <a:off x="3631749" y="5303217"/>
                  <a:ext cx="205505" cy="215444"/>
                </a:xfrm>
                <a:prstGeom prst="rect">
                  <a:avLst/>
                </a:prstGeom>
                <a:blipFill>
                  <a:blip r:embed="rId6"/>
                  <a:stretch>
                    <a:fillRect l="-21212" r="-18182" b="-5714"/>
                  </a:stretch>
                </a:blipFill>
              </p:spPr>
              <p:txBody>
                <a:bodyPr/>
                <a:lstStyle/>
                <a:p>
                  <a:r>
                    <a:rPr lang="en-US">
                      <a:noFill/>
                    </a:rPr>
                    <a:t> </a:t>
                  </a:r>
                </a:p>
              </p:txBody>
            </p:sp>
          </mc:Fallback>
        </mc:AlternateContent>
      </p:grpSp>
      <p:grpSp>
        <p:nvGrpSpPr>
          <p:cNvPr id="18" name="Group 17">
            <a:extLst>
              <a:ext uri="{FF2B5EF4-FFF2-40B4-BE49-F238E27FC236}">
                <a16:creationId xmlns:a16="http://schemas.microsoft.com/office/drawing/2014/main" id="{134397B4-C921-53DF-1E7D-09CD1D82844D}"/>
              </a:ext>
            </a:extLst>
          </p:cNvPr>
          <p:cNvGrpSpPr/>
          <p:nvPr/>
        </p:nvGrpSpPr>
        <p:grpSpPr>
          <a:xfrm>
            <a:off x="598563" y="3973434"/>
            <a:ext cx="3836827" cy="220513"/>
            <a:chOff x="598563" y="3973434"/>
            <a:chExt cx="3836827" cy="220513"/>
          </a:xfrm>
        </p:grpSpPr>
        <p:cxnSp>
          <p:nvCxnSpPr>
            <p:cNvPr id="19" name="Straight Connector 18">
              <a:extLst>
                <a:ext uri="{FF2B5EF4-FFF2-40B4-BE49-F238E27FC236}">
                  <a16:creationId xmlns:a16="http://schemas.microsoft.com/office/drawing/2014/main" id="{5B9FDBF8-92D1-CA09-E738-50B590CAE48A}"/>
                </a:ext>
              </a:extLst>
            </p:cNvPr>
            <p:cNvCxnSpPr>
              <a:cxnSpLocks/>
            </p:cNvCxnSpPr>
            <p:nvPr/>
          </p:nvCxnSpPr>
          <p:spPr>
            <a:xfrm>
              <a:off x="791958" y="4086225"/>
              <a:ext cx="3294267" cy="0"/>
            </a:xfrm>
            <a:prstGeom prst="line">
              <a:avLst/>
            </a:prstGeom>
            <a:ln w="28575">
              <a:solidFill>
                <a:srgbClr val="D4282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FEC85CC-E88F-038F-CE60-2917999EE43C}"/>
                    </a:ext>
                  </a:extLst>
                </p:cNvPr>
                <p:cNvSpPr txBox="1"/>
                <p:nvPr/>
              </p:nvSpPr>
              <p:spPr>
                <a:xfrm>
                  <a:off x="4142489" y="3973434"/>
                  <a:ext cx="29290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D4282F"/>
                            </a:solidFill>
                            <a:latin typeface="Cambria Math" panose="02040503050406030204" pitchFamily="18" charset="0"/>
                          </a:rPr>
                          <m:t>𝐿𝑀</m:t>
                        </m:r>
                      </m:oMath>
                    </m:oMathPara>
                  </a14:m>
                  <a:endParaRPr lang="en-US" sz="1400" dirty="0">
                    <a:solidFill>
                      <a:srgbClr val="D4282F"/>
                    </a:solidFill>
                  </a:endParaRPr>
                </a:p>
              </p:txBody>
            </p:sp>
          </mc:Choice>
          <mc:Fallback xmlns="">
            <p:sp>
              <p:nvSpPr>
                <p:cNvPr id="38" name="TextBox 37">
                  <a:extLst>
                    <a:ext uri="{FF2B5EF4-FFF2-40B4-BE49-F238E27FC236}">
                      <a16:creationId xmlns:a16="http://schemas.microsoft.com/office/drawing/2014/main" id="{F9A050D2-428F-AD63-A7E0-015C4A38EA8A}"/>
                    </a:ext>
                  </a:extLst>
                </p:cNvPr>
                <p:cNvSpPr txBox="1">
                  <a:spLocks noRot="1" noChangeAspect="1" noMove="1" noResize="1" noEditPoints="1" noAdjustHandles="1" noChangeArrowheads="1" noChangeShapeType="1" noTextEdit="1"/>
                </p:cNvSpPr>
                <p:nvPr/>
              </p:nvSpPr>
              <p:spPr>
                <a:xfrm>
                  <a:off x="4142489" y="3973434"/>
                  <a:ext cx="292901" cy="215444"/>
                </a:xfrm>
                <a:prstGeom prst="rect">
                  <a:avLst/>
                </a:prstGeom>
                <a:blipFill>
                  <a:blip r:embed="rId7"/>
                  <a:stretch>
                    <a:fillRect l="-14583" r="-10417" b="-5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E171FD0A-D35C-E39F-3232-2EF69B10D824}"/>
                    </a:ext>
                  </a:extLst>
                </p:cNvPr>
                <p:cNvSpPr txBox="1"/>
                <p:nvPr/>
              </p:nvSpPr>
              <p:spPr>
                <a:xfrm>
                  <a:off x="598563" y="3978503"/>
                  <a:ext cx="9707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b="0" i="1" smtClean="0">
                                <a:latin typeface="Cambria Math" panose="02040503050406030204" pitchFamily="18" charset="0"/>
                              </a:rPr>
                            </m:ctrlPr>
                          </m:accPr>
                          <m:e>
                            <m:r>
                              <a:rPr lang="en-US" sz="1400" b="0" i="1" smtClean="0">
                                <a:latin typeface="Cambria Math" panose="02040503050406030204" pitchFamily="18" charset="0"/>
                              </a:rPr>
                              <m:t>𝑖</m:t>
                            </m:r>
                          </m:e>
                        </m:acc>
                      </m:oMath>
                    </m:oMathPara>
                  </a14:m>
                  <a:endParaRPr lang="en-US" dirty="0"/>
                </a:p>
              </p:txBody>
            </p:sp>
          </mc:Choice>
          <mc:Fallback xmlns="">
            <p:sp>
              <p:nvSpPr>
                <p:cNvPr id="49" name="TextBox 48">
                  <a:extLst>
                    <a:ext uri="{FF2B5EF4-FFF2-40B4-BE49-F238E27FC236}">
                      <a16:creationId xmlns:a16="http://schemas.microsoft.com/office/drawing/2014/main" id="{BE546D91-861E-32B7-36DB-0B9C32BF8869}"/>
                    </a:ext>
                  </a:extLst>
                </p:cNvPr>
                <p:cNvSpPr txBox="1">
                  <a:spLocks noRot="1" noChangeAspect="1" noMove="1" noResize="1" noEditPoints="1" noAdjustHandles="1" noChangeArrowheads="1" noChangeShapeType="1" noTextEdit="1"/>
                </p:cNvSpPr>
                <p:nvPr/>
              </p:nvSpPr>
              <p:spPr>
                <a:xfrm>
                  <a:off x="598563" y="3978503"/>
                  <a:ext cx="97078" cy="215444"/>
                </a:xfrm>
                <a:prstGeom prst="rect">
                  <a:avLst/>
                </a:prstGeom>
                <a:blipFill>
                  <a:blip r:embed="rId8"/>
                  <a:stretch>
                    <a:fillRect l="-25000" r="-100000"/>
                  </a:stretch>
                </a:blipFill>
              </p:spPr>
              <p:txBody>
                <a:bodyPr/>
                <a:lstStyle/>
                <a:p>
                  <a:r>
                    <a:rPr lang="en-US">
                      <a:noFill/>
                    </a:rPr>
                    <a:t> </a:t>
                  </a:r>
                </a:p>
              </p:txBody>
            </p:sp>
          </mc:Fallback>
        </mc:AlternateContent>
      </p:grpSp>
      <p:grpSp>
        <p:nvGrpSpPr>
          <p:cNvPr id="22" name="Group 21">
            <a:extLst>
              <a:ext uri="{FF2B5EF4-FFF2-40B4-BE49-F238E27FC236}">
                <a16:creationId xmlns:a16="http://schemas.microsoft.com/office/drawing/2014/main" id="{B567E439-D707-89B4-D7B2-44A639337F21}"/>
              </a:ext>
            </a:extLst>
          </p:cNvPr>
          <p:cNvGrpSpPr/>
          <p:nvPr/>
        </p:nvGrpSpPr>
        <p:grpSpPr>
          <a:xfrm>
            <a:off x="2204212" y="4037602"/>
            <a:ext cx="247424" cy="1952917"/>
            <a:chOff x="2204212" y="4037602"/>
            <a:chExt cx="247424" cy="1952917"/>
          </a:xfrm>
        </p:grpSpPr>
        <p:sp>
          <p:nvSpPr>
            <p:cNvPr id="23" name="Oval 22">
              <a:extLst>
                <a:ext uri="{FF2B5EF4-FFF2-40B4-BE49-F238E27FC236}">
                  <a16:creationId xmlns:a16="http://schemas.microsoft.com/office/drawing/2014/main" id="{8731E74D-FF2E-6044-67A8-90B4C908272C}"/>
                </a:ext>
              </a:extLst>
            </p:cNvPr>
            <p:cNvSpPr/>
            <p:nvPr/>
          </p:nvSpPr>
          <p:spPr>
            <a:xfrm>
              <a:off x="2280985"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a:extLst>
                <a:ext uri="{FF2B5EF4-FFF2-40B4-BE49-F238E27FC236}">
                  <a16:creationId xmlns:a16="http://schemas.microsoft.com/office/drawing/2014/main" id="{3D36BF10-AA9E-B31A-D691-50CE8EC22BB0}"/>
                </a:ext>
              </a:extLst>
            </p:cNvPr>
            <p:cNvCxnSpPr>
              <a:stCxn id="23" idx="4"/>
            </p:cNvCxnSpPr>
            <p:nvPr/>
          </p:nvCxnSpPr>
          <p:spPr>
            <a:xfrm flipH="1">
              <a:off x="2322267"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E8D3716A-84D7-02B1-5B06-F46C7F52DFAA}"/>
                    </a:ext>
                  </a:extLst>
                </p:cNvPr>
                <p:cNvSpPr txBox="1"/>
                <p:nvPr/>
              </p:nvSpPr>
              <p:spPr>
                <a:xfrm>
                  <a:off x="2204212"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𝑌</m:t>
                        </m:r>
                      </m:oMath>
                    </m:oMathPara>
                  </a14:m>
                  <a:endParaRPr lang="en-US" dirty="0"/>
                </a:p>
              </p:txBody>
            </p:sp>
          </mc:Choice>
          <mc:Fallback xmlns="">
            <p:sp>
              <p:nvSpPr>
                <p:cNvPr id="69" name="TextBox 68">
                  <a:extLst>
                    <a:ext uri="{FF2B5EF4-FFF2-40B4-BE49-F238E27FC236}">
                      <a16:creationId xmlns:a16="http://schemas.microsoft.com/office/drawing/2014/main" id="{937498E7-89E5-8A6E-D27C-B6C8288DD433}"/>
                    </a:ext>
                  </a:extLst>
                </p:cNvPr>
                <p:cNvSpPr txBox="1">
                  <a:spLocks noRot="1" noChangeAspect="1" noMove="1" noResize="1" noEditPoints="1" noAdjustHandles="1" noChangeArrowheads="1" noChangeShapeType="1" noTextEdit="1"/>
                </p:cNvSpPr>
                <p:nvPr/>
              </p:nvSpPr>
              <p:spPr>
                <a:xfrm>
                  <a:off x="2204212" y="5775075"/>
                  <a:ext cx="247424" cy="215444"/>
                </a:xfrm>
                <a:prstGeom prst="rect">
                  <a:avLst/>
                </a:prstGeom>
                <a:blipFill>
                  <a:blip r:embed="rId9"/>
                  <a:stretch>
                    <a:fillRect b="-2778"/>
                  </a:stretch>
                </a:blipFill>
              </p:spPr>
              <p:txBody>
                <a:bodyPr/>
                <a:lstStyle/>
                <a:p>
                  <a:r>
                    <a:rPr lang="en-US">
                      <a:noFill/>
                    </a:rPr>
                    <a:t> </a:t>
                  </a:r>
                </a:p>
              </p:txBody>
            </p:sp>
          </mc:Fallback>
        </mc:AlternateContent>
      </p:grpSp>
      <p:grpSp>
        <p:nvGrpSpPr>
          <p:cNvPr id="26" name="Group 25">
            <a:extLst>
              <a:ext uri="{FF2B5EF4-FFF2-40B4-BE49-F238E27FC236}">
                <a16:creationId xmlns:a16="http://schemas.microsoft.com/office/drawing/2014/main" id="{D3AB00A4-9559-7734-CDC6-855B6789EEA1}"/>
              </a:ext>
            </a:extLst>
          </p:cNvPr>
          <p:cNvGrpSpPr/>
          <p:nvPr/>
        </p:nvGrpSpPr>
        <p:grpSpPr>
          <a:xfrm>
            <a:off x="5140240" y="2076847"/>
            <a:ext cx="3277671" cy="3356837"/>
            <a:chOff x="5140240" y="2076847"/>
            <a:chExt cx="3277671" cy="3356837"/>
          </a:xfrm>
        </p:grpSpPr>
        <p:cxnSp>
          <p:nvCxnSpPr>
            <p:cNvPr id="27" name="Straight Connector 26">
              <a:extLst>
                <a:ext uri="{FF2B5EF4-FFF2-40B4-BE49-F238E27FC236}">
                  <a16:creationId xmlns:a16="http://schemas.microsoft.com/office/drawing/2014/main" id="{CCD5830D-8B67-24FB-9AE4-33BD6BB4838C}"/>
                </a:ext>
              </a:extLst>
            </p:cNvPr>
            <p:cNvCxnSpPr/>
            <p:nvPr/>
          </p:nvCxnSpPr>
          <p:spPr>
            <a:xfrm flipV="1">
              <a:off x="5140240" y="2447888"/>
              <a:ext cx="2985796" cy="298579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59CD2887-2364-39D7-AFA6-562D8EA58C90}"/>
                    </a:ext>
                  </a:extLst>
                </p:cNvPr>
                <p:cNvSpPr txBox="1"/>
                <p:nvPr/>
              </p:nvSpPr>
              <p:spPr>
                <a:xfrm>
                  <a:off x="7834161" y="2076847"/>
                  <a:ext cx="583750" cy="33855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𝐼𝑛𝑡𝑒𝑟𝑒𝑠𝑡</m:t>
                        </m:r>
                        <m:r>
                          <a:rPr lang="en-US" sz="1100" b="0" i="1" smtClean="0">
                            <a:solidFill>
                              <a:srgbClr val="00B050"/>
                            </a:solidFill>
                            <a:latin typeface="Cambria Math" panose="02040503050406030204" pitchFamily="18" charset="0"/>
                          </a:rPr>
                          <m:t> </m:t>
                        </m:r>
                      </m:oMath>
                    </m:oMathPara>
                  </a14:m>
                  <a:endParaRPr lang="en-US" sz="1100" b="0" i="1" dirty="0">
                    <a:solidFill>
                      <a:srgbClr val="00B050"/>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100" b="0" i="1" smtClean="0">
                            <a:solidFill>
                              <a:srgbClr val="00B050"/>
                            </a:solidFill>
                            <a:latin typeface="Cambria Math" panose="02040503050406030204" pitchFamily="18" charset="0"/>
                          </a:rPr>
                          <m:t>𝑃𝑎𝑟𝑖𝑡𝑦</m:t>
                        </m:r>
                      </m:oMath>
                    </m:oMathPara>
                  </a14:m>
                  <a:endParaRPr lang="en-US" sz="1100" dirty="0">
                    <a:solidFill>
                      <a:srgbClr val="00B050"/>
                    </a:solidFill>
                  </a:endParaRPr>
                </a:p>
              </p:txBody>
            </p:sp>
          </mc:Choice>
          <mc:Fallback xmlns="">
            <p:sp>
              <p:nvSpPr>
                <p:cNvPr id="71" name="TextBox 70">
                  <a:extLst>
                    <a:ext uri="{FF2B5EF4-FFF2-40B4-BE49-F238E27FC236}">
                      <a16:creationId xmlns:a16="http://schemas.microsoft.com/office/drawing/2014/main" id="{6764C863-FB77-5767-BF39-541027B67071}"/>
                    </a:ext>
                  </a:extLst>
                </p:cNvPr>
                <p:cNvSpPr txBox="1">
                  <a:spLocks noRot="1" noChangeAspect="1" noMove="1" noResize="1" noEditPoints="1" noAdjustHandles="1" noChangeArrowheads="1" noChangeShapeType="1" noTextEdit="1"/>
                </p:cNvSpPr>
                <p:nvPr/>
              </p:nvSpPr>
              <p:spPr>
                <a:xfrm>
                  <a:off x="7834161" y="2076847"/>
                  <a:ext cx="583750" cy="338554"/>
                </a:xfrm>
                <a:prstGeom prst="rect">
                  <a:avLst/>
                </a:prstGeom>
                <a:blipFill>
                  <a:blip r:embed="rId10"/>
                  <a:stretch>
                    <a:fillRect l="-5208" b="-16364"/>
                  </a:stretch>
                </a:blipFill>
              </p:spPr>
              <p:txBody>
                <a:bodyPr/>
                <a:lstStyle/>
                <a:p>
                  <a:r>
                    <a:rPr lang="en-US">
                      <a:noFill/>
                    </a:rPr>
                    <a:t> </a:t>
                  </a:r>
                </a:p>
              </p:txBody>
            </p:sp>
          </mc:Fallback>
        </mc:AlternateContent>
      </p:grpSp>
      <p:grpSp>
        <p:nvGrpSpPr>
          <p:cNvPr id="29" name="Group 28">
            <a:extLst>
              <a:ext uri="{FF2B5EF4-FFF2-40B4-BE49-F238E27FC236}">
                <a16:creationId xmlns:a16="http://schemas.microsoft.com/office/drawing/2014/main" id="{BEE4747A-46C5-6628-1CC7-B5FA1772F9DF}"/>
              </a:ext>
            </a:extLst>
          </p:cNvPr>
          <p:cNvGrpSpPr/>
          <p:nvPr/>
        </p:nvGrpSpPr>
        <p:grpSpPr>
          <a:xfrm>
            <a:off x="6374611" y="4121097"/>
            <a:ext cx="247424" cy="1855452"/>
            <a:chOff x="6374611" y="4121097"/>
            <a:chExt cx="247424" cy="1855452"/>
          </a:xfrm>
        </p:grpSpPr>
        <p:cxnSp>
          <p:nvCxnSpPr>
            <p:cNvPr id="30" name="Straight Connector 29">
              <a:extLst>
                <a:ext uri="{FF2B5EF4-FFF2-40B4-BE49-F238E27FC236}">
                  <a16:creationId xmlns:a16="http://schemas.microsoft.com/office/drawing/2014/main" id="{9DC9151B-6A76-EBFA-ABA7-69CBD412D374}"/>
                </a:ext>
              </a:extLst>
            </p:cNvPr>
            <p:cNvCxnSpPr>
              <a:cxnSpLocks/>
              <a:stCxn id="36" idx="4"/>
            </p:cNvCxnSpPr>
            <p:nvPr/>
          </p:nvCxnSpPr>
          <p:spPr>
            <a:xfrm flipH="1">
              <a:off x="6498323"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1" name="TextBox 30">
                  <a:extLst>
                    <a:ext uri="{FF2B5EF4-FFF2-40B4-BE49-F238E27FC236}">
                      <a16:creationId xmlns:a16="http://schemas.microsoft.com/office/drawing/2014/main" id="{1B351EC6-BD36-114D-4E98-1297270867A4}"/>
                    </a:ext>
                  </a:extLst>
                </p:cNvPr>
                <p:cNvSpPr txBox="1"/>
                <p:nvPr/>
              </p:nvSpPr>
              <p:spPr>
                <a:xfrm>
                  <a:off x="6374611" y="576110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𝐸</m:t>
                        </m:r>
                      </m:oMath>
                    </m:oMathPara>
                  </a14:m>
                  <a:endParaRPr lang="en-US" dirty="0"/>
                </a:p>
              </p:txBody>
            </p:sp>
          </mc:Choice>
          <mc:Fallback>
            <p:sp>
              <p:nvSpPr>
                <p:cNvPr id="31" name="TextBox 30">
                  <a:extLst>
                    <a:ext uri="{FF2B5EF4-FFF2-40B4-BE49-F238E27FC236}">
                      <a16:creationId xmlns:a16="http://schemas.microsoft.com/office/drawing/2014/main" id="{1B351EC6-BD36-114D-4E98-1297270867A4}"/>
                    </a:ext>
                  </a:extLst>
                </p:cNvPr>
                <p:cNvSpPr txBox="1">
                  <a:spLocks noRot="1" noChangeAspect="1" noMove="1" noResize="1" noEditPoints="1" noAdjustHandles="1" noChangeArrowheads="1" noChangeShapeType="1" noTextEdit="1"/>
                </p:cNvSpPr>
                <p:nvPr/>
              </p:nvSpPr>
              <p:spPr>
                <a:xfrm>
                  <a:off x="6374611" y="5761105"/>
                  <a:ext cx="247424" cy="215444"/>
                </a:xfrm>
                <a:prstGeom prst="rect">
                  <a:avLst/>
                </a:prstGeom>
                <a:blipFill>
                  <a:blip r:embed="rId11"/>
                  <a:stretch>
                    <a:fillRect b="-5714"/>
                  </a:stretch>
                </a:blipFill>
              </p:spPr>
              <p:txBody>
                <a:bodyPr/>
                <a:lstStyle/>
                <a:p>
                  <a:r>
                    <a:rPr lang="en-US">
                      <a:noFill/>
                    </a:rPr>
                    <a:t> </a:t>
                  </a:r>
                </a:p>
              </p:txBody>
            </p:sp>
          </mc:Fallback>
        </mc:AlternateContent>
      </p:grpSp>
      <p:grpSp>
        <p:nvGrpSpPr>
          <p:cNvPr id="32" name="Group 31">
            <a:extLst>
              <a:ext uri="{FF2B5EF4-FFF2-40B4-BE49-F238E27FC236}">
                <a16:creationId xmlns:a16="http://schemas.microsoft.com/office/drawing/2014/main" id="{FDC05A94-9123-96F9-CF2F-31AB2DEAAE30}"/>
              </a:ext>
            </a:extLst>
          </p:cNvPr>
          <p:cNvGrpSpPr/>
          <p:nvPr/>
        </p:nvGrpSpPr>
        <p:grpSpPr>
          <a:xfrm>
            <a:off x="4086225" y="3968099"/>
            <a:ext cx="2453381" cy="215444"/>
            <a:chOff x="4086225" y="3968099"/>
            <a:chExt cx="2453381" cy="215444"/>
          </a:xfrm>
        </p:grpSpPr>
        <p:cxnSp>
          <p:nvCxnSpPr>
            <p:cNvPr id="33" name="Straight Connector 32">
              <a:extLst>
                <a:ext uri="{FF2B5EF4-FFF2-40B4-BE49-F238E27FC236}">
                  <a16:creationId xmlns:a16="http://schemas.microsoft.com/office/drawing/2014/main" id="{CAD9A1E2-0F01-F63C-6D31-8E8624EC444B}"/>
                </a:ext>
              </a:extLst>
            </p:cNvPr>
            <p:cNvCxnSpPr>
              <a:cxnSpLocks/>
            </p:cNvCxnSpPr>
            <p:nvPr/>
          </p:nvCxnSpPr>
          <p:spPr>
            <a:xfrm>
              <a:off x="4086225" y="4086225"/>
              <a:ext cx="789285"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DA2BD8A8-4A8E-281E-83F1-D2891EED9396}"/>
                    </a:ext>
                  </a:extLst>
                </p:cNvPr>
                <p:cNvSpPr txBox="1"/>
                <p:nvPr/>
              </p:nvSpPr>
              <p:spPr>
                <a:xfrm>
                  <a:off x="4681852" y="3968099"/>
                  <a:ext cx="97078"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i="1">
                                <a:latin typeface="Cambria Math" panose="02040503050406030204" pitchFamily="18" charset="0"/>
                              </a:rPr>
                            </m:ctrlPr>
                          </m:accPr>
                          <m:e>
                            <m:r>
                              <a:rPr lang="en-US" sz="1400" i="1">
                                <a:latin typeface="Cambria Math" panose="02040503050406030204" pitchFamily="18" charset="0"/>
                              </a:rPr>
                              <m:t>𝑖</m:t>
                            </m:r>
                          </m:e>
                        </m:acc>
                      </m:oMath>
                    </m:oMathPara>
                  </a14:m>
                  <a:endParaRPr lang="en-US" dirty="0"/>
                </a:p>
              </p:txBody>
            </p:sp>
          </mc:Choice>
          <mc:Fallback xmlns="">
            <p:sp>
              <p:nvSpPr>
                <p:cNvPr id="50" name="TextBox 49">
                  <a:extLst>
                    <a:ext uri="{FF2B5EF4-FFF2-40B4-BE49-F238E27FC236}">
                      <a16:creationId xmlns:a16="http://schemas.microsoft.com/office/drawing/2014/main" id="{93DF68C1-0256-F827-0D5A-F03AB88823C6}"/>
                    </a:ext>
                  </a:extLst>
                </p:cNvPr>
                <p:cNvSpPr txBox="1">
                  <a:spLocks noRot="1" noChangeAspect="1" noMove="1" noResize="1" noEditPoints="1" noAdjustHandles="1" noChangeArrowheads="1" noChangeShapeType="1" noTextEdit="1"/>
                </p:cNvSpPr>
                <p:nvPr/>
              </p:nvSpPr>
              <p:spPr>
                <a:xfrm>
                  <a:off x="4681852" y="3968099"/>
                  <a:ext cx="97078" cy="215444"/>
                </a:xfrm>
                <a:prstGeom prst="rect">
                  <a:avLst/>
                </a:prstGeom>
                <a:blipFill>
                  <a:blip r:embed="rId8"/>
                  <a:stretch>
                    <a:fillRect l="-25000" r="-100000"/>
                  </a:stretch>
                </a:blipFill>
              </p:spPr>
              <p:txBody>
                <a:bodyPr/>
                <a:lstStyle/>
                <a:p>
                  <a:r>
                    <a:rPr lang="en-US">
                      <a:noFill/>
                    </a:rPr>
                    <a:t> </a:t>
                  </a:r>
                </a:p>
              </p:txBody>
            </p:sp>
          </mc:Fallback>
        </mc:AlternateContent>
        <p:cxnSp>
          <p:nvCxnSpPr>
            <p:cNvPr id="35" name="Straight Connector 34">
              <a:extLst>
                <a:ext uri="{FF2B5EF4-FFF2-40B4-BE49-F238E27FC236}">
                  <a16:creationId xmlns:a16="http://schemas.microsoft.com/office/drawing/2014/main" id="{BBD8C11C-65D3-E8B8-997C-5F731B1F0132}"/>
                </a:ext>
              </a:extLst>
            </p:cNvPr>
            <p:cNvCxnSpPr>
              <a:cxnSpLocks/>
            </p:cNvCxnSpPr>
            <p:nvPr/>
          </p:nvCxnSpPr>
          <p:spPr>
            <a:xfrm>
              <a:off x="4875510" y="4086225"/>
              <a:ext cx="158244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44F3BBF-3966-44F8-AA98-FECB6CA042FE}"/>
                </a:ext>
              </a:extLst>
            </p:cNvPr>
            <p:cNvSpPr/>
            <p:nvPr/>
          </p:nvSpPr>
          <p:spPr>
            <a:xfrm>
              <a:off x="6457041"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F7077F28-F7EE-2921-6561-DC94D04B7EA6}"/>
              </a:ext>
            </a:extLst>
          </p:cNvPr>
          <p:cNvGrpSpPr/>
          <p:nvPr/>
        </p:nvGrpSpPr>
        <p:grpSpPr>
          <a:xfrm>
            <a:off x="845162" y="3180972"/>
            <a:ext cx="2482402" cy="2442552"/>
            <a:chOff x="941267" y="2593820"/>
            <a:chExt cx="3019977" cy="2971496"/>
          </a:xfrm>
        </p:grpSpPr>
        <p:cxnSp>
          <p:nvCxnSpPr>
            <p:cNvPr id="38" name="Straight Connector 37">
              <a:extLst>
                <a:ext uri="{FF2B5EF4-FFF2-40B4-BE49-F238E27FC236}">
                  <a16:creationId xmlns:a16="http://schemas.microsoft.com/office/drawing/2014/main" id="{822EBE3B-E40B-3842-8EB7-4332607A6C51}"/>
                </a:ext>
              </a:extLst>
            </p:cNvPr>
            <p:cNvCxnSpPr>
              <a:cxnSpLocks/>
            </p:cNvCxnSpPr>
            <p:nvPr/>
          </p:nvCxnSpPr>
          <p:spPr>
            <a:xfrm>
              <a:off x="941267" y="2593820"/>
              <a:ext cx="2590754" cy="281711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9" name="TextBox 38">
                  <a:extLst>
                    <a:ext uri="{FF2B5EF4-FFF2-40B4-BE49-F238E27FC236}">
                      <a16:creationId xmlns:a16="http://schemas.microsoft.com/office/drawing/2014/main" id="{A93C3E1D-72FA-669C-DF68-C8EFECF91051}"/>
                    </a:ext>
                  </a:extLst>
                </p:cNvPr>
                <p:cNvSpPr txBox="1"/>
                <p:nvPr/>
              </p:nvSpPr>
              <p:spPr>
                <a:xfrm>
                  <a:off x="3631749" y="5303217"/>
                  <a:ext cx="329495" cy="2620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0070C0"/>
                            </a:solidFill>
                            <a:latin typeface="Cambria Math" panose="02040503050406030204" pitchFamily="18" charset="0"/>
                          </a:rPr>
                          <m:t>𝐼</m:t>
                        </m:r>
                        <m:sSup>
                          <m:sSupPr>
                            <m:ctrlPr>
                              <a:rPr lang="en-US" sz="1400" b="0" i="1" smtClean="0">
                                <a:solidFill>
                                  <a:srgbClr val="0070C0"/>
                                </a:solidFill>
                                <a:latin typeface="Cambria Math" panose="02040503050406030204" pitchFamily="18" charset="0"/>
                              </a:rPr>
                            </m:ctrlPr>
                          </m:sSupPr>
                          <m:e>
                            <m:r>
                              <a:rPr lang="en-US" sz="1400" b="0" i="1" smtClean="0">
                                <a:solidFill>
                                  <a:srgbClr val="0070C0"/>
                                </a:solidFill>
                                <a:latin typeface="Cambria Math" panose="02040503050406030204" pitchFamily="18" charset="0"/>
                              </a:rPr>
                              <m:t>𝑆</m:t>
                            </m:r>
                          </m:e>
                          <m:sup>
                            <m:r>
                              <a:rPr lang="en-US" sz="1400" b="0" i="1" smtClean="0">
                                <a:solidFill>
                                  <a:srgbClr val="0070C0"/>
                                </a:solidFill>
                                <a:latin typeface="Cambria Math" panose="02040503050406030204" pitchFamily="18" charset="0"/>
                              </a:rPr>
                              <m:t>′</m:t>
                            </m:r>
                          </m:sup>
                        </m:sSup>
                      </m:oMath>
                    </m:oMathPara>
                  </a14:m>
                  <a:endParaRPr lang="en-US" sz="1400" dirty="0">
                    <a:solidFill>
                      <a:srgbClr val="0070C0"/>
                    </a:solidFill>
                  </a:endParaRPr>
                </a:p>
              </p:txBody>
            </p:sp>
          </mc:Choice>
          <mc:Fallback>
            <p:sp>
              <p:nvSpPr>
                <p:cNvPr id="39" name="TextBox 38">
                  <a:extLst>
                    <a:ext uri="{FF2B5EF4-FFF2-40B4-BE49-F238E27FC236}">
                      <a16:creationId xmlns:a16="http://schemas.microsoft.com/office/drawing/2014/main" id="{A93C3E1D-72FA-669C-DF68-C8EFECF91051}"/>
                    </a:ext>
                  </a:extLst>
                </p:cNvPr>
                <p:cNvSpPr txBox="1">
                  <a:spLocks noRot="1" noChangeAspect="1" noMove="1" noResize="1" noEditPoints="1" noAdjustHandles="1" noChangeArrowheads="1" noChangeShapeType="1" noTextEdit="1"/>
                </p:cNvSpPr>
                <p:nvPr/>
              </p:nvSpPr>
              <p:spPr>
                <a:xfrm>
                  <a:off x="3631749" y="5303217"/>
                  <a:ext cx="329495" cy="262099"/>
                </a:xfrm>
                <a:prstGeom prst="rect">
                  <a:avLst/>
                </a:prstGeom>
                <a:blipFill>
                  <a:blip r:embed="rId12"/>
                  <a:stretch>
                    <a:fillRect l="-15556" b="-5714"/>
                  </a:stretch>
                </a:blipFill>
              </p:spPr>
              <p:txBody>
                <a:bodyPr/>
                <a:lstStyle/>
                <a:p>
                  <a:r>
                    <a:rPr lang="en-US">
                      <a:noFill/>
                    </a:rPr>
                    <a:t> </a:t>
                  </a:r>
                </a:p>
              </p:txBody>
            </p:sp>
          </mc:Fallback>
        </mc:AlternateContent>
      </p:grpSp>
      <p:grpSp>
        <p:nvGrpSpPr>
          <p:cNvPr id="40" name="Group 39">
            <a:extLst>
              <a:ext uri="{FF2B5EF4-FFF2-40B4-BE49-F238E27FC236}">
                <a16:creationId xmlns:a16="http://schemas.microsoft.com/office/drawing/2014/main" id="{E7D729F8-C6D6-ABC7-1EC2-21F3F5F00B9E}"/>
              </a:ext>
            </a:extLst>
          </p:cNvPr>
          <p:cNvGrpSpPr/>
          <p:nvPr/>
        </p:nvGrpSpPr>
        <p:grpSpPr>
          <a:xfrm>
            <a:off x="1555715" y="4045174"/>
            <a:ext cx="247424" cy="1952917"/>
            <a:chOff x="2204212" y="4037602"/>
            <a:chExt cx="247424" cy="1952917"/>
          </a:xfrm>
        </p:grpSpPr>
        <p:sp>
          <p:nvSpPr>
            <p:cNvPr id="41" name="Oval 40">
              <a:extLst>
                <a:ext uri="{FF2B5EF4-FFF2-40B4-BE49-F238E27FC236}">
                  <a16:creationId xmlns:a16="http://schemas.microsoft.com/office/drawing/2014/main" id="{E1608325-2D41-6DFE-9E52-865252F6039A}"/>
                </a:ext>
              </a:extLst>
            </p:cNvPr>
            <p:cNvSpPr/>
            <p:nvPr/>
          </p:nvSpPr>
          <p:spPr>
            <a:xfrm>
              <a:off x="2280985" y="4037602"/>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2" name="Straight Connector 41">
              <a:extLst>
                <a:ext uri="{FF2B5EF4-FFF2-40B4-BE49-F238E27FC236}">
                  <a16:creationId xmlns:a16="http://schemas.microsoft.com/office/drawing/2014/main" id="{ACC4C6AA-9680-A097-4D4A-E75B44228F70}"/>
                </a:ext>
              </a:extLst>
            </p:cNvPr>
            <p:cNvCxnSpPr>
              <a:stCxn id="41" idx="4"/>
            </p:cNvCxnSpPr>
            <p:nvPr/>
          </p:nvCxnSpPr>
          <p:spPr>
            <a:xfrm flipH="1">
              <a:off x="2322267" y="4121097"/>
              <a:ext cx="1" cy="15974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3" name="TextBox 42">
                  <a:extLst>
                    <a:ext uri="{FF2B5EF4-FFF2-40B4-BE49-F238E27FC236}">
                      <a16:creationId xmlns:a16="http://schemas.microsoft.com/office/drawing/2014/main" id="{576988E3-83FD-A583-7866-BEAC6F71CC9D}"/>
                    </a:ext>
                  </a:extLst>
                </p:cNvPr>
                <p:cNvSpPr txBox="1"/>
                <p:nvPr/>
              </p:nvSpPr>
              <p:spPr>
                <a:xfrm>
                  <a:off x="2204212"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𝑌</m:t>
                            </m:r>
                          </m:e>
                          <m:sup>
                            <m:r>
                              <a:rPr lang="en-US" sz="1400" b="0" i="1" smtClean="0">
                                <a:latin typeface="Cambria Math" panose="02040503050406030204" pitchFamily="18" charset="0"/>
                              </a:rPr>
                              <m:t>′</m:t>
                            </m:r>
                          </m:sup>
                        </m:sSup>
                      </m:oMath>
                    </m:oMathPara>
                  </a14:m>
                  <a:endParaRPr lang="en-US" dirty="0"/>
                </a:p>
              </p:txBody>
            </p:sp>
          </mc:Choice>
          <mc:Fallback>
            <p:sp>
              <p:nvSpPr>
                <p:cNvPr id="43" name="TextBox 42">
                  <a:extLst>
                    <a:ext uri="{FF2B5EF4-FFF2-40B4-BE49-F238E27FC236}">
                      <a16:creationId xmlns:a16="http://schemas.microsoft.com/office/drawing/2014/main" id="{576988E3-83FD-A583-7866-BEAC6F71CC9D}"/>
                    </a:ext>
                  </a:extLst>
                </p:cNvPr>
                <p:cNvSpPr txBox="1">
                  <a:spLocks noRot="1" noChangeAspect="1" noMove="1" noResize="1" noEditPoints="1" noAdjustHandles="1" noChangeArrowheads="1" noChangeShapeType="1" noTextEdit="1"/>
                </p:cNvSpPr>
                <p:nvPr/>
              </p:nvSpPr>
              <p:spPr>
                <a:xfrm>
                  <a:off x="2204212" y="5775075"/>
                  <a:ext cx="247424" cy="215444"/>
                </a:xfrm>
                <a:prstGeom prst="rect">
                  <a:avLst/>
                </a:prstGeom>
                <a:blipFill>
                  <a:blip r:embed="rId13"/>
                  <a:stretch>
                    <a:fillRect l="-9756" b="-5714"/>
                  </a:stretch>
                </a:blipFill>
              </p:spPr>
              <p:txBody>
                <a:bodyPr/>
                <a:lstStyle/>
                <a:p>
                  <a:r>
                    <a:rPr lang="en-US">
                      <a:noFill/>
                    </a:rPr>
                    <a:t> </a:t>
                  </a:r>
                </a:p>
              </p:txBody>
            </p:sp>
          </mc:Fallback>
        </mc:AlternateContent>
      </p:grpSp>
      <p:grpSp>
        <p:nvGrpSpPr>
          <p:cNvPr id="44" name="Group 43">
            <a:extLst>
              <a:ext uri="{FF2B5EF4-FFF2-40B4-BE49-F238E27FC236}">
                <a16:creationId xmlns:a16="http://schemas.microsoft.com/office/drawing/2014/main" id="{32FC0FCE-1F70-C1D6-4850-D93D4F1F4A20}"/>
              </a:ext>
            </a:extLst>
          </p:cNvPr>
          <p:cNvGrpSpPr/>
          <p:nvPr/>
        </p:nvGrpSpPr>
        <p:grpSpPr>
          <a:xfrm>
            <a:off x="596315" y="4688465"/>
            <a:ext cx="3894407" cy="221667"/>
            <a:chOff x="598563" y="3973434"/>
            <a:chExt cx="3894407" cy="221667"/>
          </a:xfrm>
        </p:grpSpPr>
        <p:cxnSp>
          <p:nvCxnSpPr>
            <p:cNvPr id="45" name="Straight Connector 44">
              <a:extLst>
                <a:ext uri="{FF2B5EF4-FFF2-40B4-BE49-F238E27FC236}">
                  <a16:creationId xmlns:a16="http://schemas.microsoft.com/office/drawing/2014/main" id="{F70C627F-DE4F-E6C4-5911-90D33994194A}"/>
                </a:ext>
              </a:extLst>
            </p:cNvPr>
            <p:cNvCxnSpPr>
              <a:cxnSpLocks/>
            </p:cNvCxnSpPr>
            <p:nvPr/>
          </p:nvCxnSpPr>
          <p:spPr>
            <a:xfrm>
              <a:off x="791958" y="4086225"/>
              <a:ext cx="3294267" cy="0"/>
            </a:xfrm>
            <a:prstGeom prst="line">
              <a:avLst/>
            </a:prstGeom>
            <a:ln w="28575">
              <a:solidFill>
                <a:srgbClr val="D4282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6" name="TextBox 45">
                  <a:extLst>
                    <a:ext uri="{FF2B5EF4-FFF2-40B4-BE49-F238E27FC236}">
                      <a16:creationId xmlns:a16="http://schemas.microsoft.com/office/drawing/2014/main" id="{14EED301-F739-BD43-64E2-9AE309910232}"/>
                    </a:ext>
                  </a:extLst>
                </p:cNvPr>
                <p:cNvSpPr txBox="1"/>
                <p:nvPr/>
              </p:nvSpPr>
              <p:spPr>
                <a:xfrm>
                  <a:off x="4142489" y="3973434"/>
                  <a:ext cx="350481"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D4282F"/>
                            </a:solidFill>
                            <a:latin typeface="Cambria Math" panose="02040503050406030204" pitchFamily="18" charset="0"/>
                          </a:rPr>
                          <m:t>𝐿</m:t>
                        </m:r>
                        <m:sSup>
                          <m:sSupPr>
                            <m:ctrlPr>
                              <a:rPr lang="en-US" sz="1400" b="0" i="1" smtClean="0">
                                <a:solidFill>
                                  <a:srgbClr val="D4282F"/>
                                </a:solidFill>
                                <a:latin typeface="Cambria Math" panose="02040503050406030204" pitchFamily="18" charset="0"/>
                              </a:rPr>
                            </m:ctrlPr>
                          </m:sSupPr>
                          <m:e>
                            <m:r>
                              <a:rPr lang="en-US" sz="1400" b="0" i="1" smtClean="0">
                                <a:solidFill>
                                  <a:srgbClr val="D4282F"/>
                                </a:solidFill>
                                <a:latin typeface="Cambria Math" panose="02040503050406030204" pitchFamily="18" charset="0"/>
                              </a:rPr>
                              <m:t>𝑀</m:t>
                            </m:r>
                          </m:e>
                          <m:sup>
                            <m:r>
                              <a:rPr lang="en-US" sz="1400" b="0" i="1" smtClean="0">
                                <a:solidFill>
                                  <a:srgbClr val="D4282F"/>
                                </a:solidFill>
                                <a:latin typeface="Cambria Math" panose="02040503050406030204" pitchFamily="18" charset="0"/>
                              </a:rPr>
                              <m:t>′</m:t>
                            </m:r>
                          </m:sup>
                        </m:sSup>
                      </m:oMath>
                    </m:oMathPara>
                  </a14:m>
                  <a:endParaRPr lang="en-US" sz="1400" dirty="0">
                    <a:solidFill>
                      <a:srgbClr val="D4282F"/>
                    </a:solidFill>
                  </a:endParaRPr>
                </a:p>
              </p:txBody>
            </p:sp>
          </mc:Choice>
          <mc:Fallback>
            <p:sp>
              <p:nvSpPr>
                <p:cNvPr id="46" name="TextBox 45">
                  <a:extLst>
                    <a:ext uri="{FF2B5EF4-FFF2-40B4-BE49-F238E27FC236}">
                      <a16:creationId xmlns:a16="http://schemas.microsoft.com/office/drawing/2014/main" id="{14EED301-F739-BD43-64E2-9AE309910232}"/>
                    </a:ext>
                  </a:extLst>
                </p:cNvPr>
                <p:cNvSpPr txBox="1">
                  <a:spLocks noRot="1" noChangeAspect="1" noMove="1" noResize="1" noEditPoints="1" noAdjustHandles="1" noChangeArrowheads="1" noChangeShapeType="1" noTextEdit="1"/>
                </p:cNvSpPr>
                <p:nvPr/>
              </p:nvSpPr>
              <p:spPr>
                <a:xfrm>
                  <a:off x="4142489" y="3973434"/>
                  <a:ext cx="350481" cy="215444"/>
                </a:xfrm>
                <a:prstGeom prst="rect">
                  <a:avLst/>
                </a:prstGeom>
                <a:blipFill>
                  <a:blip r:embed="rId14"/>
                  <a:stretch>
                    <a:fillRect l="-12069" r="-1724" b="-571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7" name="TextBox 46">
                  <a:extLst>
                    <a:ext uri="{FF2B5EF4-FFF2-40B4-BE49-F238E27FC236}">
                      <a16:creationId xmlns:a16="http://schemas.microsoft.com/office/drawing/2014/main" id="{E32E52BD-644B-CDE8-E2BC-96436360F6B5}"/>
                    </a:ext>
                  </a:extLst>
                </p:cNvPr>
                <p:cNvSpPr txBox="1"/>
                <p:nvPr/>
              </p:nvSpPr>
              <p:spPr>
                <a:xfrm>
                  <a:off x="598563" y="3978503"/>
                  <a:ext cx="159339" cy="2165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b="0" i="1" smtClean="0">
                                <a:latin typeface="Cambria Math" panose="02040503050406030204" pitchFamily="18" charset="0"/>
                              </a:rPr>
                            </m:ctrlPr>
                          </m:accPr>
                          <m:e>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𝑖</m:t>
                                </m:r>
                              </m:e>
                              <m:sup>
                                <m:r>
                                  <a:rPr lang="en-US" sz="1400" b="0" i="1" smtClean="0">
                                    <a:latin typeface="Cambria Math" panose="02040503050406030204" pitchFamily="18" charset="0"/>
                                  </a:rPr>
                                  <m:t>′</m:t>
                                </m:r>
                              </m:sup>
                            </m:sSup>
                          </m:e>
                        </m:acc>
                      </m:oMath>
                    </m:oMathPara>
                  </a14:m>
                  <a:endParaRPr lang="en-US" dirty="0"/>
                </a:p>
              </p:txBody>
            </p:sp>
          </mc:Choice>
          <mc:Fallback>
            <p:sp>
              <p:nvSpPr>
                <p:cNvPr id="47" name="TextBox 46">
                  <a:extLst>
                    <a:ext uri="{FF2B5EF4-FFF2-40B4-BE49-F238E27FC236}">
                      <a16:creationId xmlns:a16="http://schemas.microsoft.com/office/drawing/2014/main" id="{E32E52BD-644B-CDE8-E2BC-96436360F6B5}"/>
                    </a:ext>
                  </a:extLst>
                </p:cNvPr>
                <p:cNvSpPr txBox="1">
                  <a:spLocks noRot="1" noChangeAspect="1" noMove="1" noResize="1" noEditPoints="1" noAdjustHandles="1" noChangeArrowheads="1" noChangeShapeType="1" noTextEdit="1"/>
                </p:cNvSpPr>
                <p:nvPr/>
              </p:nvSpPr>
              <p:spPr>
                <a:xfrm>
                  <a:off x="598563" y="3978503"/>
                  <a:ext cx="159339" cy="216598"/>
                </a:xfrm>
                <a:prstGeom prst="rect">
                  <a:avLst/>
                </a:prstGeom>
                <a:blipFill>
                  <a:blip r:embed="rId15"/>
                  <a:stretch>
                    <a:fillRect l="-30769" r="-26923" b="-8571"/>
                  </a:stretch>
                </a:blipFill>
              </p:spPr>
              <p:txBody>
                <a:bodyPr/>
                <a:lstStyle/>
                <a:p>
                  <a:r>
                    <a:rPr lang="en-US">
                      <a:noFill/>
                    </a:rPr>
                    <a:t> </a:t>
                  </a:r>
                </a:p>
              </p:txBody>
            </p:sp>
          </mc:Fallback>
        </mc:AlternateContent>
      </p:grpSp>
      <p:sp>
        <p:nvSpPr>
          <p:cNvPr id="48" name="Oval 47">
            <a:extLst>
              <a:ext uri="{FF2B5EF4-FFF2-40B4-BE49-F238E27FC236}">
                <a16:creationId xmlns:a16="http://schemas.microsoft.com/office/drawing/2014/main" id="{0FC51CBF-BAB3-9957-E4AB-9ED30358C147}"/>
              </a:ext>
            </a:extLst>
          </p:cNvPr>
          <p:cNvSpPr/>
          <p:nvPr/>
        </p:nvSpPr>
        <p:spPr>
          <a:xfrm>
            <a:off x="2277396" y="4758904"/>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BF723C46-2D58-BE22-E992-C1CA78715C00}"/>
              </a:ext>
            </a:extLst>
          </p:cNvPr>
          <p:cNvGrpSpPr/>
          <p:nvPr/>
        </p:nvGrpSpPr>
        <p:grpSpPr>
          <a:xfrm>
            <a:off x="4092603" y="4683188"/>
            <a:ext cx="1725139" cy="216598"/>
            <a:chOff x="4086225" y="3968099"/>
            <a:chExt cx="1725139" cy="216598"/>
          </a:xfrm>
        </p:grpSpPr>
        <p:cxnSp>
          <p:nvCxnSpPr>
            <p:cNvPr id="50" name="Straight Connector 49">
              <a:extLst>
                <a:ext uri="{FF2B5EF4-FFF2-40B4-BE49-F238E27FC236}">
                  <a16:creationId xmlns:a16="http://schemas.microsoft.com/office/drawing/2014/main" id="{0F01B0CF-FCD0-41B8-B69F-71E928498C83}"/>
                </a:ext>
              </a:extLst>
            </p:cNvPr>
            <p:cNvCxnSpPr>
              <a:cxnSpLocks/>
            </p:cNvCxnSpPr>
            <p:nvPr/>
          </p:nvCxnSpPr>
          <p:spPr>
            <a:xfrm>
              <a:off x="4086225" y="4086225"/>
              <a:ext cx="789285"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1" name="TextBox 50">
                  <a:extLst>
                    <a:ext uri="{FF2B5EF4-FFF2-40B4-BE49-F238E27FC236}">
                      <a16:creationId xmlns:a16="http://schemas.microsoft.com/office/drawing/2014/main" id="{A0E41569-43F4-EC9B-8D4E-F81CAFAF2895}"/>
                    </a:ext>
                  </a:extLst>
                </p:cNvPr>
                <p:cNvSpPr txBox="1"/>
                <p:nvPr/>
              </p:nvSpPr>
              <p:spPr>
                <a:xfrm>
                  <a:off x="4681852" y="3968099"/>
                  <a:ext cx="159339" cy="2165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sz="1400" i="1" smtClean="0">
                                <a:latin typeface="Cambria Math" panose="02040503050406030204" pitchFamily="18" charset="0"/>
                              </a:rPr>
                            </m:ctrlPr>
                          </m:accPr>
                          <m:e>
                            <m:sSup>
                              <m:sSupPr>
                                <m:ctrlPr>
                                  <a:rPr lang="en-US" sz="1400" b="0" i="1" smtClean="0">
                                    <a:latin typeface="Cambria Math" panose="02040503050406030204" pitchFamily="18" charset="0"/>
                                  </a:rPr>
                                </m:ctrlPr>
                              </m:sSupPr>
                              <m:e>
                                <m:r>
                                  <a:rPr lang="en-US" sz="1400" i="1">
                                    <a:latin typeface="Cambria Math" panose="02040503050406030204" pitchFamily="18" charset="0"/>
                                  </a:rPr>
                                  <m:t>𝑖</m:t>
                                </m:r>
                              </m:e>
                              <m:sup>
                                <m:r>
                                  <a:rPr lang="en-US" sz="1400" b="0" i="1" smtClean="0">
                                    <a:latin typeface="Cambria Math" panose="02040503050406030204" pitchFamily="18" charset="0"/>
                                  </a:rPr>
                                  <m:t>′</m:t>
                                </m:r>
                              </m:sup>
                            </m:sSup>
                          </m:e>
                        </m:acc>
                      </m:oMath>
                    </m:oMathPara>
                  </a14:m>
                  <a:endParaRPr lang="en-US" dirty="0"/>
                </a:p>
              </p:txBody>
            </p:sp>
          </mc:Choice>
          <mc:Fallback>
            <p:sp>
              <p:nvSpPr>
                <p:cNvPr id="51" name="TextBox 50">
                  <a:extLst>
                    <a:ext uri="{FF2B5EF4-FFF2-40B4-BE49-F238E27FC236}">
                      <a16:creationId xmlns:a16="http://schemas.microsoft.com/office/drawing/2014/main" id="{A0E41569-43F4-EC9B-8D4E-F81CAFAF2895}"/>
                    </a:ext>
                  </a:extLst>
                </p:cNvPr>
                <p:cNvSpPr txBox="1">
                  <a:spLocks noRot="1" noChangeAspect="1" noMove="1" noResize="1" noEditPoints="1" noAdjustHandles="1" noChangeArrowheads="1" noChangeShapeType="1" noTextEdit="1"/>
                </p:cNvSpPr>
                <p:nvPr/>
              </p:nvSpPr>
              <p:spPr>
                <a:xfrm>
                  <a:off x="4681852" y="3968099"/>
                  <a:ext cx="159339" cy="216598"/>
                </a:xfrm>
                <a:prstGeom prst="rect">
                  <a:avLst/>
                </a:prstGeom>
                <a:blipFill>
                  <a:blip r:embed="rId16"/>
                  <a:stretch>
                    <a:fillRect l="-26923" r="-30769" b="-8333"/>
                  </a:stretch>
                </a:blipFill>
              </p:spPr>
              <p:txBody>
                <a:bodyPr/>
                <a:lstStyle/>
                <a:p>
                  <a:r>
                    <a:rPr lang="en-US">
                      <a:noFill/>
                    </a:rPr>
                    <a:t> </a:t>
                  </a:r>
                </a:p>
              </p:txBody>
            </p:sp>
          </mc:Fallback>
        </mc:AlternateContent>
        <p:cxnSp>
          <p:nvCxnSpPr>
            <p:cNvPr id="52" name="Straight Connector 51">
              <a:extLst>
                <a:ext uri="{FF2B5EF4-FFF2-40B4-BE49-F238E27FC236}">
                  <a16:creationId xmlns:a16="http://schemas.microsoft.com/office/drawing/2014/main" id="{B03541B7-BDF1-8BA2-5689-5854AD4D1308}"/>
                </a:ext>
              </a:extLst>
            </p:cNvPr>
            <p:cNvCxnSpPr>
              <a:cxnSpLocks/>
              <a:endCxn id="53" idx="2"/>
            </p:cNvCxnSpPr>
            <p:nvPr/>
          </p:nvCxnSpPr>
          <p:spPr>
            <a:xfrm flipV="1">
              <a:off x="4875510" y="4085563"/>
              <a:ext cx="853289" cy="66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EDC62815-7074-0DE8-E5C0-AD048D7E6DE5}"/>
                </a:ext>
              </a:extLst>
            </p:cNvPr>
            <p:cNvSpPr/>
            <p:nvPr/>
          </p:nvSpPr>
          <p:spPr>
            <a:xfrm>
              <a:off x="5728799" y="4043815"/>
              <a:ext cx="82565" cy="8349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6" name="Straight Connector 55">
            <a:extLst>
              <a:ext uri="{FF2B5EF4-FFF2-40B4-BE49-F238E27FC236}">
                <a16:creationId xmlns:a16="http://schemas.microsoft.com/office/drawing/2014/main" id="{8F9E3EF7-F90D-FE9F-736F-37874D8CBB20}"/>
              </a:ext>
            </a:extLst>
          </p:cNvPr>
          <p:cNvCxnSpPr>
            <a:cxnSpLocks/>
          </p:cNvCxnSpPr>
          <p:nvPr/>
        </p:nvCxnSpPr>
        <p:spPr>
          <a:xfrm>
            <a:off x="5770556" y="4842539"/>
            <a:ext cx="0" cy="87600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8" name="TextBox 57">
                <a:extLst>
                  <a:ext uri="{FF2B5EF4-FFF2-40B4-BE49-F238E27FC236}">
                    <a16:creationId xmlns:a16="http://schemas.microsoft.com/office/drawing/2014/main" id="{8BDCA44A-1918-7574-AB21-30E6BF92D784}"/>
                  </a:ext>
                </a:extLst>
              </p:cNvPr>
              <p:cNvSpPr txBox="1"/>
              <p:nvPr/>
            </p:nvSpPr>
            <p:spPr>
              <a:xfrm>
                <a:off x="5666343" y="5775075"/>
                <a:ext cx="247424" cy="21544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𝐸</m:t>
                          </m:r>
                        </m:e>
                        <m:sup>
                          <m:r>
                            <a:rPr lang="en-US" sz="1400" b="0" i="1" smtClean="0">
                              <a:latin typeface="Cambria Math" panose="02040503050406030204" pitchFamily="18" charset="0"/>
                            </a:rPr>
                            <m:t>′</m:t>
                          </m:r>
                        </m:sup>
                      </m:sSup>
                    </m:oMath>
                  </m:oMathPara>
                </a14:m>
                <a:endParaRPr lang="en-US" dirty="0"/>
              </a:p>
            </p:txBody>
          </p:sp>
        </mc:Choice>
        <mc:Fallback>
          <p:sp>
            <p:nvSpPr>
              <p:cNvPr id="58" name="TextBox 57">
                <a:extLst>
                  <a:ext uri="{FF2B5EF4-FFF2-40B4-BE49-F238E27FC236}">
                    <a16:creationId xmlns:a16="http://schemas.microsoft.com/office/drawing/2014/main" id="{8BDCA44A-1918-7574-AB21-30E6BF92D784}"/>
                  </a:ext>
                </a:extLst>
              </p:cNvPr>
              <p:cNvSpPr txBox="1">
                <a:spLocks noRot="1" noChangeAspect="1" noMove="1" noResize="1" noEditPoints="1" noAdjustHandles="1" noChangeArrowheads="1" noChangeShapeType="1" noTextEdit="1"/>
              </p:cNvSpPr>
              <p:nvPr/>
            </p:nvSpPr>
            <p:spPr>
              <a:xfrm>
                <a:off x="5666343" y="5775075"/>
                <a:ext cx="247424" cy="215444"/>
              </a:xfrm>
              <a:prstGeom prst="rect">
                <a:avLst/>
              </a:prstGeom>
              <a:blipFill>
                <a:blip r:embed="rId17"/>
                <a:stretch>
                  <a:fillRect l="-10000" b="-2778"/>
                </a:stretch>
              </a:blipFill>
            </p:spPr>
            <p:txBody>
              <a:bodyPr/>
              <a:lstStyle/>
              <a:p>
                <a:r>
                  <a:rPr lang="en-US">
                    <a:noFill/>
                  </a:rPr>
                  <a:t> </a:t>
                </a:r>
              </a:p>
            </p:txBody>
          </p:sp>
        </mc:Fallback>
      </mc:AlternateContent>
    </p:spTree>
    <p:extLst>
      <p:ext uri="{BB962C8B-B14F-4D97-AF65-F5344CB8AC3E}">
        <p14:creationId xmlns:p14="http://schemas.microsoft.com/office/powerpoint/2010/main" val="2588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500"/>
                                        <p:tgtEl>
                                          <p:spTgt spid="32"/>
                                        </p:tgtEl>
                                      </p:cBhvr>
                                    </p:animEffect>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par>
                                <p:cTn id="26" presetID="10" presetClass="entr" presetSubtype="0" fill="hold" nodeType="with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500"/>
                                        <p:tgtEl>
                                          <p:spTgt spid="37"/>
                                        </p:tgtEl>
                                      </p:cBhvr>
                                    </p:animEffect>
                                  </p:childTnLst>
                                </p:cTn>
                              </p:par>
                              <p:par>
                                <p:cTn id="29" presetID="10"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fade">
                                      <p:cBhvr>
                                        <p:cTn id="31" dur="500"/>
                                        <p:tgtEl>
                                          <p:spTgt spid="4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fade">
                                      <p:cBhvr>
                                        <p:cTn id="36" dur="500"/>
                                        <p:tgtEl>
                                          <p:spTgt spid="4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500"/>
                                        <p:tgtEl>
                                          <p:spTgt spid="48"/>
                                        </p:tgtEl>
                                      </p:cBhvr>
                                    </p:animEffect>
                                  </p:childTnLst>
                                </p:cTn>
                              </p:par>
                              <p:par>
                                <p:cTn id="40" presetID="10" presetClass="entr" presetSubtype="0" fill="hold" nodeType="with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fade">
                                      <p:cBhvr>
                                        <p:cTn id="42" dur="500"/>
                                        <p:tgtEl>
                                          <p:spTgt spid="49"/>
                                        </p:tgtEl>
                                      </p:cBhvr>
                                    </p:animEffect>
                                  </p:childTnLst>
                                </p:cTn>
                              </p:par>
                              <p:par>
                                <p:cTn id="43" presetID="10" presetClass="entr" presetSubtype="0" fill="hold" nodeType="with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fade">
                                      <p:cBhvr>
                                        <p:cTn id="45" dur="500"/>
                                        <p:tgtEl>
                                          <p:spTgt spid="5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8BC22-6964-1655-6620-B91AC8C67D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87E45E-4ECD-14FF-DBF3-EB832C6BC83E}"/>
              </a:ext>
            </a:extLst>
          </p:cNvPr>
          <p:cNvSpPr>
            <a:spLocks noGrp="1"/>
          </p:cNvSpPr>
          <p:nvPr>
            <p:ph type="title"/>
          </p:nvPr>
        </p:nvSpPr>
        <p:spPr/>
        <p:txBody>
          <a:bodyPr/>
          <a:lstStyle/>
          <a:p>
            <a:r>
              <a:rPr lang="en-US" dirty="0"/>
              <a:t>Problem 5.</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8611D6F-6548-7CC4-FFE3-8A7B05DD74DA}"/>
                  </a:ext>
                </a:extLst>
              </p:cNvPr>
              <p:cNvSpPr>
                <a:spLocks noGrp="1"/>
              </p:cNvSpPr>
              <p:nvPr>
                <p:ph idx="1"/>
              </p:nvPr>
            </p:nvSpPr>
            <p:spPr/>
            <p:txBody>
              <a:bodyPr/>
              <a:lstStyle/>
              <a:p>
                <a:r>
                  <a:rPr lang="en-US" dirty="0"/>
                  <a:t>Discuss why a decrease in government expenditure may lead to a reduction in the country’s trade deficit </a:t>
                </a:r>
                <a:r>
                  <a:rPr lang="en-US" u="sng" dirty="0"/>
                  <a:t>and</a:t>
                </a:r>
                <a:r>
                  <a:rPr lang="en-US" dirty="0"/>
                  <a:t> explain how this might affect households. </a:t>
                </a:r>
                <a:endParaRPr lang="en-US" sz="500" dirty="0"/>
              </a:p>
              <a:p>
                <a:pPr lvl="1"/>
                <a:r>
                  <a:rPr lang="en-US" dirty="0">
                    <a:solidFill>
                      <a:srgbClr val="FF0000"/>
                    </a:solidFill>
                  </a:rPr>
                  <a:t>A contractionary fiscal policy leads to the economy’s output decreasing.</a:t>
                </a:r>
              </a:p>
              <a:p>
                <a:pPr lvl="1"/>
                <a:r>
                  <a:rPr lang="en-US" dirty="0">
                    <a:solidFill>
                      <a:srgbClr val="FF0000"/>
                    </a:solidFill>
                  </a:rPr>
                  <a:t>A decrease in </a:t>
                </a:r>
                <a14:m>
                  <m:oMath xmlns:m="http://schemas.openxmlformats.org/officeDocument/2006/math">
                    <m:r>
                      <a:rPr lang="en-US" i="1" dirty="0" smtClean="0">
                        <a:solidFill>
                          <a:srgbClr val="FF0000"/>
                        </a:solidFill>
                        <a:latin typeface="Cambria Math" panose="02040503050406030204" pitchFamily="18" charset="0"/>
                      </a:rPr>
                      <m:t>𝑌</m:t>
                    </m:r>
                  </m:oMath>
                </a14:m>
                <a:r>
                  <a:rPr lang="en-US" dirty="0">
                    <a:solidFill>
                      <a:srgbClr val="FF0000"/>
                    </a:solidFill>
                  </a:rPr>
                  <a:t> leads to a decrease in…</a:t>
                </a:r>
              </a:p>
              <a:p>
                <a:pPr lvl="2"/>
                <a14:m>
                  <m:oMath xmlns:m="http://schemas.openxmlformats.org/officeDocument/2006/math">
                    <m:r>
                      <a:rPr lang="en-US" i="1" dirty="0" smtClean="0">
                        <a:solidFill>
                          <a:srgbClr val="FF0000"/>
                        </a:solidFill>
                        <a:latin typeface="Cambria Math" panose="02040503050406030204" pitchFamily="18" charset="0"/>
                      </a:rPr>
                      <m:t>𝐶</m:t>
                    </m:r>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𝑌</m:t>
                    </m:r>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𝑇</m:t>
                    </m:r>
                    <m:r>
                      <a:rPr lang="en-US" i="1" dirty="0" smtClean="0">
                        <a:solidFill>
                          <a:srgbClr val="FF0000"/>
                        </a:solidFill>
                        <a:latin typeface="Cambria Math" panose="02040503050406030204" pitchFamily="18" charset="0"/>
                      </a:rPr>
                      <m:t>)</m:t>
                    </m:r>
                  </m:oMath>
                </a14:m>
                <a:endParaRPr lang="en-US" dirty="0">
                  <a:solidFill>
                    <a:srgbClr val="FF0000"/>
                  </a:solidFill>
                </a:endParaRPr>
              </a:p>
              <a:p>
                <a:pPr lvl="2"/>
                <a14:m>
                  <m:oMath xmlns:m="http://schemas.openxmlformats.org/officeDocument/2006/math">
                    <m:r>
                      <a:rPr lang="en-US" i="1" dirty="0" smtClean="0">
                        <a:solidFill>
                          <a:srgbClr val="FF0000"/>
                        </a:solidFill>
                        <a:latin typeface="Cambria Math" panose="02040503050406030204" pitchFamily="18" charset="0"/>
                      </a:rPr>
                      <m:t>𝐼</m:t>
                    </m:r>
                    <m:r>
                      <a:rPr lang="en-US" i="1" dirty="0" smtClean="0">
                        <a:solidFill>
                          <a:srgbClr val="FF0000"/>
                        </a:solidFill>
                        <a:latin typeface="Cambria Math" panose="02040503050406030204" pitchFamily="18" charset="0"/>
                      </a:rPr>
                      <m:t>(</m:t>
                    </m:r>
                    <m:r>
                      <a:rPr lang="en-US" i="1" dirty="0" err="1" smtClean="0">
                        <a:solidFill>
                          <a:srgbClr val="FF0000"/>
                        </a:solidFill>
                        <a:latin typeface="Cambria Math" panose="02040503050406030204" pitchFamily="18" charset="0"/>
                      </a:rPr>
                      <m:t>𝑌</m:t>
                    </m:r>
                    <m:r>
                      <a:rPr lang="en-US" i="1" dirty="0" err="1" smtClean="0">
                        <a:solidFill>
                          <a:srgbClr val="FF0000"/>
                        </a:solidFill>
                        <a:latin typeface="Cambria Math" panose="02040503050406030204" pitchFamily="18" charset="0"/>
                      </a:rPr>
                      <m:t>,</m:t>
                    </m:r>
                    <m:r>
                      <a:rPr lang="en-US" i="1" dirty="0" err="1" smtClean="0">
                        <a:solidFill>
                          <a:srgbClr val="FF0000"/>
                        </a:solidFill>
                        <a:latin typeface="Cambria Math" panose="02040503050406030204" pitchFamily="18" charset="0"/>
                      </a:rPr>
                      <m:t>𝑖</m:t>
                    </m:r>
                    <m:r>
                      <a:rPr lang="en-US" i="1" dirty="0" smtClean="0">
                        <a:solidFill>
                          <a:srgbClr val="FF0000"/>
                        </a:solidFill>
                        <a:latin typeface="Cambria Math" panose="02040503050406030204" pitchFamily="18" charset="0"/>
                      </a:rPr>
                      <m:t>)</m:t>
                    </m:r>
                  </m:oMath>
                </a14:m>
                <a:endParaRPr lang="en-US" dirty="0">
                  <a:solidFill>
                    <a:srgbClr val="FF0000"/>
                  </a:solidFill>
                </a:endParaRPr>
              </a:p>
              <a:p>
                <a:pPr lvl="2"/>
                <a14:m>
                  <m:oMath xmlns:m="http://schemas.openxmlformats.org/officeDocument/2006/math">
                    <m:r>
                      <a:rPr lang="en-US" i="1" dirty="0" smtClean="0">
                        <a:solidFill>
                          <a:srgbClr val="FF0000"/>
                        </a:solidFill>
                        <a:latin typeface="Cambria Math" panose="02040503050406030204" pitchFamily="18" charset="0"/>
                      </a:rPr>
                      <m:t>𝐼𝑀</m:t>
                    </m:r>
                    <m:r>
                      <a:rPr lang="en-US" i="1" dirty="0" smtClean="0">
                        <a:solidFill>
                          <a:srgbClr val="FF0000"/>
                        </a:solidFill>
                        <a:latin typeface="Cambria Math" panose="02040503050406030204" pitchFamily="18" charset="0"/>
                      </a:rPr>
                      <m:t>(</m:t>
                    </m:r>
                    <m:r>
                      <a:rPr lang="en-US" i="1" dirty="0" err="1" smtClean="0">
                        <a:solidFill>
                          <a:srgbClr val="FF0000"/>
                        </a:solidFill>
                        <a:latin typeface="Cambria Math" panose="02040503050406030204" pitchFamily="18" charset="0"/>
                      </a:rPr>
                      <m:t>𝑌</m:t>
                    </m:r>
                    <m:r>
                      <a:rPr lang="en-US" i="1" dirty="0" err="1"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𝐸</m:t>
                    </m:r>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 </m:t>
                    </m:r>
                  </m:oMath>
                </a14:m>
                <a:endParaRPr lang="en-US" dirty="0">
                  <a:solidFill>
                    <a:srgbClr val="FF0000"/>
                  </a:solidFill>
                </a:endParaRPr>
              </a:p>
              <a:p>
                <a:pPr lvl="1"/>
                <a:r>
                  <a:rPr lang="en-US" dirty="0">
                    <a:solidFill>
                      <a:srgbClr val="FF0000"/>
                    </a:solidFill>
                  </a:rPr>
                  <a:t>Exports remain constant, while imports shrink, </a:t>
                </a:r>
                <a14:m>
                  <m:oMath xmlns:m="http://schemas.openxmlformats.org/officeDocument/2006/math">
                    <m:r>
                      <a:rPr lang="en-US" i="1" dirty="0" smtClean="0">
                        <a:solidFill>
                          <a:srgbClr val="FF0000"/>
                        </a:solidFill>
                        <a:latin typeface="Cambria Math" panose="02040503050406030204" pitchFamily="18" charset="0"/>
                      </a:rPr>
                      <m:t>𝑁𝑋</m:t>
                    </m:r>
                  </m:oMath>
                </a14:m>
                <a:r>
                  <a:rPr lang="en-US" dirty="0">
                    <a:solidFill>
                      <a:srgbClr val="FF0000"/>
                    </a:solidFill>
                  </a:rPr>
                  <a:t> will improve.</a:t>
                </a:r>
              </a:p>
              <a:p>
                <a:pPr lvl="1"/>
                <a:r>
                  <a:rPr lang="en-US" dirty="0">
                    <a:solidFill>
                      <a:srgbClr val="FF0000"/>
                    </a:solidFill>
                  </a:rPr>
                  <a:t>However, household consumption will shrink, which may lead to the quality of life for consumers falling overall.</a:t>
                </a:r>
              </a:p>
            </p:txBody>
          </p:sp>
        </mc:Choice>
        <mc:Fallback>
          <p:sp>
            <p:nvSpPr>
              <p:cNvPr id="3" name="Content Placeholder 2">
                <a:extLst>
                  <a:ext uri="{FF2B5EF4-FFF2-40B4-BE49-F238E27FC236}">
                    <a16:creationId xmlns:a16="http://schemas.microsoft.com/office/drawing/2014/main" id="{78611D6F-6548-7CC4-FFE3-8A7B05DD74DA}"/>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60DF738-A134-59AE-E407-A68848B00BE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CE4C8B64-E70E-8BAD-A907-08EBB4170E27}"/>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A865EA8-9212-B226-81C8-282237B45340}"/>
              </a:ext>
            </a:extLst>
          </p:cNvPr>
          <p:cNvSpPr>
            <a:spLocks noGrp="1"/>
          </p:cNvSpPr>
          <p:nvPr>
            <p:ph type="sldNum" sz="quarter" idx="12"/>
          </p:nvPr>
        </p:nvSpPr>
        <p:spPr/>
        <p:txBody>
          <a:bodyPr/>
          <a:lstStyle/>
          <a:p>
            <a:fld id="{1A980C56-831A-4EAB-9EDE-57C090F4F877}" type="slidenum">
              <a:rPr lang="en-US" smtClean="0"/>
              <a:t>16</a:t>
            </a:fld>
            <a:endParaRPr lang="en-US" dirty="0"/>
          </a:p>
        </p:txBody>
      </p:sp>
    </p:spTree>
    <p:extLst>
      <p:ext uri="{BB962C8B-B14F-4D97-AF65-F5344CB8AC3E}">
        <p14:creationId xmlns:p14="http://schemas.microsoft.com/office/powerpoint/2010/main" val="42716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6CB32-86ED-A611-ECA8-4A0B8005DF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741B22-A03C-000A-499A-2EB4FDA62740}"/>
              </a:ext>
            </a:extLst>
          </p:cNvPr>
          <p:cNvSpPr>
            <a:spLocks noGrp="1"/>
          </p:cNvSpPr>
          <p:nvPr>
            <p:ph type="title"/>
          </p:nvPr>
        </p:nvSpPr>
        <p:spPr/>
        <p:txBody>
          <a:bodyPr/>
          <a:lstStyle/>
          <a:p>
            <a:r>
              <a:rPr lang="en-US" dirty="0"/>
              <a:t>How to Read Marks</a:t>
            </a:r>
          </a:p>
        </p:txBody>
      </p:sp>
      <p:sp>
        <p:nvSpPr>
          <p:cNvPr id="3" name="Content Placeholder 2">
            <a:extLst>
              <a:ext uri="{FF2B5EF4-FFF2-40B4-BE49-F238E27FC236}">
                <a16:creationId xmlns:a16="http://schemas.microsoft.com/office/drawing/2014/main" id="{74D02E57-1505-D0E0-0D15-C87A929DED57}"/>
              </a:ext>
            </a:extLst>
          </p:cNvPr>
          <p:cNvSpPr>
            <a:spLocks noGrp="1"/>
          </p:cNvSpPr>
          <p:nvPr>
            <p:ph idx="1"/>
          </p:nvPr>
        </p:nvSpPr>
        <p:spPr/>
        <p:txBody>
          <a:bodyPr>
            <a:normAutofit/>
          </a:bodyPr>
          <a:lstStyle/>
          <a:p>
            <a:pPr marL="0" indent="0">
              <a:buNone/>
            </a:pPr>
            <a:r>
              <a:rPr lang="en-US" dirty="0"/>
              <a:t>				</a:t>
            </a:r>
          </a:p>
          <a:p>
            <a:pPr marL="0" indent="0">
              <a:buNone/>
            </a:pPr>
            <a:r>
              <a:rPr lang="en-US" dirty="0"/>
              <a:t>				      Correct</a:t>
            </a:r>
          </a:p>
          <a:p>
            <a:pPr marL="0" indent="0">
              <a:buNone/>
            </a:pPr>
            <a:endParaRPr lang="en-US" dirty="0"/>
          </a:p>
          <a:p>
            <a:pPr marL="0" indent="0">
              <a:buNone/>
            </a:pPr>
            <a:endParaRPr lang="en-US" dirty="0"/>
          </a:p>
          <a:p>
            <a:pPr marL="0" indent="0">
              <a:buNone/>
            </a:pPr>
            <a:r>
              <a:rPr lang="en-US" dirty="0"/>
              <a:t>				      Partially Correct</a:t>
            </a:r>
          </a:p>
          <a:p>
            <a:pPr marL="0" indent="0">
              <a:buNone/>
            </a:pPr>
            <a:endParaRPr lang="en-US" dirty="0"/>
          </a:p>
          <a:p>
            <a:pPr marL="0" indent="0">
              <a:buNone/>
            </a:pPr>
            <a:endParaRPr lang="en-US" dirty="0"/>
          </a:p>
          <a:p>
            <a:pPr marL="0" indent="0">
              <a:buNone/>
            </a:pPr>
            <a:r>
              <a:rPr lang="en-US" dirty="0"/>
              <a:t>				       Incorrect</a:t>
            </a:r>
          </a:p>
        </p:txBody>
      </p:sp>
      <p:sp>
        <p:nvSpPr>
          <p:cNvPr id="4" name="Date Placeholder 3">
            <a:extLst>
              <a:ext uri="{FF2B5EF4-FFF2-40B4-BE49-F238E27FC236}">
                <a16:creationId xmlns:a16="http://schemas.microsoft.com/office/drawing/2014/main" id="{8863C1F4-39E4-0CD5-D3F8-C888FAC92AA3}"/>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D022505F-9169-DDB2-2BE8-9FE2EF43F87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6C76945F-5483-B46E-B693-97103FE429D2}"/>
              </a:ext>
            </a:extLst>
          </p:cNvPr>
          <p:cNvSpPr>
            <a:spLocks noGrp="1"/>
          </p:cNvSpPr>
          <p:nvPr>
            <p:ph type="sldNum" sz="quarter" idx="12"/>
          </p:nvPr>
        </p:nvSpPr>
        <p:spPr/>
        <p:txBody>
          <a:bodyPr/>
          <a:lstStyle/>
          <a:p>
            <a:fld id="{1A980C56-831A-4EAB-9EDE-57C090F4F877}" type="slidenum">
              <a:rPr lang="en-US" smtClean="0"/>
              <a:t>2</a:t>
            </a:fld>
            <a:endParaRPr lang="en-US" dirty="0"/>
          </a:p>
        </p:txBody>
      </p:sp>
      <p:sp>
        <p:nvSpPr>
          <p:cNvPr id="7" name="Oval 6">
            <a:extLst>
              <a:ext uri="{FF2B5EF4-FFF2-40B4-BE49-F238E27FC236}">
                <a16:creationId xmlns:a16="http://schemas.microsoft.com/office/drawing/2014/main" id="{5AEC6A58-FEFC-792C-E1B0-E02309248A56}"/>
              </a:ext>
            </a:extLst>
          </p:cNvPr>
          <p:cNvSpPr/>
          <p:nvPr/>
        </p:nvSpPr>
        <p:spPr>
          <a:xfrm>
            <a:off x="3200401" y="2022477"/>
            <a:ext cx="914400" cy="91440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115F88C8-5DB2-E873-45E3-8013919ED5F5}"/>
              </a:ext>
            </a:extLst>
          </p:cNvPr>
          <p:cNvSpPr/>
          <p:nvPr/>
        </p:nvSpPr>
        <p:spPr>
          <a:xfrm>
            <a:off x="3108961" y="3273286"/>
            <a:ext cx="1097280" cy="914400"/>
          </a:xfrm>
          <a:prstGeom prst="triangl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78F86E3-06C3-2693-9F40-E202E691C51C}"/>
              </a:ext>
            </a:extLst>
          </p:cNvPr>
          <p:cNvCxnSpPr/>
          <p:nvPr/>
        </p:nvCxnSpPr>
        <p:spPr>
          <a:xfrm flipV="1">
            <a:off x="3130827" y="4784034"/>
            <a:ext cx="1053548" cy="914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5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Quiz #5 “Recovery” Office Hours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hlinkClick r:id="rId2"/>
              </a:rPr>
              <a:t>https://calendly.com/brianhwpark</a:t>
            </a:r>
            <a:endParaRPr lang="en-US" dirty="0"/>
          </a:p>
          <a:p>
            <a:pPr lvl="4"/>
            <a:endParaRPr lang="en-US" dirty="0"/>
          </a:p>
          <a:p>
            <a:r>
              <a:rPr lang="en-US" dirty="0"/>
              <a:t>Venue: Rm. 248 Center for Science and Business</a:t>
            </a:r>
          </a:p>
          <a:p>
            <a:pPr lvl="3"/>
            <a:endParaRPr lang="en-US" dirty="0"/>
          </a:p>
          <a:p>
            <a:r>
              <a:rPr lang="en-US" dirty="0"/>
              <a:t>Dates: May 2</a:t>
            </a:r>
            <a:r>
              <a:rPr lang="en-US" baseline="30000" dirty="0"/>
              <a:t>nd</a:t>
            </a:r>
            <a:r>
              <a:rPr lang="en-US" dirty="0"/>
              <a:t> – May 6</a:t>
            </a:r>
            <a:r>
              <a:rPr lang="en-US" baseline="30000" dirty="0"/>
              <a:t>th</a:t>
            </a:r>
            <a:r>
              <a:rPr lang="en-US" dirty="0"/>
              <a:t> </a:t>
            </a:r>
          </a:p>
          <a:p>
            <a:pPr lvl="3"/>
            <a:endParaRPr lang="en-US" dirty="0"/>
          </a:p>
          <a:p>
            <a:r>
              <a:rPr lang="en-US" dirty="0"/>
              <a:t>Length: 30 Minutes per Session</a:t>
            </a:r>
          </a:p>
          <a:p>
            <a:pPr lvl="3"/>
            <a:endParaRPr lang="en-US" dirty="0"/>
          </a:p>
          <a:p>
            <a:r>
              <a:rPr lang="en-US" dirty="0"/>
              <a:t>Use the Whiteboard / Paper to correct your answers.</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396531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Interest Rate Parity</a:t>
            </a:r>
          </a:p>
          <a:p>
            <a:pPr lvl="1"/>
            <a:r>
              <a:rPr lang="en-US" dirty="0">
                <a:solidFill>
                  <a:srgbClr val="FF0000"/>
                </a:solidFill>
              </a:rPr>
              <a:t>The difference in nominal interest rates between two countries is equal to the expected change in exchange rates between their currencies.</a:t>
            </a:r>
          </a:p>
          <a:p>
            <a:pPr lvl="3"/>
            <a:endParaRPr lang="en-US" dirty="0"/>
          </a:p>
          <a:p>
            <a:r>
              <a:rPr lang="en-US" dirty="0"/>
              <a:t>Nominal Exchange Rate</a:t>
            </a:r>
          </a:p>
          <a:p>
            <a:pPr lvl="1"/>
            <a:r>
              <a:rPr lang="en-US" dirty="0">
                <a:solidFill>
                  <a:srgbClr val="FF0000"/>
                </a:solidFill>
              </a:rPr>
              <a:t>The number of units of foreign currency that one unit of domestic currency can buy.</a:t>
            </a:r>
          </a:p>
          <a:p>
            <a:pPr lvl="3"/>
            <a:endParaRPr lang="en-US" dirty="0">
              <a:solidFill>
                <a:srgbClr val="FF0000"/>
              </a:solidFill>
            </a:endParaRPr>
          </a:p>
          <a:p>
            <a:r>
              <a:rPr lang="en-US" dirty="0"/>
              <a:t>Real Exchange Rate</a:t>
            </a:r>
          </a:p>
          <a:p>
            <a:pPr lvl="1"/>
            <a:r>
              <a:rPr lang="en-US" dirty="0">
                <a:solidFill>
                  <a:srgbClr val="FF0000"/>
                </a:solidFill>
              </a:rPr>
              <a:t>The nominal exchange rate adjusted for differences in price levels between two countries.</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112120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03FC7-4AD0-08D4-F495-8C48D7A714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5F255-924E-DF71-4DE0-CCBC4BA81FCB}"/>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64C186F9-9849-DF19-443F-D3838ED7AC3D}"/>
              </a:ext>
            </a:extLst>
          </p:cNvPr>
          <p:cNvSpPr>
            <a:spLocks noGrp="1"/>
          </p:cNvSpPr>
          <p:nvPr>
            <p:ph idx="1"/>
          </p:nvPr>
        </p:nvSpPr>
        <p:spPr/>
        <p:txBody>
          <a:bodyPr/>
          <a:lstStyle/>
          <a:p>
            <a:r>
              <a:rPr lang="en-US" dirty="0"/>
              <a:t>Net Exports</a:t>
            </a:r>
          </a:p>
          <a:p>
            <a:pPr lvl="1"/>
            <a:r>
              <a:rPr lang="en-US" dirty="0">
                <a:solidFill>
                  <a:srgbClr val="FF0000"/>
                </a:solidFill>
              </a:rPr>
              <a:t>Exports minus imports.</a:t>
            </a:r>
          </a:p>
          <a:p>
            <a:pPr lvl="3"/>
            <a:endParaRPr lang="en-US" dirty="0"/>
          </a:p>
          <a:p>
            <a:r>
              <a:rPr lang="en-US" dirty="0"/>
              <a:t>Marshall-Lerner Condition</a:t>
            </a:r>
          </a:p>
          <a:p>
            <a:pPr lvl="1"/>
            <a:r>
              <a:rPr lang="en-US" dirty="0">
                <a:solidFill>
                  <a:srgbClr val="FF0000"/>
                </a:solidFill>
              </a:rPr>
              <a:t>For a devaluation of a currency to improve its NX:</a:t>
            </a:r>
          </a:p>
          <a:p>
            <a:pPr lvl="2"/>
            <a:r>
              <a:rPr lang="en-US" dirty="0">
                <a:solidFill>
                  <a:srgbClr val="FF0000"/>
                </a:solidFill>
              </a:rPr>
              <a:t>Exports must increase enough, and</a:t>
            </a:r>
          </a:p>
          <a:p>
            <a:pPr lvl="2"/>
            <a:r>
              <a:rPr lang="en-US" dirty="0">
                <a:solidFill>
                  <a:srgbClr val="FF0000"/>
                </a:solidFill>
              </a:rPr>
              <a:t>Imports must decrease enough to balance out the increase in the price of imports.</a:t>
            </a:r>
          </a:p>
          <a:p>
            <a:pPr lvl="3"/>
            <a:endParaRPr lang="en-US" dirty="0">
              <a:solidFill>
                <a:srgbClr val="FF0000"/>
              </a:solidFill>
            </a:endParaRPr>
          </a:p>
          <a:p>
            <a:r>
              <a:rPr lang="en-US" dirty="0"/>
              <a:t>Devaluation of Currencies</a:t>
            </a:r>
          </a:p>
          <a:p>
            <a:pPr lvl="1"/>
            <a:r>
              <a:rPr lang="en-US" dirty="0">
                <a:solidFill>
                  <a:srgbClr val="FF0000"/>
                </a:solidFill>
              </a:rPr>
              <a:t>A downward adjustment in the value of a country’s currency relative to another currency.</a:t>
            </a:r>
          </a:p>
        </p:txBody>
      </p:sp>
      <p:sp>
        <p:nvSpPr>
          <p:cNvPr id="4" name="Date Placeholder 3">
            <a:extLst>
              <a:ext uri="{FF2B5EF4-FFF2-40B4-BE49-F238E27FC236}">
                <a16:creationId xmlns:a16="http://schemas.microsoft.com/office/drawing/2014/main" id="{8A4C3E74-D185-2DA7-E2A1-7B1F64F7A1DC}"/>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9555D783-8034-CDD4-508A-FBF57871000D}"/>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16CEB1C6-1A4D-BC16-DF69-2221DCA57E0A}"/>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3838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79A0-4685-8077-8C9B-ADF0F2F4A7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C12F4-E5A5-3F6D-B60E-66339E63EC4F}"/>
              </a:ext>
            </a:extLst>
          </p:cNvPr>
          <p:cNvSpPr>
            <a:spLocks noGrp="1"/>
          </p:cNvSpPr>
          <p:nvPr>
            <p:ph type="title"/>
          </p:nvPr>
        </p:nvSpPr>
        <p:spPr/>
        <p:txBody>
          <a:bodyPr/>
          <a:lstStyle/>
          <a:p>
            <a:r>
              <a:rPr lang="en-US" dirty="0"/>
              <a:t>Problem 2.A.</a:t>
            </a:r>
          </a:p>
        </p:txBody>
      </p:sp>
      <p:sp>
        <p:nvSpPr>
          <p:cNvPr id="3" name="Content Placeholder 2">
            <a:extLst>
              <a:ext uri="{FF2B5EF4-FFF2-40B4-BE49-F238E27FC236}">
                <a16:creationId xmlns:a16="http://schemas.microsoft.com/office/drawing/2014/main" id="{3675BD20-8327-7672-72B9-B6F667A132B7}"/>
              </a:ext>
            </a:extLst>
          </p:cNvPr>
          <p:cNvSpPr>
            <a:spLocks noGrp="1"/>
          </p:cNvSpPr>
          <p:nvPr>
            <p:ph idx="1"/>
          </p:nvPr>
        </p:nvSpPr>
        <p:spPr>
          <a:xfrm>
            <a:off x="628650" y="1825624"/>
            <a:ext cx="7886700" cy="4428527"/>
          </a:xfrm>
        </p:spPr>
        <p:txBody>
          <a:bodyPr>
            <a:normAutofit/>
          </a:bodyPr>
          <a:lstStyle/>
          <a:p>
            <a:r>
              <a:rPr lang="en-US" dirty="0"/>
              <a:t>A devaluation of the domestic currency alone is sufficient to decrease the trade deficit.</a:t>
            </a:r>
          </a:p>
          <a:p>
            <a:pPr lvl="3"/>
            <a:endParaRPr lang="en-US" sz="500" dirty="0"/>
          </a:p>
          <a:p>
            <a:pPr lvl="1"/>
            <a:r>
              <a:rPr lang="en-US" dirty="0">
                <a:solidFill>
                  <a:srgbClr val="FF0000"/>
                </a:solidFill>
              </a:rPr>
              <a:t>FALSE</a:t>
            </a:r>
            <a:endParaRPr lang="en-US" sz="500" dirty="0">
              <a:solidFill>
                <a:srgbClr val="FF0000"/>
              </a:solidFill>
            </a:endParaRPr>
          </a:p>
          <a:p>
            <a:pPr lvl="1"/>
            <a:r>
              <a:rPr lang="en-US" dirty="0">
                <a:solidFill>
                  <a:srgbClr val="FF0000"/>
                </a:solidFill>
              </a:rPr>
              <a:t>Per the Marshall-Lerner condition, a devaluation of domestic currencies will lead to an improvement in the balance of trade if…</a:t>
            </a:r>
          </a:p>
          <a:p>
            <a:pPr lvl="1"/>
            <a:r>
              <a:rPr lang="en-US" dirty="0">
                <a:solidFill>
                  <a:srgbClr val="FF0000"/>
                </a:solidFill>
              </a:rPr>
              <a:t>Exports increase enough due to domestic goods being cheaper to foreign consumers, and</a:t>
            </a:r>
          </a:p>
          <a:p>
            <a:pPr lvl="1"/>
            <a:r>
              <a:rPr lang="en-US" dirty="0">
                <a:solidFill>
                  <a:srgbClr val="FF0000"/>
                </a:solidFill>
              </a:rPr>
              <a:t>Imports decrease enough to mitigate the increased price of imported goods.</a:t>
            </a:r>
          </a:p>
        </p:txBody>
      </p:sp>
      <p:sp>
        <p:nvSpPr>
          <p:cNvPr id="4" name="Date Placeholder 3">
            <a:extLst>
              <a:ext uri="{FF2B5EF4-FFF2-40B4-BE49-F238E27FC236}">
                <a16:creationId xmlns:a16="http://schemas.microsoft.com/office/drawing/2014/main" id="{062D218D-11BE-B824-A207-9873D4425326}"/>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FBF7BD3-55B9-757A-5E09-2498491A5F6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DF767253-D52C-5E3C-A1F3-5BA6F7BFD9A6}"/>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14306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BBA4F-5B2D-1194-396B-C9C43FC0F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360D7-31B4-F88F-423B-E2D4F4424AC3}"/>
              </a:ext>
            </a:extLst>
          </p:cNvPr>
          <p:cNvSpPr>
            <a:spLocks noGrp="1"/>
          </p:cNvSpPr>
          <p:nvPr>
            <p:ph type="title"/>
          </p:nvPr>
        </p:nvSpPr>
        <p:spPr/>
        <p:txBody>
          <a:bodyPr/>
          <a:lstStyle/>
          <a:p>
            <a:r>
              <a:rPr lang="en-US" dirty="0"/>
              <a:t>Problem 2.B.</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4039FEB-4C89-951D-F700-AC992B6687BC}"/>
                  </a:ext>
                </a:extLst>
              </p:cNvPr>
              <p:cNvSpPr>
                <a:spLocks noGrp="1"/>
              </p:cNvSpPr>
              <p:nvPr>
                <p:ph idx="1"/>
              </p:nvPr>
            </p:nvSpPr>
            <p:spPr/>
            <p:txBody>
              <a:bodyPr/>
              <a:lstStyle/>
              <a:p>
                <a:r>
                  <a:rPr lang="en-US" dirty="0"/>
                  <a:t>If the price levels in two countries are identical, then the nominal and real exchange rates between their currencies must also be identical.</a:t>
                </a:r>
              </a:p>
              <a:p>
                <a:endParaRPr lang="en-US" sz="500" dirty="0"/>
              </a:p>
              <a:p>
                <a:pPr lvl="1"/>
                <a:r>
                  <a:rPr lang="en-US" dirty="0">
                    <a:solidFill>
                      <a:srgbClr val="FF0000"/>
                    </a:solidFill>
                  </a:rPr>
                  <a:t>TRUE</a:t>
                </a:r>
              </a:p>
              <a:p>
                <a:pPr lvl="1"/>
                <a:r>
                  <a:rPr lang="en-US" dirty="0">
                    <a:solidFill>
                      <a:srgbClr val="FF0000"/>
                    </a:solidFill>
                  </a:rPr>
                  <a:t>Apply the definition of the real exchange rate </a:t>
                </a:r>
                <a14:m>
                  <m:oMath xmlns:m="http://schemas.openxmlformats.org/officeDocument/2006/math">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𝜀</m:t>
                    </m:r>
                    <m:r>
                      <a:rPr lang="en-US" i="1" dirty="0" smtClean="0">
                        <a:solidFill>
                          <a:srgbClr val="FF0000"/>
                        </a:solidFill>
                        <a:latin typeface="Cambria Math" panose="02040503050406030204" pitchFamily="18" charset="0"/>
                      </a:rPr>
                      <m:t>)</m:t>
                    </m:r>
                  </m:oMath>
                </a14:m>
                <a:r>
                  <a:rPr lang="en-US" dirty="0">
                    <a:solidFill>
                      <a:srgbClr val="FF0000"/>
                    </a:solidFill>
                  </a:rPr>
                  <a:t>.</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r>
                        <a:rPr lang="en-US" i="1" dirty="0">
                          <a:solidFill>
                            <a:srgbClr val="FF0000"/>
                          </a:solidFill>
                          <a:latin typeface="Cambria Math" panose="02040503050406030204" pitchFamily="18" charset="0"/>
                        </a:rPr>
                        <m:t>𝜀</m:t>
                      </m:r>
                      <m:r>
                        <a:rPr lang="en-US" b="0" i="1" dirty="0" smtClean="0">
                          <a:solidFill>
                            <a:srgbClr val="FF0000"/>
                          </a:solidFill>
                          <a:latin typeface="Cambria Math" panose="02040503050406030204" pitchFamily="18" charset="0"/>
                        </a:rPr>
                        <m:t>=</m:t>
                      </m:r>
                      <m:f>
                        <m:fPr>
                          <m:ctrlPr>
                            <a:rPr lang="en-US" b="0" i="1" dirty="0" smtClean="0">
                              <a:solidFill>
                                <a:srgbClr val="FF0000"/>
                              </a:solidFill>
                              <a:latin typeface="Cambria Math" panose="02040503050406030204" pitchFamily="18" charset="0"/>
                            </a:rPr>
                          </m:ctrlPr>
                        </m:fPr>
                        <m:num>
                          <m:r>
                            <a:rPr lang="en-US" b="0" i="1" dirty="0" smtClean="0">
                              <a:solidFill>
                                <a:srgbClr val="FF0000"/>
                              </a:solidFill>
                              <a:latin typeface="Cambria Math" panose="02040503050406030204" pitchFamily="18" charset="0"/>
                            </a:rPr>
                            <m:t>𝐸</m:t>
                          </m:r>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𝑃</m:t>
                          </m:r>
                        </m:num>
                        <m:den>
                          <m:sSup>
                            <m:sSupPr>
                              <m:ctrlPr>
                                <a:rPr lang="en-US" b="0" i="1" dirty="0" smtClean="0">
                                  <a:solidFill>
                                    <a:srgbClr val="FF0000"/>
                                  </a:solidFill>
                                  <a:latin typeface="Cambria Math" panose="02040503050406030204" pitchFamily="18" charset="0"/>
                                </a:rPr>
                              </m:ctrlPr>
                            </m:sSupPr>
                            <m:e>
                              <m:r>
                                <a:rPr lang="en-US" b="0" i="1" dirty="0" smtClean="0">
                                  <a:solidFill>
                                    <a:srgbClr val="FF0000"/>
                                  </a:solidFill>
                                  <a:latin typeface="Cambria Math" panose="02040503050406030204" pitchFamily="18" charset="0"/>
                                </a:rPr>
                                <m:t>𝑃</m:t>
                              </m:r>
                            </m:e>
                            <m:sup>
                              <m:r>
                                <a:rPr lang="en-US" b="0" i="1" dirty="0" smtClean="0">
                                  <a:solidFill>
                                    <a:srgbClr val="FF0000"/>
                                  </a:solidFill>
                                  <a:latin typeface="Cambria Math" panose="02040503050406030204" pitchFamily="18" charset="0"/>
                                </a:rPr>
                                <m:t>𝐹</m:t>
                              </m:r>
                            </m:sup>
                          </m:sSup>
                        </m:den>
                      </m:f>
                    </m:oMath>
                  </m:oMathPara>
                </a14:m>
                <a:endParaRPr lang="en-US" dirty="0">
                  <a:solidFill>
                    <a:srgbClr val="FF0000"/>
                  </a:solidFill>
                </a:endParaRPr>
              </a:p>
              <a:p>
                <a:pPr lvl="1"/>
                <a:endParaRPr lang="en-US" sz="500" dirty="0">
                  <a:solidFill>
                    <a:srgbClr val="FF0000"/>
                  </a:solidFill>
                </a:endParaRPr>
              </a:p>
              <a:p>
                <a:pPr lvl="1"/>
                <a:r>
                  <a:rPr lang="en-US" dirty="0">
                    <a:solidFill>
                      <a:srgbClr val="FF0000"/>
                    </a:solidFill>
                  </a:rPr>
                  <a:t>If </a:t>
                </a:r>
                <a14:m>
                  <m:oMath xmlns:m="http://schemas.openxmlformats.org/officeDocument/2006/math">
                    <m:r>
                      <a:rPr lang="en-US" i="1" dirty="0" smtClean="0">
                        <a:solidFill>
                          <a:srgbClr val="FF0000"/>
                        </a:solidFill>
                        <a:latin typeface="Cambria Math" panose="02040503050406030204" pitchFamily="18" charset="0"/>
                      </a:rPr>
                      <m:t>𝑃</m:t>
                    </m:r>
                    <m:r>
                      <a:rPr lang="en-US" i="1" dirty="0" smtClean="0">
                        <a:solidFill>
                          <a:srgbClr val="FF0000"/>
                        </a:solidFill>
                        <a:latin typeface="Cambria Math" panose="02040503050406030204" pitchFamily="18" charset="0"/>
                      </a:rPr>
                      <m:t>=</m:t>
                    </m:r>
                    <m:sSup>
                      <m:sSupPr>
                        <m:ctrlPr>
                          <a:rPr lang="en-US" b="0" i="1" dirty="0" smtClean="0">
                            <a:solidFill>
                              <a:srgbClr val="FF0000"/>
                            </a:solidFill>
                            <a:latin typeface="Cambria Math" panose="02040503050406030204" pitchFamily="18" charset="0"/>
                          </a:rPr>
                        </m:ctrlPr>
                      </m:sSupPr>
                      <m:e>
                        <m:r>
                          <a:rPr lang="en-US" i="1" dirty="0" smtClean="0">
                            <a:solidFill>
                              <a:srgbClr val="FF0000"/>
                            </a:solidFill>
                            <a:latin typeface="Cambria Math" panose="02040503050406030204" pitchFamily="18" charset="0"/>
                          </a:rPr>
                          <m:t>𝑃</m:t>
                        </m:r>
                      </m:e>
                      <m:sup>
                        <m:r>
                          <a:rPr lang="en-US" b="0" i="1" dirty="0" smtClean="0">
                            <a:solidFill>
                              <a:srgbClr val="FF0000"/>
                            </a:solidFill>
                            <a:latin typeface="Cambria Math" panose="02040503050406030204" pitchFamily="18" charset="0"/>
                          </a:rPr>
                          <m:t>𝐹</m:t>
                        </m:r>
                      </m:sup>
                    </m:sSup>
                  </m:oMath>
                </a14:m>
                <a:r>
                  <a:rPr lang="en-US" dirty="0">
                    <a:solidFill>
                      <a:srgbClr val="FF0000"/>
                    </a:solidFill>
                  </a:rPr>
                  <a:t>, mechanically, </a:t>
                </a:r>
                <a14:m>
                  <m:oMath xmlns:m="http://schemas.openxmlformats.org/officeDocument/2006/math">
                    <m:r>
                      <a:rPr lang="en-US" b="0" i="1" smtClean="0">
                        <a:solidFill>
                          <a:srgbClr val="FF0000"/>
                        </a:solidFill>
                        <a:latin typeface="Cambria Math" panose="02040503050406030204" pitchFamily="18" charset="0"/>
                      </a:rPr>
                      <m:t>𝜀</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𝐸</m:t>
                    </m:r>
                  </m:oMath>
                </a14:m>
                <a:r>
                  <a:rPr lang="en-US" dirty="0">
                    <a:solidFill>
                      <a:srgbClr val="FF0000"/>
                    </a:solidFill>
                  </a:rPr>
                  <a:t>.</a:t>
                </a:r>
              </a:p>
            </p:txBody>
          </p:sp>
        </mc:Choice>
        <mc:Fallback>
          <p:sp>
            <p:nvSpPr>
              <p:cNvPr id="3" name="Content Placeholder 2">
                <a:extLst>
                  <a:ext uri="{FF2B5EF4-FFF2-40B4-BE49-F238E27FC236}">
                    <a16:creationId xmlns:a16="http://schemas.microsoft.com/office/drawing/2014/main" id="{C4039FEB-4C89-951D-F700-AC992B6687BC}"/>
                  </a:ext>
                </a:extLst>
              </p:cNvPr>
              <p:cNvSpPr>
                <a:spLocks noGrp="1" noRot="1" noChangeAspect="1" noMove="1" noResize="1" noEditPoints="1" noAdjustHandles="1" noChangeArrowheads="1" noChangeShapeType="1" noTextEdit="1"/>
              </p:cNvSpPr>
              <p:nvPr>
                <p:ph idx="1"/>
              </p:nvPr>
            </p:nvSpPr>
            <p:spPr>
              <a:blipFill>
                <a:blip r:embed="rId2"/>
                <a:stretch>
                  <a:fillRect l="-1005" t="-1821" r="-185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2BDD3F9A-C8A0-FC60-D863-7E7BF488E80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0C627D32-E881-33B1-77EA-3FDB0B55017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C0B81FAE-91F2-6BD6-E415-0107D969B02C}"/>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50745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D691E-09CC-29BA-538C-B42AC42BF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D23C3-A3C3-9482-A3CC-2A16FF7F727A}"/>
              </a:ext>
            </a:extLst>
          </p:cNvPr>
          <p:cNvSpPr>
            <a:spLocks noGrp="1"/>
          </p:cNvSpPr>
          <p:nvPr>
            <p:ph type="title"/>
          </p:nvPr>
        </p:nvSpPr>
        <p:spPr/>
        <p:txBody>
          <a:bodyPr/>
          <a:lstStyle/>
          <a:p>
            <a:r>
              <a:rPr lang="en-US" dirty="0"/>
              <a:t>Problem 2.C.</a:t>
            </a:r>
          </a:p>
        </p:txBody>
      </p:sp>
      <p:sp>
        <p:nvSpPr>
          <p:cNvPr id="3" name="Content Placeholder 2">
            <a:extLst>
              <a:ext uri="{FF2B5EF4-FFF2-40B4-BE49-F238E27FC236}">
                <a16:creationId xmlns:a16="http://schemas.microsoft.com/office/drawing/2014/main" id="{714E227A-A034-476E-BB68-2C53F800B443}"/>
              </a:ext>
            </a:extLst>
          </p:cNvPr>
          <p:cNvSpPr>
            <a:spLocks noGrp="1"/>
          </p:cNvSpPr>
          <p:nvPr>
            <p:ph idx="1"/>
          </p:nvPr>
        </p:nvSpPr>
        <p:spPr>
          <a:xfrm>
            <a:off x="628650" y="1825625"/>
            <a:ext cx="8027670" cy="4351338"/>
          </a:xfrm>
        </p:spPr>
        <p:txBody>
          <a:bodyPr/>
          <a:lstStyle/>
          <a:p>
            <a:r>
              <a:rPr lang="en-US" dirty="0"/>
              <a:t>If the domestic central bank adopts expansionary monetary policies, the country's currency is expected to appreciate.</a:t>
            </a:r>
          </a:p>
          <a:p>
            <a:endParaRPr lang="en-US" sz="500" dirty="0"/>
          </a:p>
          <a:p>
            <a:pPr lvl="1"/>
            <a:r>
              <a:rPr lang="en-US" dirty="0">
                <a:solidFill>
                  <a:srgbClr val="FF0000"/>
                </a:solidFill>
              </a:rPr>
              <a:t>FALSE</a:t>
            </a:r>
          </a:p>
          <a:p>
            <a:pPr lvl="1"/>
            <a:r>
              <a:rPr lang="en-US" dirty="0">
                <a:solidFill>
                  <a:srgbClr val="FF0000"/>
                </a:solidFill>
              </a:rPr>
              <a:t>Expansionary monetary policy will drive domestic interest rates downward.</a:t>
            </a:r>
          </a:p>
          <a:p>
            <a:pPr lvl="1"/>
            <a:r>
              <a:rPr lang="en-US" dirty="0">
                <a:solidFill>
                  <a:srgbClr val="FF0000"/>
                </a:solidFill>
              </a:rPr>
              <a:t>All else equal, foreign assets are now more attractive to investors.</a:t>
            </a:r>
          </a:p>
          <a:p>
            <a:pPr lvl="1"/>
            <a:r>
              <a:rPr lang="en-US" dirty="0">
                <a:solidFill>
                  <a:srgbClr val="FF0000"/>
                </a:solidFill>
              </a:rPr>
              <a:t>Demand for domestic currencies fall, which pushes the domestic currency’s value downward.</a:t>
            </a:r>
          </a:p>
          <a:p>
            <a:pPr lvl="1"/>
            <a:r>
              <a:rPr lang="en-US" dirty="0">
                <a:solidFill>
                  <a:srgbClr val="FF0000"/>
                </a:solidFill>
              </a:rPr>
              <a:t>The domestic currency should depreciate.</a:t>
            </a:r>
          </a:p>
        </p:txBody>
      </p:sp>
      <p:sp>
        <p:nvSpPr>
          <p:cNvPr id="4" name="Date Placeholder 3">
            <a:extLst>
              <a:ext uri="{FF2B5EF4-FFF2-40B4-BE49-F238E27FC236}">
                <a16:creationId xmlns:a16="http://schemas.microsoft.com/office/drawing/2014/main" id="{0B8E97B1-FE3A-0EFB-83E9-E896AE2A7AA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26411AF-7C57-5D2D-52FD-8AA253FEF59E}"/>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548B4C7-2271-A7E1-03A4-BC0CBE608CFF}"/>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332477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3E13E-28F3-4D5A-DF36-39A69CCAE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B257FE-3B29-1F99-2971-18FFAE82A8A9}"/>
              </a:ext>
            </a:extLst>
          </p:cNvPr>
          <p:cNvSpPr>
            <a:spLocks noGrp="1"/>
          </p:cNvSpPr>
          <p:nvPr>
            <p:ph type="title"/>
          </p:nvPr>
        </p:nvSpPr>
        <p:spPr/>
        <p:txBody>
          <a:bodyPr/>
          <a:lstStyle/>
          <a:p>
            <a:r>
              <a:rPr lang="en-US" dirty="0"/>
              <a:t>Problem 2.D.</a:t>
            </a:r>
          </a:p>
        </p:txBody>
      </p:sp>
      <p:sp>
        <p:nvSpPr>
          <p:cNvPr id="3" name="Content Placeholder 2">
            <a:extLst>
              <a:ext uri="{FF2B5EF4-FFF2-40B4-BE49-F238E27FC236}">
                <a16:creationId xmlns:a16="http://schemas.microsoft.com/office/drawing/2014/main" id="{6E250E9B-6597-B043-FE63-EABA1D1B7D30}"/>
              </a:ext>
            </a:extLst>
          </p:cNvPr>
          <p:cNvSpPr>
            <a:spLocks noGrp="1"/>
          </p:cNvSpPr>
          <p:nvPr>
            <p:ph idx="1"/>
          </p:nvPr>
        </p:nvSpPr>
        <p:spPr/>
        <p:txBody>
          <a:bodyPr/>
          <a:lstStyle/>
          <a:p>
            <a:r>
              <a:rPr lang="en-US" dirty="0"/>
              <a:t>If a foreign trade partner's economy expands, domestic exports are likely to increase.</a:t>
            </a:r>
          </a:p>
          <a:p>
            <a:endParaRPr lang="en-US" sz="500" dirty="0"/>
          </a:p>
          <a:p>
            <a:pPr lvl="1"/>
            <a:r>
              <a:rPr lang="en-US" dirty="0">
                <a:solidFill>
                  <a:srgbClr val="FF0000"/>
                </a:solidFill>
              </a:rPr>
              <a:t>TRUE</a:t>
            </a:r>
          </a:p>
          <a:p>
            <a:pPr lvl="1"/>
            <a:r>
              <a:rPr lang="en-US" dirty="0">
                <a:solidFill>
                  <a:srgbClr val="FF0000"/>
                </a:solidFill>
              </a:rPr>
              <a:t>Foreign consumers will increase their consumption.</a:t>
            </a:r>
          </a:p>
          <a:p>
            <a:pPr lvl="1"/>
            <a:r>
              <a:rPr lang="en-US" dirty="0">
                <a:solidFill>
                  <a:srgbClr val="FF0000"/>
                </a:solidFill>
              </a:rPr>
              <a:t>Part of this increased consumption will be directed towards foreign goods.</a:t>
            </a:r>
          </a:p>
          <a:p>
            <a:pPr lvl="1"/>
            <a:r>
              <a:rPr lang="en-US" dirty="0">
                <a:solidFill>
                  <a:srgbClr val="FF0000"/>
                </a:solidFill>
              </a:rPr>
              <a:t>Domestic producers can export more goods to satisfy this increased demand.</a:t>
            </a:r>
          </a:p>
        </p:txBody>
      </p:sp>
      <p:sp>
        <p:nvSpPr>
          <p:cNvPr id="4" name="Date Placeholder 3">
            <a:extLst>
              <a:ext uri="{FF2B5EF4-FFF2-40B4-BE49-F238E27FC236}">
                <a16:creationId xmlns:a16="http://schemas.microsoft.com/office/drawing/2014/main" id="{61C19871-024E-86B5-2C8B-1F8F138832E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5BA540FD-CC7D-4EC2-D4FA-83E9A170E791}"/>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479932B-C1EC-1C43-2517-7918AF89A31E}"/>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168786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3989</TotalTime>
  <Words>1048</Words>
  <Application>Microsoft Office PowerPoint</Application>
  <PresentationFormat>On-screen Show (4:3)</PresentationFormat>
  <Paragraphs>188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Franklin Gothic Book</vt:lpstr>
      <vt:lpstr>Office Theme</vt:lpstr>
      <vt:lpstr>Quiz #5 Review</vt:lpstr>
      <vt:lpstr>How to Read Marks</vt:lpstr>
      <vt:lpstr>Quiz #5 “Recovery” Office Hours</vt:lpstr>
      <vt:lpstr>Problem 1. Definitions</vt:lpstr>
      <vt:lpstr>Problem 1. Definitions</vt:lpstr>
      <vt:lpstr>Problem 2.A.</vt:lpstr>
      <vt:lpstr>Problem 2.B.</vt:lpstr>
      <vt:lpstr>Problem 2.C.</vt:lpstr>
      <vt:lpstr>Problem 2.D.</vt:lpstr>
      <vt:lpstr>Problem 3.A.</vt:lpstr>
      <vt:lpstr>Problem 3.B.</vt:lpstr>
      <vt:lpstr>Problem 3.C.</vt:lpstr>
      <vt:lpstr>Problem 3.D.</vt:lpstr>
      <vt:lpstr>Problem 4.A.</vt:lpstr>
      <vt:lpstr>Problem 4.B.</vt:lpstr>
      <vt:lpstr>Problem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90</cp:revision>
  <dcterms:created xsi:type="dcterms:W3CDTF">2023-08-17T23:00:51Z</dcterms:created>
  <dcterms:modified xsi:type="dcterms:W3CDTF">2025-04-30T19:28:11Z</dcterms:modified>
</cp:coreProperties>
</file>