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93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96" r:id="rId11"/>
    <p:sldId id="297" r:id="rId12"/>
    <p:sldId id="299" r:id="rId13"/>
    <p:sldId id="301" r:id="rId14"/>
    <p:sldId id="30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#4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</a:t>
            </a:r>
            <a:r>
              <a:rPr lang="en-US" dirty="0"/>
              <a:t>301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B7231-3986-620A-D333-562168221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3279E-89DC-6D55-F155-29EACD60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4BECC-4228-6527-590E-91A7357F6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55866-05E0-1DBB-B72A-E2ADF701D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8B71D-73F4-2F2C-1E23-E6F92607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14272A-15F8-498A-C685-76B266D5F60F}"/>
                  </a:ext>
                </a:extLst>
              </p:cNvPr>
              <p:cNvSpPr txBox="1"/>
              <p:nvPr/>
            </p:nvSpPr>
            <p:spPr>
              <a:xfrm>
                <a:off x="6219316" y="6040068"/>
                <a:ext cx="5759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14272A-15F8-498A-C685-76B266D5F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316" y="6040068"/>
                <a:ext cx="575992" cy="307777"/>
              </a:xfrm>
              <a:prstGeom prst="rect">
                <a:avLst/>
              </a:prstGeom>
              <a:blipFill>
                <a:blip r:embed="rId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D72853-0A87-7850-21D7-7819CE9BCEF4}"/>
                  </a:ext>
                </a:extLst>
              </p:cNvPr>
              <p:cNvSpPr txBox="1"/>
              <p:nvPr/>
            </p:nvSpPr>
            <p:spPr>
              <a:xfrm rot="16200000">
                <a:off x="2226747" y="2017590"/>
                <a:ext cx="5572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D72853-0A87-7850-21D7-7819CE9BCE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226747" y="2017590"/>
                <a:ext cx="557268" cy="307777"/>
              </a:xfrm>
              <a:prstGeom prst="rect">
                <a:avLst/>
              </a:prstGeom>
              <a:blipFill>
                <a:blip r:embed="rId3"/>
                <a:stretch>
                  <a:fillRect r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A307F05-88CD-C8A5-AC76-2481B6DDEB11}"/>
              </a:ext>
            </a:extLst>
          </p:cNvPr>
          <p:cNvSpPr/>
          <p:nvPr/>
        </p:nvSpPr>
        <p:spPr>
          <a:xfrm>
            <a:off x="2679627" y="2592925"/>
            <a:ext cx="3626428" cy="3429000"/>
          </a:xfrm>
          <a:custGeom>
            <a:avLst/>
            <a:gdLst>
              <a:gd name="connsiteX0" fmla="*/ 0 w 3626428"/>
              <a:gd name="connsiteY0" fmla="*/ 3429000 h 3429000"/>
              <a:gd name="connsiteX1" fmla="*/ 1018309 w 3626428"/>
              <a:gd name="connsiteY1" fmla="*/ 1018309 h 3429000"/>
              <a:gd name="connsiteX2" fmla="*/ 3626428 w 3626428"/>
              <a:gd name="connsiteY2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26428" h="3429000">
                <a:moveTo>
                  <a:pt x="0" y="3429000"/>
                </a:moveTo>
                <a:cubicBezTo>
                  <a:pt x="206952" y="2509404"/>
                  <a:pt x="413904" y="1589809"/>
                  <a:pt x="1018309" y="1018309"/>
                </a:cubicBezTo>
                <a:cubicBezTo>
                  <a:pt x="1622714" y="446809"/>
                  <a:pt x="2624571" y="223404"/>
                  <a:pt x="3626428" y="0"/>
                </a:cubicBez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3D6BBB-0A3F-EBC8-95B7-698A68C33EDD}"/>
                  </a:ext>
                </a:extLst>
              </p:cNvPr>
              <p:cNvSpPr txBox="1"/>
              <p:nvPr/>
            </p:nvSpPr>
            <p:spPr>
              <a:xfrm>
                <a:off x="6334811" y="2350903"/>
                <a:ext cx="51321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33D6BBB-0A3F-EBC8-95B7-698A68C33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811" y="2350903"/>
                <a:ext cx="513217" cy="484043"/>
              </a:xfrm>
              <a:prstGeom prst="rect">
                <a:avLst/>
              </a:prstGeom>
              <a:blipFill>
                <a:blip r:embed="rId4"/>
                <a:stretch>
                  <a:fillRect l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BC9CA85-07A2-9495-5D96-FFB5F3419DEB}"/>
              </a:ext>
            </a:extLst>
          </p:cNvPr>
          <p:cNvCxnSpPr/>
          <p:nvPr/>
        </p:nvCxnSpPr>
        <p:spPr>
          <a:xfrm>
            <a:off x="2664041" y="6028852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CDEB5E0-9ABF-9F89-06F7-D752E0880D58}"/>
              </a:ext>
            </a:extLst>
          </p:cNvPr>
          <p:cNvCxnSpPr>
            <a:cxnSpLocks/>
          </p:cNvCxnSpPr>
          <p:nvPr/>
        </p:nvCxnSpPr>
        <p:spPr>
          <a:xfrm rot="16200000">
            <a:off x="731332" y="4085752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A39A68-971B-1E69-B279-2EF79CB9DC6A}"/>
              </a:ext>
            </a:extLst>
          </p:cNvPr>
          <p:cNvCxnSpPr>
            <a:cxnSpLocks/>
          </p:cNvCxnSpPr>
          <p:nvPr/>
        </p:nvCxnSpPr>
        <p:spPr>
          <a:xfrm flipV="1">
            <a:off x="2688026" y="2037388"/>
            <a:ext cx="3852224" cy="398176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8C29821-6E07-CDDD-0800-B9A14E7DF4F0}"/>
              </a:ext>
            </a:extLst>
          </p:cNvPr>
          <p:cNvSpPr/>
          <p:nvPr/>
        </p:nvSpPr>
        <p:spPr>
          <a:xfrm>
            <a:off x="2674430" y="3756706"/>
            <a:ext cx="3626428" cy="2260931"/>
          </a:xfrm>
          <a:custGeom>
            <a:avLst/>
            <a:gdLst>
              <a:gd name="connsiteX0" fmla="*/ 0 w 3626428"/>
              <a:gd name="connsiteY0" fmla="*/ 3429000 h 3429000"/>
              <a:gd name="connsiteX1" fmla="*/ 1018309 w 3626428"/>
              <a:gd name="connsiteY1" fmla="*/ 1018309 h 3429000"/>
              <a:gd name="connsiteX2" fmla="*/ 3626428 w 3626428"/>
              <a:gd name="connsiteY2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26428" h="3429000">
                <a:moveTo>
                  <a:pt x="0" y="3429000"/>
                </a:moveTo>
                <a:cubicBezTo>
                  <a:pt x="206952" y="2509404"/>
                  <a:pt x="413904" y="1589809"/>
                  <a:pt x="1018309" y="1018309"/>
                </a:cubicBezTo>
                <a:cubicBezTo>
                  <a:pt x="1622714" y="446809"/>
                  <a:pt x="2624571" y="223404"/>
                  <a:pt x="3626428" y="0"/>
                </a:cubicBezTo>
              </a:path>
            </a:pathLst>
          </a:cu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F63232-6B1E-B7C1-625B-EDC4D57A13A9}"/>
                  </a:ext>
                </a:extLst>
              </p:cNvPr>
              <p:cNvSpPr txBox="1"/>
              <p:nvPr/>
            </p:nvSpPr>
            <p:spPr>
              <a:xfrm>
                <a:off x="6418988" y="1591288"/>
                <a:ext cx="376320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F63232-6B1E-B7C1-625B-EDC4D57A1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988" y="1591288"/>
                <a:ext cx="376320" cy="401905"/>
              </a:xfrm>
              <a:prstGeom prst="rect">
                <a:avLst/>
              </a:prstGeom>
              <a:blipFill>
                <a:blip r:embed="rId5"/>
                <a:stretch>
                  <a:fillRect l="-11290" r="-8065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8BBA6EE-A85F-189A-ADAF-C261BB6CDE5E}"/>
                  </a:ext>
                </a:extLst>
              </p:cNvPr>
              <p:cNvSpPr txBox="1"/>
              <p:nvPr/>
            </p:nvSpPr>
            <p:spPr>
              <a:xfrm>
                <a:off x="6354385" y="3501158"/>
                <a:ext cx="596574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𝑠𝑓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8BBA6EE-A85F-189A-ADAF-C261BB6CD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385" y="3501158"/>
                <a:ext cx="596574" cy="484043"/>
              </a:xfrm>
              <a:prstGeom prst="rect">
                <a:avLst/>
              </a:prstGeom>
              <a:blipFill>
                <a:blip r:embed="rId6"/>
                <a:stretch>
                  <a:fillRect l="-10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6F03E28-2509-2A99-8E05-7E65CEB11B73}"/>
              </a:ext>
            </a:extLst>
          </p:cNvPr>
          <p:cNvCxnSpPr>
            <a:cxnSpLocks/>
          </p:cNvCxnSpPr>
          <p:nvPr/>
        </p:nvCxnSpPr>
        <p:spPr>
          <a:xfrm flipV="1">
            <a:off x="2671733" y="1960947"/>
            <a:ext cx="2640530" cy="4067905"/>
          </a:xfrm>
          <a:prstGeom prst="line">
            <a:avLst/>
          </a:prstGeom>
          <a:ln w="1905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37E97E-D2FB-13F5-0EF5-2B364CE74FFF}"/>
                  </a:ext>
                </a:extLst>
              </p:cNvPr>
              <p:cNvSpPr txBox="1"/>
              <p:nvPr/>
            </p:nvSpPr>
            <p:spPr>
              <a:xfrm>
                <a:off x="5159369" y="1500637"/>
                <a:ext cx="376320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37E97E-D2FB-13F5-0EF5-2B364CE74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369" y="1500637"/>
                <a:ext cx="376320" cy="401905"/>
              </a:xfrm>
              <a:prstGeom prst="rect">
                <a:avLst/>
              </a:prstGeom>
              <a:blipFill>
                <a:blip r:embed="rId7"/>
                <a:stretch>
                  <a:fillRect l="-11290" r="-8065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>
            <a:extLst>
              <a:ext uri="{FF2B5EF4-FFF2-40B4-BE49-F238E27FC236}">
                <a16:creationId xmlns:a16="http://schemas.microsoft.com/office/drawing/2014/main" id="{471FC65B-E339-01C7-CFA0-154C8EF3D7FA}"/>
              </a:ext>
            </a:extLst>
          </p:cNvPr>
          <p:cNvSpPr/>
          <p:nvPr/>
        </p:nvSpPr>
        <p:spPr>
          <a:xfrm>
            <a:off x="3708913" y="4371058"/>
            <a:ext cx="59268" cy="59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04B9D03-50F2-4B5B-9046-9F520C2B0DD3}"/>
              </a:ext>
            </a:extLst>
          </p:cNvPr>
          <p:cNvCxnSpPr>
            <a:cxnSpLocks/>
          </p:cNvCxnSpPr>
          <p:nvPr/>
        </p:nvCxnSpPr>
        <p:spPr>
          <a:xfrm>
            <a:off x="3738547" y="3570959"/>
            <a:ext cx="0" cy="246910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63A83C4-B2F5-8990-AAB7-F1A7F1D76F24}"/>
              </a:ext>
            </a:extLst>
          </p:cNvPr>
          <p:cNvCxnSpPr>
            <a:cxnSpLocks/>
          </p:cNvCxnSpPr>
          <p:nvPr/>
        </p:nvCxnSpPr>
        <p:spPr>
          <a:xfrm flipH="1">
            <a:off x="2686989" y="3570959"/>
            <a:ext cx="102192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2ADA329-4812-E837-2B15-60FD5A0ED381}"/>
                  </a:ext>
                </a:extLst>
              </p:cNvPr>
              <p:cNvSpPr txBox="1"/>
              <p:nvPr/>
            </p:nvSpPr>
            <p:spPr>
              <a:xfrm>
                <a:off x="3504443" y="6033709"/>
                <a:ext cx="518155" cy="459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2ADA329-4812-E837-2B15-60FD5A0ED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443" y="6033709"/>
                <a:ext cx="518155" cy="4591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DC12A92-7896-BCE2-CEB8-52332407B923}"/>
                  </a:ext>
                </a:extLst>
              </p:cNvPr>
              <p:cNvSpPr txBox="1"/>
              <p:nvPr/>
            </p:nvSpPr>
            <p:spPr>
              <a:xfrm>
                <a:off x="2193041" y="3347735"/>
                <a:ext cx="518155" cy="459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DC12A92-7896-BCE2-CEB8-52332407B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041" y="3347735"/>
                <a:ext cx="518155" cy="4591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>
            <a:extLst>
              <a:ext uri="{FF2B5EF4-FFF2-40B4-BE49-F238E27FC236}">
                <a16:creationId xmlns:a16="http://schemas.microsoft.com/office/drawing/2014/main" id="{55E1DB22-F3E3-2F77-744D-435CDCBBE373}"/>
              </a:ext>
            </a:extLst>
          </p:cNvPr>
          <p:cNvSpPr/>
          <p:nvPr/>
        </p:nvSpPr>
        <p:spPr>
          <a:xfrm>
            <a:off x="3703444" y="3539818"/>
            <a:ext cx="59268" cy="59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805ED2E-C28F-09DB-7325-3CB6E666228C}"/>
              </a:ext>
            </a:extLst>
          </p:cNvPr>
          <p:cNvSpPr/>
          <p:nvPr/>
        </p:nvSpPr>
        <p:spPr>
          <a:xfrm>
            <a:off x="4552916" y="4032205"/>
            <a:ext cx="59268" cy="59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13D0986-D58F-5FE0-7519-6E6B2FC011B9}"/>
              </a:ext>
            </a:extLst>
          </p:cNvPr>
          <p:cNvSpPr/>
          <p:nvPr/>
        </p:nvSpPr>
        <p:spPr>
          <a:xfrm>
            <a:off x="4560608" y="3028958"/>
            <a:ext cx="59268" cy="59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C0F49C8-1853-455B-4B54-DA0556A4A969}"/>
              </a:ext>
            </a:extLst>
          </p:cNvPr>
          <p:cNvCxnSpPr>
            <a:cxnSpLocks/>
          </p:cNvCxnSpPr>
          <p:nvPr/>
        </p:nvCxnSpPr>
        <p:spPr>
          <a:xfrm>
            <a:off x="4590675" y="3070974"/>
            <a:ext cx="0" cy="29582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CF566D2-24D2-E125-2877-3A73AC41AA5A}"/>
              </a:ext>
            </a:extLst>
          </p:cNvPr>
          <p:cNvCxnSpPr>
            <a:cxnSpLocks/>
          </p:cNvCxnSpPr>
          <p:nvPr/>
        </p:nvCxnSpPr>
        <p:spPr>
          <a:xfrm flipH="1">
            <a:off x="2679627" y="3058592"/>
            <a:ext cx="187328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9D656FC-579E-990B-BD3F-5B08253CAB3E}"/>
                  </a:ext>
                </a:extLst>
              </p:cNvPr>
              <p:cNvSpPr txBox="1"/>
              <p:nvPr/>
            </p:nvSpPr>
            <p:spPr>
              <a:xfrm>
                <a:off x="2202369" y="2842822"/>
                <a:ext cx="518155" cy="459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9D656FC-579E-990B-BD3F-5B08253CAB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369" y="2842822"/>
                <a:ext cx="518155" cy="4591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F24FF47-0C95-1379-A5A5-714AC828F8FA}"/>
                  </a:ext>
                </a:extLst>
              </p:cNvPr>
              <p:cNvSpPr txBox="1"/>
              <p:nvPr/>
            </p:nvSpPr>
            <p:spPr>
              <a:xfrm>
                <a:off x="4364613" y="6030369"/>
                <a:ext cx="518155" cy="459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F24FF47-0C95-1379-A5A5-714AC828F8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613" y="6030369"/>
                <a:ext cx="518155" cy="4591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507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  <p:bldP spid="14" grpId="0" animBg="1"/>
      <p:bldP spid="15" grpId="0"/>
      <p:bldP spid="16" grpId="0"/>
      <p:bldP spid="18" grpId="0"/>
      <p:bldP spid="18" grpId="1"/>
      <p:bldP spid="19" grpId="0" animBg="1"/>
      <p:bldP spid="19" grpId="1" animBg="1"/>
      <p:bldP spid="22" grpId="0"/>
      <p:bldP spid="22" grpId="1"/>
      <p:bldP spid="23" grpId="0"/>
      <p:bldP spid="23" grpId="1"/>
      <p:bldP spid="24" grpId="0" animBg="1"/>
      <p:bldP spid="24" grpId="1" animBg="1"/>
      <p:bldP spid="27" grpId="0" animBg="1"/>
      <p:bldP spid="28" grpId="0" animBg="1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B9525-D5C3-1404-A93B-52B953D82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85A85-D193-AD16-81CB-1067BD84D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E9C7B-50FE-EF57-AC2E-3AA523EF4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Briefly describe what happened to...</a:t>
            </a:r>
          </a:p>
          <a:p>
            <a:endParaRPr lang="en-US" sz="200" dirty="0"/>
          </a:p>
          <a:p>
            <a:r>
              <a:rPr lang="en-US" dirty="0"/>
              <a:t>Capital per worker in the steady state: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Capital per worker increases as a result of less capital depreciating over each period.</a:t>
            </a:r>
          </a:p>
          <a:p>
            <a:pPr marL="0" indent="0">
              <a:buNone/>
            </a:pPr>
            <a:endParaRPr lang="en-US" sz="200" dirty="0"/>
          </a:p>
          <a:p>
            <a:r>
              <a:rPr lang="en-US" dirty="0"/>
              <a:t>Output per worker in the steady state: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Output per worker increases as a result of a higher level of capital per worker at the steady state.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F91AD-E4BC-154E-6EDC-921BDB58D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C3323-32C4-DEE0-E547-66BC01D1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B3BFD-0D88-E538-E05D-9E9CB8FB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4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BBFDD-F10D-F6C6-6189-2495D8D9F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A68BC-68D9-B7C2-33CA-63492E5B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46030-76F9-D50A-37DC-65699B78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10023-241D-776A-ACC1-A6EB2E016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FBA15-DC54-FE98-F937-C099A9F69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30627C-43CA-7F49-F398-8745649D0C1B}"/>
                  </a:ext>
                </a:extLst>
              </p:cNvPr>
              <p:cNvSpPr txBox="1"/>
              <p:nvPr/>
            </p:nvSpPr>
            <p:spPr>
              <a:xfrm>
                <a:off x="3962804" y="5632734"/>
                <a:ext cx="5759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30627C-43CA-7F49-F398-8745649D0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804" y="5632734"/>
                <a:ext cx="575992" cy="307777"/>
              </a:xfrm>
              <a:prstGeom prst="rect">
                <a:avLst/>
              </a:prstGeom>
              <a:blipFill>
                <a:blip r:embed="rId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4AAD4E-AD1F-BB47-9547-781EAB878CEE}"/>
                  </a:ext>
                </a:extLst>
              </p:cNvPr>
              <p:cNvSpPr txBox="1"/>
              <p:nvPr/>
            </p:nvSpPr>
            <p:spPr>
              <a:xfrm rot="16200000">
                <a:off x="-29765" y="1610256"/>
                <a:ext cx="5572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4AAD4E-AD1F-BB47-9547-781EAB878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29765" y="1610256"/>
                <a:ext cx="557268" cy="307777"/>
              </a:xfrm>
              <a:prstGeom prst="rect">
                <a:avLst/>
              </a:prstGeom>
              <a:blipFill>
                <a:blip r:embed="rId3"/>
                <a:stretch>
                  <a:fillRect r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E2C070F-3BC0-0F66-FA68-ADF6ADF0D879}"/>
              </a:ext>
            </a:extLst>
          </p:cNvPr>
          <p:cNvSpPr/>
          <p:nvPr/>
        </p:nvSpPr>
        <p:spPr>
          <a:xfrm>
            <a:off x="423115" y="2185591"/>
            <a:ext cx="3626428" cy="3429000"/>
          </a:xfrm>
          <a:custGeom>
            <a:avLst/>
            <a:gdLst>
              <a:gd name="connsiteX0" fmla="*/ 0 w 3626428"/>
              <a:gd name="connsiteY0" fmla="*/ 3429000 h 3429000"/>
              <a:gd name="connsiteX1" fmla="*/ 1018309 w 3626428"/>
              <a:gd name="connsiteY1" fmla="*/ 1018309 h 3429000"/>
              <a:gd name="connsiteX2" fmla="*/ 3626428 w 3626428"/>
              <a:gd name="connsiteY2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26428" h="3429000">
                <a:moveTo>
                  <a:pt x="0" y="3429000"/>
                </a:moveTo>
                <a:cubicBezTo>
                  <a:pt x="206952" y="2509404"/>
                  <a:pt x="413904" y="1589809"/>
                  <a:pt x="1018309" y="1018309"/>
                </a:cubicBezTo>
                <a:cubicBezTo>
                  <a:pt x="1622714" y="446809"/>
                  <a:pt x="2624571" y="223404"/>
                  <a:pt x="3626428" y="0"/>
                </a:cubicBez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8E29545-56EF-2FE7-F0FA-C29942B12B3E}"/>
                  </a:ext>
                </a:extLst>
              </p:cNvPr>
              <p:cNvSpPr txBox="1"/>
              <p:nvPr/>
            </p:nvSpPr>
            <p:spPr>
              <a:xfrm>
                <a:off x="4078299" y="1943569"/>
                <a:ext cx="51321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8E29545-56EF-2FE7-F0FA-C29942B12B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299" y="1943569"/>
                <a:ext cx="513217" cy="484043"/>
              </a:xfrm>
              <a:prstGeom prst="rect">
                <a:avLst/>
              </a:prstGeom>
              <a:blipFill>
                <a:blip r:embed="rId4"/>
                <a:stretch>
                  <a:fillRect l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2AF2D83-A0D6-C413-B3AD-66ADC77C0DC1}"/>
              </a:ext>
            </a:extLst>
          </p:cNvPr>
          <p:cNvCxnSpPr/>
          <p:nvPr/>
        </p:nvCxnSpPr>
        <p:spPr>
          <a:xfrm>
            <a:off x="407529" y="5621518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648036-DEEA-C0A1-B103-E14BE5A1AC30}"/>
              </a:ext>
            </a:extLst>
          </p:cNvPr>
          <p:cNvCxnSpPr>
            <a:cxnSpLocks/>
          </p:cNvCxnSpPr>
          <p:nvPr/>
        </p:nvCxnSpPr>
        <p:spPr>
          <a:xfrm rot="16200000">
            <a:off x="-1525180" y="3678418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8770999-67DA-BBBC-5097-1B72A4ED9D8F}"/>
              </a:ext>
            </a:extLst>
          </p:cNvPr>
          <p:cNvCxnSpPr>
            <a:cxnSpLocks/>
          </p:cNvCxnSpPr>
          <p:nvPr/>
        </p:nvCxnSpPr>
        <p:spPr>
          <a:xfrm flipV="1">
            <a:off x="431514" y="1820091"/>
            <a:ext cx="3248570" cy="379172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873FA3E-1EEF-20BE-6ECA-2365236E70BB}"/>
                  </a:ext>
                </a:extLst>
              </p:cNvPr>
              <p:cNvSpPr txBox="1"/>
              <p:nvPr/>
            </p:nvSpPr>
            <p:spPr>
              <a:xfrm>
                <a:off x="3711919" y="1476952"/>
                <a:ext cx="305788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873FA3E-1EEF-20BE-6ECA-2365236E7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919" y="1476952"/>
                <a:ext cx="305788" cy="401905"/>
              </a:xfrm>
              <a:prstGeom prst="rect">
                <a:avLst/>
              </a:prstGeom>
              <a:blipFill>
                <a:blip r:embed="rId5"/>
                <a:stretch>
                  <a:fillRect l="-16000" r="-12000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CE7963F-A919-96F1-334C-DF4095BADC15}"/>
                  </a:ext>
                </a:extLst>
              </p:cNvPr>
              <p:cNvSpPr txBox="1"/>
              <p:nvPr/>
            </p:nvSpPr>
            <p:spPr>
              <a:xfrm>
                <a:off x="8479614" y="5632734"/>
                <a:ext cx="5759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CE7963F-A919-96F1-334C-DF4095BAD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9614" y="5632734"/>
                <a:ext cx="575992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03AFCA7-338C-F91D-6FA5-6DCA382D58F5}"/>
                  </a:ext>
                </a:extLst>
              </p:cNvPr>
              <p:cNvSpPr txBox="1"/>
              <p:nvPr/>
            </p:nvSpPr>
            <p:spPr>
              <a:xfrm rot="16200000">
                <a:off x="4487045" y="1610256"/>
                <a:ext cx="5572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03AFCA7-338C-F91D-6FA5-6DCA382D58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487045" y="1610256"/>
                <a:ext cx="557268" cy="307777"/>
              </a:xfrm>
              <a:prstGeom prst="rect">
                <a:avLst/>
              </a:prstGeom>
              <a:blipFill>
                <a:blip r:embed="rId3"/>
                <a:stretch>
                  <a:fillRect r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9B20F1A-5225-8042-19BE-A2BC4588794A}"/>
              </a:ext>
            </a:extLst>
          </p:cNvPr>
          <p:cNvSpPr/>
          <p:nvPr/>
        </p:nvSpPr>
        <p:spPr>
          <a:xfrm>
            <a:off x="4939925" y="2185591"/>
            <a:ext cx="3626428" cy="3429000"/>
          </a:xfrm>
          <a:custGeom>
            <a:avLst/>
            <a:gdLst>
              <a:gd name="connsiteX0" fmla="*/ 0 w 3626428"/>
              <a:gd name="connsiteY0" fmla="*/ 3429000 h 3429000"/>
              <a:gd name="connsiteX1" fmla="*/ 1018309 w 3626428"/>
              <a:gd name="connsiteY1" fmla="*/ 1018309 h 3429000"/>
              <a:gd name="connsiteX2" fmla="*/ 3626428 w 3626428"/>
              <a:gd name="connsiteY2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26428" h="3429000">
                <a:moveTo>
                  <a:pt x="0" y="3429000"/>
                </a:moveTo>
                <a:cubicBezTo>
                  <a:pt x="206952" y="2509404"/>
                  <a:pt x="413904" y="1589809"/>
                  <a:pt x="1018309" y="1018309"/>
                </a:cubicBezTo>
                <a:cubicBezTo>
                  <a:pt x="1622714" y="446809"/>
                  <a:pt x="2624571" y="223404"/>
                  <a:pt x="3626428" y="0"/>
                </a:cubicBez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35F5278-C3C2-033B-8183-9414A5748BDE}"/>
                  </a:ext>
                </a:extLst>
              </p:cNvPr>
              <p:cNvSpPr txBox="1"/>
              <p:nvPr/>
            </p:nvSpPr>
            <p:spPr>
              <a:xfrm>
                <a:off x="8595109" y="1943569"/>
                <a:ext cx="51321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35F5278-C3C2-033B-8183-9414A5748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5109" y="1943569"/>
                <a:ext cx="513217" cy="484043"/>
              </a:xfrm>
              <a:prstGeom prst="rect">
                <a:avLst/>
              </a:prstGeom>
              <a:blipFill>
                <a:blip r:embed="rId7"/>
                <a:stretch>
                  <a:fillRect l="-13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ED1C8C9-0046-DD18-B3D2-2587B22A3A26}"/>
              </a:ext>
            </a:extLst>
          </p:cNvPr>
          <p:cNvCxnSpPr/>
          <p:nvPr/>
        </p:nvCxnSpPr>
        <p:spPr>
          <a:xfrm>
            <a:off x="4924339" y="5621518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B39F576-F191-2F69-0912-94651A504DBA}"/>
              </a:ext>
            </a:extLst>
          </p:cNvPr>
          <p:cNvCxnSpPr>
            <a:cxnSpLocks/>
          </p:cNvCxnSpPr>
          <p:nvPr/>
        </p:nvCxnSpPr>
        <p:spPr>
          <a:xfrm rot="16200000">
            <a:off x="2991630" y="3678418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05CFB5A-3C86-580A-B273-27758056EB95}"/>
              </a:ext>
            </a:extLst>
          </p:cNvPr>
          <p:cNvSpPr txBox="1"/>
          <p:nvPr/>
        </p:nvSpPr>
        <p:spPr>
          <a:xfrm>
            <a:off x="1620290" y="1365985"/>
            <a:ext cx="149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COUNTRY 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91935FD-AF6C-7C22-5C39-BB5371B11F6E}"/>
              </a:ext>
            </a:extLst>
          </p:cNvPr>
          <p:cNvSpPr txBox="1"/>
          <p:nvPr/>
        </p:nvSpPr>
        <p:spPr>
          <a:xfrm>
            <a:off x="6279688" y="1365985"/>
            <a:ext cx="149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aramond" panose="02020404030301010803" pitchFamily="18" charset="0"/>
              </a:rPr>
              <a:t>COUNTRY B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BF60FDF-28E8-FF07-BACC-10112DB1BC5C}"/>
              </a:ext>
            </a:extLst>
          </p:cNvPr>
          <p:cNvCxnSpPr>
            <a:cxnSpLocks/>
          </p:cNvCxnSpPr>
          <p:nvPr/>
        </p:nvCxnSpPr>
        <p:spPr>
          <a:xfrm flipV="1">
            <a:off x="4936820" y="1847040"/>
            <a:ext cx="3248570" cy="379172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793AB65-7D06-6F20-9579-8DAF865E2850}"/>
                  </a:ext>
                </a:extLst>
              </p:cNvPr>
              <p:cNvSpPr txBox="1"/>
              <p:nvPr/>
            </p:nvSpPr>
            <p:spPr>
              <a:xfrm>
                <a:off x="8199973" y="1486649"/>
                <a:ext cx="305788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793AB65-7D06-6F20-9579-8DAF865E2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9973" y="1486649"/>
                <a:ext cx="305788" cy="401905"/>
              </a:xfrm>
              <a:prstGeom prst="rect">
                <a:avLst/>
              </a:prstGeom>
              <a:blipFill>
                <a:blip r:embed="rId8"/>
                <a:stretch>
                  <a:fillRect l="-14000" r="-12000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3CA55BEE-3D44-E653-965F-71A763DA9786}"/>
              </a:ext>
            </a:extLst>
          </p:cNvPr>
          <p:cNvSpPr/>
          <p:nvPr/>
        </p:nvSpPr>
        <p:spPr>
          <a:xfrm>
            <a:off x="423115" y="4045789"/>
            <a:ext cx="3626428" cy="1560996"/>
          </a:xfrm>
          <a:custGeom>
            <a:avLst/>
            <a:gdLst>
              <a:gd name="connsiteX0" fmla="*/ 0 w 3626428"/>
              <a:gd name="connsiteY0" fmla="*/ 3429000 h 3429000"/>
              <a:gd name="connsiteX1" fmla="*/ 1018309 w 3626428"/>
              <a:gd name="connsiteY1" fmla="*/ 1018309 h 3429000"/>
              <a:gd name="connsiteX2" fmla="*/ 3626428 w 3626428"/>
              <a:gd name="connsiteY2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26428" h="3429000">
                <a:moveTo>
                  <a:pt x="0" y="3429000"/>
                </a:moveTo>
                <a:cubicBezTo>
                  <a:pt x="206952" y="2509404"/>
                  <a:pt x="413904" y="1589809"/>
                  <a:pt x="1018309" y="1018309"/>
                </a:cubicBezTo>
                <a:cubicBezTo>
                  <a:pt x="1622714" y="446809"/>
                  <a:pt x="2624571" y="223404"/>
                  <a:pt x="3626428" y="0"/>
                </a:cubicBezTo>
              </a:path>
            </a:pathLst>
          </a:cu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C612C9A1-47EC-CB09-A13F-FBC8A163B579}"/>
              </a:ext>
            </a:extLst>
          </p:cNvPr>
          <p:cNvSpPr/>
          <p:nvPr/>
        </p:nvSpPr>
        <p:spPr>
          <a:xfrm>
            <a:off x="4947212" y="3174521"/>
            <a:ext cx="3626428" cy="2440070"/>
          </a:xfrm>
          <a:custGeom>
            <a:avLst/>
            <a:gdLst>
              <a:gd name="connsiteX0" fmla="*/ 0 w 3626428"/>
              <a:gd name="connsiteY0" fmla="*/ 3429000 h 3429000"/>
              <a:gd name="connsiteX1" fmla="*/ 1018309 w 3626428"/>
              <a:gd name="connsiteY1" fmla="*/ 1018309 h 3429000"/>
              <a:gd name="connsiteX2" fmla="*/ 3626428 w 3626428"/>
              <a:gd name="connsiteY2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26428" h="3429000">
                <a:moveTo>
                  <a:pt x="0" y="3429000"/>
                </a:moveTo>
                <a:cubicBezTo>
                  <a:pt x="206952" y="2509404"/>
                  <a:pt x="413904" y="1589809"/>
                  <a:pt x="1018309" y="1018309"/>
                </a:cubicBezTo>
                <a:cubicBezTo>
                  <a:pt x="1622714" y="446809"/>
                  <a:pt x="2624571" y="223404"/>
                  <a:pt x="3626428" y="0"/>
                </a:cubicBezTo>
              </a:path>
            </a:pathLst>
          </a:cu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C564B5B-27FB-3B67-2092-AE6BE9E1A409}"/>
                  </a:ext>
                </a:extLst>
              </p:cNvPr>
              <p:cNvSpPr txBox="1"/>
              <p:nvPr/>
            </p:nvSpPr>
            <p:spPr>
              <a:xfrm>
                <a:off x="3687371" y="3578631"/>
                <a:ext cx="812850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C564B5B-27FB-3B67-2092-AE6BE9E1A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371" y="3578631"/>
                <a:ext cx="812850" cy="484043"/>
              </a:xfrm>
              <a:prstGeom prst="rect">
                <a:avLst/>
              </a:prstGeom>
              <a:blipFill>
                <a:blip r:embed="rId9"/>
                <a:stretch>
                  <a:fillRect l="-3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D64CCE2-ECA4-F129-0FA9-D6A89E3B154C}"/>
                  </a:ext>
                </a:extLst>
              </p:cNvPr>
              <p:cNvSpPr txBox="1"/>
              <p:nvPr/>
            </p:nvSpPr>
            <p:spPr>
              <a:xfrm>
                <a:off x="8208500" y="2758681"/>
                <a:ext cx="825611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D64CCE2-ECA4-F129-0FA9-D6A89E3B1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500" y="2758681"/>
                <a:ext cx="825611" cy="484043"/>
              </a:xfrm>
              <a:prstGeom prst="rect">
                <a:avLst/>
              </a:prstGeom>
              <a:blipFill>
                <a:blip r:embed="rId10"/>
                <a:stretch>
                  <a:fillRect l="-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Oval 57">
            <a:extLst>
              <a:ext uri="{FF2B5EF4-FFF2-40B4-BE49-F238E27FC236}">
                <a16:creationId xmlns:a16="http://schemas.microsoft.com/office/drawing/2014/main" id="{F40CA95B-2027-E261-DD40-121A18A6218F}"/>
              </a:ext>
            </a:extLst>
          </p:cNvPr>
          <p:cNvSpPr/>
          <p:nvPr/>
        </p:nvSpPr>
        <p:spPr>
          <a:xfrm>
            <a:off x="1307574" y="4524442"/>
            <a:ext cx="59268" cy="59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B9838AC-F1B1-8B30-ECC2-4F82EF6EE272}"/>
              </a:ext>
            </a:extLst>
          </p:cNvPr>
          <p:cNvCxnSpPr>
            <a:cxnSpLocks/>
          </p:cNvCxnSpPr>
          <p:nvPr/>
        </p:nvCxnSpPr>
        <p:spPr>
          <a:xfrm>
            <a:off x="1337208" y="3309938"/>
            <a:ext cx="0" cy="231158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8501F74-80E1-237A-EE19-5353D3FA95AF}"/>
              </a:ext>
            </a:extLst>
          </p:cNvPr>
          <p:cNvCxnSpPr>
            <a:cxnSpLocks/>
          </p:cNvCxnSpPr>
          <p:nvPr/>
        </p:nvCxnSpPr>
        <p:spPr>
          <a:xfrm flipH="1">
            <a:off x="417919" y="3309937"/>
            <a:ext cx="889655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288CA9E-7858-14CB-595E-02C8CC88E998}"/>
                  </a:ext>
                </a:extLst>
              </p:cNvPr>
              <p:cNvSpPr txBox="1"/>
              <p:nvPr/>
            </p:nvSpPr>
            <p:spPr>
              <a:xfrm>
                <a:off x="1073674" y="5621518"/>
                <a:ext cx="527067" cy="4582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288CA9E-7858-14CB-595E-02C8CC88E9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674" y="5621518"/>
                <a:ext cx="527067" cy="4582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36E4370-F34B-4D4D-D340-C59DA399661C}"/>
                  </a:ext>
                </a:extLst>
              </p:cNvPr>
              <p:cNvSpPr txBox="1"/>
              <p:nvPr/>
            </p:nvSpPr>
            <p:spPr>
              <a:xfrm>
                <a:off x="-19164" y="3080836"/>
                <a:ext cx="527067" cy="4582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36E4370-F34B-4D4D-D340-C59DA3996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164" y="3080836"/>
                <a:ext cx="527067" cy="45820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Oval 62">
            <a:extLst>
              <a:ext uri="{FF2B5EF4-FFF2-40B4-BE49-F238E27FC236}">
                <a16:creationId xmlns:a16="http://schemas.microsoft.com/office/drawing/2014/main" id="{F45980B3-16E8-FDC8-BE56-C9B64BC98C54}"/>
              </a:ext>
            </a:extLst>
          </p:cNvPr>
          <p:cNvSpPr/>
          <p:nvPr/>
        </p:nvSpPr>
        <p:spPr>
          <a:xfrm>
            <a:off x="1307574" y="3280303"/>
            <a:ext cx="59268" cy="59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94A83E6C-3950-08A5-58AD-1A29AF23428A}"/>
              </a:ext>
            </a:extLst>
          </p:cNvPr>
          <p:cNvSpPr/>
          <p:nvPr/>
        </p:nvSpPr>
        <p:spPr>
          <a:xfrm>
            <a:off x="6697912" y="3523977"/>
            <a:ext cx="59268" cy="59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03B8E6D-02F8-4B18-813F-CB003ABC0FD5}"/>
              </a:ext>
            </a:extLst>
          </p:cNvPr>
          <p:cNvCxnSpPr>
            <a:cxnSpLocks/>
          </p:cNvCxnSpPr>
          <p:nvPr/>
        </p:nvCxnSpPr>
        <p:spPr>
          <a:xfrm>
            <a:off x="6729925" y="2718423"/>
            <a:ext cx="0" cy="293272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949E62D-568D-1656-5851-68BA3A4C5352}"/>
              </a:ext>
            </a:extLst>
          </p:cNvPr>
          <p:cNvCxnSpPr>
            <a:cxnSpLocks/>
          </p:cNvCxnSpPr>
          <p:nvPr/>
        </p:nvCxnSpPr>
        <p:spPr>
          <a:xfrm flipH="1">
            <a:off x="4947212" y="2718423"/>
            <a:ext cx="174665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19087A9E-9005-CC50-B03F-024550DBF49A}"/>
                  </a:ext>
                </a:extLst>
              </p:cNvPr>
              <p:cNvSpPr txBox="1"/>
              <p:nvPr/>
            </p:nvSpPr>
            <p:spPr>
              <a:xfrm>
                <a:off x="6487006" y="5614408"/>
                <a:ext cx="527067" cy="4582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19087A9E-9005-CC50-B03F-024550DBF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006" y="5614408"/>
                <a:ext cx="527067" cy="45820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099F029B-433C-3DAF-32CD-0B39FDDFFCCD}"/>
                  </a:ext>
                </a:extLst>
              </p:cNvPr>
              <p:cNvSpPr txBox="1"/>
              <p:nvPr/>
            </p:nvSpPr>
            <p:spPr>
              <a:xfrm>
                <a:off x="4498764" y="2481837"/>
                <a:ext cx="527067" cy="4582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num>
                                <m:den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099F029B-433C-3DAF-32CD-0B39FDDFF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764" y="2481837"/>
                <a:ext cx="527067" cy="45820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Oval 70">
            <a:extLst>
              <a:ext uri="{FF2B5EF4-FFF2-40B4-BE49-F238E27FC236}">
                <a16:creationId xmlns:a16="http://schemas.microsoft.com/office/drawing/2014/main" id="{5AEEBD06-9E54-9F31-83EC-98AD32D596E9}"/>
              </a:ext>
            </a:extLst>
          </p:cNvPr>
          <p:cNvSpPr/>
          <p:nvPr/>
        </p:nvSpPr>
        <p:spPr>
          <a:xfrm>
            <a:off x="6693871" y="2688789"/>
            <a:ext cx="59268" cy="59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6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27" grpId="0" animBg="1"/>
      <p:bldP spid="28" grpId="0"/>
      <p:bldP spid="41" grpId="0"/>
      <p:bldP spid="42" grpId="0"/>
      <p:bldP spid="43" grpId="0"/>
      <p:bldP spid="44" grpId="0" animBg="1"/>
      <p:bldP spid="45" grpId="0"/>
      <p:bldP spid="48" grpId="0"/>
      <p:bldP spid="49" grpId="0"/>
      <p:bldP spid="51" grpId="0"/>
      <p:bldP spid="52" grpId="0" animBg="1"/>
      <p:bldP spid="53" grpId="0" animBg="1"/>
      <p:bldP spid="56" grpId="0"/>
      <p:bldP spid="57" grpId="0"/>
      <p:bldP spid="58" grpId="0" animBg="1"/>
      <p:bldP spid="61" grpId="0"/>
      <p:bldP spid="62" grpId="0"/>
      <p:bldP spid="63" grpId="0" animBg="1"/>
      <p:bldP spid="66" grpId="0" animBg="1"/>
      <p:bldP spid="69" grpId="0"/>
      <p:bldP spid="70" grpId="0"/>
      <p:bldP spid="7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4582C-4CE7-5838-121F-45571A549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DDDB5-A49A-2292-0AAA-60338C53C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D486E-D6A8-FAA0-C618-22423FCFE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the differences in steady states between the two countries.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capital per worker, and output per worker are both greater in the country B, with the higher saving rate.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However, whether country B’s citizens enjoy a better standard of living measured in consumption is ambiguous.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CEDAA-7604-E5B4-B9A3-E9B7E309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32E42-B788-F5C6-5143-7E25C7947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17056-A81E-2CB9-3DDD-206D85D07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8BC22-6964-1655-6620-B91AC8C67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7E45E-4ECD-14FF-DBF3-EB832C6BC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11D6F-6548-7CC4-FFE3-8A7B05DD7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the following statement: “If the government’s goal is to foster long-run technological progress, it should fund research that is not of immediate use to the market, as such research may be underprovided if left solely to market forces.”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No “correct conclusion” to this question.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DF738-A134-59AE-E407-A68848B00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C8B64-E70E-8BAD-A907-08EBB417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65EA8-9212-B226-81C8-282237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6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6CB32-86ED-A611-ECA8-4A0B8005D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41B22-A03C-000A-499A-2EB4FDA6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Read 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02E57-1505-D0E0-0D15-C87A929DE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				      Correct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      Partially Correct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       Incorrect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3C1F4-39E4-0CD5-D3F8-C888FAC9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2505F-9169-DDB2-2BE8-9FE2EF43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6945F-5483-B46E-B693-97103FE4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EC6A58-FEFC-792C-E1B0-E02309248A56}"/>
              </a:ext>
            </a:extLst>
          </p:cNvPr>
          <p:cNvSpPr/>
          <p:nvPr/>
        </p:nvSpPr>
        <p:spPr>
          <a:xfrm>
            <a:off x="3200401" y="2022477"/>
            <a:ext cx="914400" cy="914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115F88C8-5DB2-E873-45E3-8013919ED5F5}"/>
              </a:ext>
            </a:extLst>
          </p:cNvPr>
          <p:cNvSpPr/>
          <p:nvPr/>
        </p:nvSpPr>
        <p:spPr>
          <a:xfrm>
            <a:off x="3108961" y="3273286"/>
            <a:ext cx="1097280" cy="914400"/>
          </a:xfrm>
          <a:prstGeom prst="triangl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8F86E3-06C3-2693-9F40-E202E691C51C}"/>
              </a:ext>
            </a:extLst>
          </p:cNvPr>
          <p:cNvCxnSpPr/>
          <p:nvPr/>
        </p:nvCxnSpPr>
        <p:spPr>
          <a:xfrm flipV="1">
            <a:off x="3130827" y="4784034"/>
            <a:ext cx="1053548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5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#4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TBD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Purchasing Power Parity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Currency conversion that equalize the purchasing power of different currencies by eliminating the differences in price levels between countries.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Constant Returns to Scale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CRS occurs when increasing all inputs by a factor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increase the output by a factor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as well.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Steady State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 state of a process that does not change in time.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03FC7-4AD0-08D4-F495-8C48D7A71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5F255-924E-DF71-4DE0-CCBC4BA8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186F9-9849-DF19-443F-D3838ED7A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Golden Rule Saving Rate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saving rate in an economy that maximizes its citizens’ consumption.</a:t>
            </a:r>
          </a:p>
          <a:p>
            <a:pPr lvl="3"/>
            <a:endParaRPr lang="en-US" dirty="0"/>
          </a:p>
          <a:p>
            <a:r>
              <a:rPr lang="en-US" dirty="0"/>
              <a:t>Effective Labor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Labor input measured in efficiency units, controls for the productivity of each worker in the workforce.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Gini Coefficient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measure of income inequality in an economy, where 0 represents perfect equality, and 1 represents perfect inequality.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3E74-D185-2DA7-E2A1-7B1F64F7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D783-8034-CDD4-508A-FBF57871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EB1C6-1A4D-BC16-DF69-2221DCA5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D79A0-4685-8077-8C9B-ADF0F2F4A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12F4-E5A5-3F6D-B60E-66339E63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5BD20-8327-7672-72B9-B6F667A13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28527"/>
          </a:xfrm>
        </p:spPr>
        <p:txBody>
          <a:bodyPr>
            <a:normAutofit/>
          </a:bodyPr>
          <a:lstStyle/>
          <a:p>
            <a:r>
              <a:rPr lang="en-US" dirty="0"/>
              <a:t>An increase in the saving rate of an economy is sufficient to sustain a higher rate of long-run economic growth.</a:t>
            </a:r>
          </a:p>
          <a:p>
            <a:pPr lvl="3"/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  <a:endParaRPr lang="en-US" sz="500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An increase in the saving rate will increase the steady state level of output per worker, but it will not influence the long-run growth rate of the economy.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Furthermore, increasing the saving rate beyond the golden rule saving rate will result in a decrease in the citizens’ welfare, following a decrease in consumption.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218D-11BE-B824-A207-9873D442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7BD3-55B9-757A-5E09-2498491A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7253-D52C-5E3C-A1F3-5BA6F7B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BA4F-5B2D-1194-396B-C9C43FC0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60D7-31B4-F88F-423B-E2D4F442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9FEB-4C89-951D-F700-AC992B668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else equal, if the capital depreciation rate increases, the steady-state level of capital per worker will decrease.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We will discuss this in more detail in Problem 3.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D3F9A-C8A0-FC60-D863-7E7BF488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7D32-E881-33B1-77EA-3FDB0B55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1FAE-91F2-6BD6-E415-0107D969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5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D691E-09CC-29BA-538C-B42AC42BF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3C3-A3C3-9482-A3CC-2A16FF7F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E227A-A034-476E-BB68-2C53F800B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27670" cy="4351338"/>
          </a:xfrm>
        </p:spPr>
        <p:txBody>
          <a:bodyPr/>
          <a:lstStyle/>
          <a:p>
            <a:r>
              <a:rPr lang="en-US" dirty="0"/>
              <a:t>Innovation and imitation contribute equally to technological progress in both developed and developing economies.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Typically, developing economies exhibit a greater level of economic growth due to the relative ease of adopting imitation to catch-up.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E97B1-FE3A-0EFB-83E9-E896AE2A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411AF-7C57-5D2D-52FD-8AA253FE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B4C7-2271-A7E1-03A4-BC0CBE60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7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E9B-6597-B043-FE63-EABA1D1B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GDP per capita provides an accurate comparison of living standards across countries, regardless of cost-of-living differences.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GDP per capita of the United States is currently $82,769.41.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If you earn this amount in Warren County IL, you should be relatively comfortable.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If you earn this amount in San Francisco CA, you will have to make some compromises.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3839</TotalTime>
  <Words>798</Words>
  <Application>Microsoft Office PowerPoint</Application>
  <PresentationFormat>On-screen Show (4:3)</PresentationFormat>
  <Paragraphs>151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Franklin Gothic Book</vt:lpstr>
      <vt:lpstr>Garamond</vt:lpstr>
      <vt:lpstr>Office Theme</vt:lpstr>
      <vt:lpstr>Quiz #4 Review</vt:lpstr>
      <vt:lpstr>How to Read Marks</vt:lpstr>
      <vt:lpstr>Quiz #4 “Recovery”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4.A</vt:lpstr>
      <vt:lpstr>Problem 4.B.</vt:lpstr>
      <vt:lpstr>Problem 5.A.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88</cp:revision>
  <dcterms:created xsi:type="dcterms:W3CDTF">2023-08-17T23:00:51Z</dcterms:created>
  <dcterms:modified xsi:type="dcterms:W3CDTF">2025-04-09T02:12:58Z</dcterms:modified>
</cp:coreProperties>
</file>