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93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98" r:id="rId11"/>
    <p:sldId id="296" r:id="rId12"/>
    <p:sldId id="297" r:id="rId13"/>
    <p:sldId id="299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3/31/2025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9.png"/><Relationship Id="rId5" Type="http://schemas.openxmlformats.org/officeDocument/2006/relationships/image" Target="../media/image10.png"/><Relationship Id="rId10" Type="http://schemas.openxmlformats.org/officeDocument/2006/relationships/image" Target="../media/image18.png"/><Relationship Id="rId4" Type="http://schemas.openxmlformats.org/officeDocument/2006/relationships/image" Target="../media/image9.png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2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20.png"/><Relationship Id="rId5" Type="http://schemas.openxmlformats.org/officeDocument/2006/relationships/image" Target="../media/image9.png"/><Relationship Id="rId10" Type="http://schemas.openxmlformats.org/officeDocument/2006/relationships/image" Target="../media/image18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#3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056A7-B220-E044-A189-417E0F8DD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4456-37DF-C64C-D6C1-CADE9358C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CFF46-2098-6FB6-476D-80E13548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5CE74-5FF5-678B-7477-507803BBE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F2080-3E17-412F-3C1B-5507141AE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857F9EC-1881-A0CA-5CD9-F7F82A0174B2}"/>
              </a:ext>
            </a:extLst>
          </p:cNvPr>
          <p:cNvCxnSpPr/>
          <p:nvPr/>
        </p:nvCxnSpPr>
        <p:spPr>
          <a:xfrm>
            <a:off x="3158931" y="1577008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A44965-E8E2-01A0-F05B-86113DD539D6}"/>
              </a:ext>
            </a:extLst>
          </p:cNvPr>
          <p:cNvCxnSpPr>
            <a:cxnSpLocks/>
          </p:cNvCxnSpPr>
          <p:nvPr/>
        </p:nvCxnSpPr>
        <p:spPr>
          <a:xfrm>
            <a:off x="2822958" y="3453043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112C87-002F-4596-0556-E40198DCECE3}"/>
              </a:ext>
            </a:extLst>
          </p:cNvPr>
          <p:cNvCxnSpPr/>
          <p:nvPr/>
        </p:nvCxnSpPr>
        <p:spPr>
          <a:xfrm>
            <a:off x="3158931" y="4046581"/>
            <a:ext cx="0" cy="22860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9A55C22-00B3-55D6-C182-8B08BF29B341}"/>
              </a:ext>
            </a:extLst>
          </p:cNvPr>
          <p:cNvCxnSpPr>
            <a:cxnSpLocks/>
          </p:cNvCxnSpPr>
          <p:nvPr/>
        </p:nvCxnSpPr>
        <p:spPr>
          <a:xfrm>
            <a:off x="2822958" y="5612144"/>
            <a:ext cx="3354532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752E36-AA92-D54E-E062-3A2517F01607}"/>
              </a:ext>
            </a:extLst>
          </p:cNvPr>
          <p:cNvCxnSpPr>
            <a:cxnSpLocks/>
          </p:cNvCxnSpPr>
          <p:nvPr/>
        </p:nvCxnSpPr>
        <p:spPr>
          <a:xfrm>
            <a:off x="3158931" y="2708752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B5F395C-03CA-4B03-F1F0-BBF7A0405B1B}"/>
              </a:ext>
            </a:extLst>
          </p:cNvPr>
          <p:cNvSpPr/>
          <p:nvPr/>
        </p:nvSpPr>
        <p:spPr>
          <a:xfrm>
            <a:off x="3320304" y="1611472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273CDAA-1230-2B0D-CAD1-E967A02440DB}"/>
              </a:ext>
            </a:extLst>
          </p:cNvPr>
          <p:cNvSpPr/>
          <p:nvPr/>
        </p:nvSpPr>
        <p:spPr>
          <a:xfrm rot="16200000">
            <a:off x="3810149" y="4054008"/>
            <a:ext cx="2194560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5457D08-CA96-B745-7AB1-43B15F8CAD68}"/>
                  </a:ext>
                </a:extLst>
              </p:cNvPr>
              <p:cNvSpPr txBox="1"/>
              <p:nvPr/>
            </p:nvSpPr>
            <p:spPr>
              <a:xfrm>
                <a:off x="5928350" y="3901247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5457D08-CA96-B745-7AB1-43B15F8CA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350" y="3901247"/>
                <a:ext cx="450636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D69633-977E-A971-6519-784AE3D73EE1}"/>
                  </a:ext>
                </a:extLst>
              </p:cNvPr>
              <p:cNvSpPr txBox="1"/>
              <p:nvPr/>
            </p:nvSpPr>
            <p:spPr>
              <a:xfrm>
                <a:off x="6070698" y="2532611"/>
                <a:ext cx="477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𝐿𝑀</m:t>
                      </m:r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D69633-977E-A971-6519-784AE3D73E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698" y="2532611"/>
                <a:ext cx="477567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10EBDE-05B7-AC20-6C3C-5E030563D32E}"/>
                  </a:ext>
                </a:extLst>
              </p:cNvPr>
              <p:cNvSpPr txBox="1"/>
              <p:nvPr/>
            </p:nvSpPr>
            <p:spPr>
              <a:xfrm>
                <a:off x="5484026" y="3633730"/>
                <a:ext cx="3901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𝐼𝑆</m:t>
                      </m:r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10EBDE-05B7-AC20-6C3C-5E030563D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026" y="3633730"/>
                <a:ext cx="3901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D1320C09-7357-64DE-A4DA-DC52FDD9C378}"/>
              </a:ext>
            </a:extLst>
          </p:cNvPr>
          <p:cNvSpPr/>
          <p:nvPr/>
        </p:nvSpPr>
        <p:spPr>
          <a:xfrm>
            <a:off x="3949482" y="2672176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CDD6807-D2DF-5A6F-61F1-7D0149F0B4BC}"/>
                  </a:ext>
                </a:extLst>
              </p:cNvPr>
              <p:cNvSpPr txBox="1"/>
              <p:nvPr/>
            </p:nvSpPr>
            <p:spPr>
              <a:xfrm>
                <a:off x="2846183" y="251352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CDD6807-D2DF-5A6F-61F1-7D0149F0B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183" y="2513525"/>
                <a:ext cx="33618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DF4DCA01-C899-2A06-103C-0446DABA44D8}"/>
              </a:ext>
            </a:extLst>
          </p:cNvPr>
          <p:cNvSpPr txBox="1"/>
          <p:nvPr/>
        </p:nvSpPr>
        <p:spPr>
          <a:xfrm>
            <a:off x="5538133" y="5302837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11EAD6-816C-097B-E4BB-95E213DD510B}"/>
                  </a:ext>
                </a:extLst>
              </p:cNvPr>
              <p:cNvSpPr txBox="1"/>
              <p:nvPr/>
            </p:nvSpPr>
            <p:spPr>
              <a:xfrm>
                <a:off x="2481886" y="4031901"/>
                <a:ext cx="71647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11EAD6-816C-097B-E4BB-95E213DD5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886" y="4031901"/>
                <a:ext cx="716470" cy="276999"/>
              </a:xfrm>
              <a:prstGeom prst="rect">
                <a:avLst/>
              </a:prstGeom>
              <a:blipFill>
                <a:blip r:embed="rId6"/>
                <a:stretch>
                  <a:fillRect r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2337F6F-45D7-3B6F-F935-AD8EE9AEEE45}"/>
                  </a:ext>
                </a:extLst>
              </p:cNvPr>
              <p:cNvSpPr txBox="1"/>
              <p:nvPr/>
            </p:nvSpPr>
            <p:spPr>
              <a:xfrm>
                <a:off x="3973194" y="2392295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2337F6F-45D7-3B6F-F935-AD8EE9AEE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194" y="2392295"/>
                <a:ext cx="33618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347EDF0-1FD0-A928-5EC6-7F9B16E76056}"/>
                  </a:ext>
                </a:extLst>
              </p:cNvPr>
              <p:cNvSpPr txBox="1"/>
              <p:nvPr/>
            </p:nvSpPr>
            <p:spPr>
              <a:xfrm>
                <a:off x="4847322" y="5560788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347EDF0-1FD0-A928-5EC6-7F9B16E760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322" y="5560788"/>
                <a:ext cx="336188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1242043-2B98-5CFC-A3B8-CA44895DD02A}"/>
                  </a:ext>
                </a:extLst>
              </p:cNvPr>
              <p:cNvSpPr txBox="1"/>
              <p:nvPr/>
            </p:nvSpPr>
            <p:spPr>
              <a:xfrm>
                <a:off x="2794190" y="142447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1242043-2B98-5CFC-A3B8-CA44895DD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190" y="1424471"/>
                <a:ext cx="336188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FEC3CE-1357-E6B5-8DFA-ED18A21DF396}"/>
              </a:ext>
            </a:extLst>
          </p:cNvPr>
          <p:cNvCxnSpPr>
            <a:cxnSpLocks/>
          </p:cNvCxnSpPr>
          <p:nvPr/>
        </p:nvCxnSpPr>
        <p:spPr>
          <a:xfrm>
            <a:off x="4869974" y="5575055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932934E-C251-74DC-E925-73D74B86B452}"/>
              </a:ext>
            </a:extLst>
          </p:cNvPr>
          <p:cNvCxnSpPr>
            <a:cxnSpLocks/>
          </p:cNvCxnSpPr>
          <p:nvPr/>
        </p:nvCxnSpPr>
        <p:spPr>
          <a:xfrm flipV="1">
            <a:off x="3986058" y="2682802"/>
            <a:ext cx="0" cy="34592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F3B2636-3120-B072-DBCD-FC1FA5F20876}"/>
              </a:ext>
            </a:extLst>
          </p:cNvPr>
          <p:cNvCxnSpPr/>
          <p:nvPr/>
        </p:nvCxnSpPr>
        <p:spPr>
          <a:xfrm flipH="1">
            <a:off x="3158931" y="6142008"/>
            <a:ext cx="8271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AD91441D-7A1A-55F4-581D-234942308F24}"/>
              </a:ext>
            </a:extLst>
          </p:cNvPr>
          <p:cNvSpPr/>
          <p:nvPr/>
        </p:nvSpPr>
        <p:spPr>
          <a:xfrm>
            <a:off x="3952213" y="6107048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7FBF46C-14E2-066E-8F2E-194E6F9FFE60}"/>
                  </a:ext>
                </a:extLst>
              </p:cNvPr>
              <p:cNvSpPr txBox="1"/>
              <p:nvPr/>
            </p:nvSpPr>
            <p:spPr>
              <a:xfrm>
                <a:off x="2575968" y="6010335"/>
                <a:ext cx="707603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05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7FBF46C-14E2-066E-8F2E-194E6F9FF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5968" y="6010335"/>
                <a:ext cx="707603" cy="2539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7518678-5A5F-FEEC-D0AC-91C90567CF6E}"/>
                  </a:ext>
                </a:extLst>
              </p:cNvPr>
              <p:cNvSpPr txBox="1"/>
              <p:nvPr/>
            </p:nvSpPr>
            <p:spPr>
              <a:xfrm>
                <a:off x="3964568" y="342433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7518678-5A5F-FEEC-D0AC-91C90567CF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568" y="3424331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BA33D89-C745-0B84-4E24-ADC3C368CB72}"/>
              </a:ext>
            </a:extLst>
          </p:cNvPr>
          <p:cNvCxnSpPr>
            <a:cxnSpLocks/>
          </p:cNvCxnSpPr>
          <p:nvPr/>
        </p:nvCxnSpPr>
        <p:spPr>
          <a:xfrm>
            <a:off x="3987220" y="3412720"/>
            <a:ext cx="0" cy="680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5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32" grpId="0" animBg="1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B7231-3986-620A-D333-562168221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3279E-89DC-6D55-F155-29EACD600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5CB51-0937-55A8-F5B7-A1777DA74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monetary policy can the Federal Reserve implement to alleviate this imbalance?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Fed can conduct expansionary monetary policy to stimulate the economy so that output increases to match potential output.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 include: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Lowering interest rates, and/or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Open Market Purchase, and/or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Lowering the Required Reserve Rate.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4BECC-4228-6527-590E-91A7357F6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55866-05E0-1DBB-B72A-E2ADF701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8B71D-73F4-2F2C-1E23-E6F926070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7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BB9525-D5C3-1404-A93B-52B953D82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85A85-D193-AD16-81CB-1067BD84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9C7B-50FE-EF57-AC2E-3AA523EF4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types of fiscal policy can the government implement to alleviate this imbalance?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government can conduct expansionary fiscal policy to stimulate the economy so that output increases to match potential output.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Examples include: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Issuing tax reductions, and/or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Increasing government expenditures.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F91AD-E4BC-154E-6EDC-921BDB58D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C3323-32C4-DEE0-E547-66BC01D1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B3BFD-0D88-E538-E05D-9E9CB8FB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BBFDD-F10D-F6C6-6189-2495D8D9F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68BC-68D9-B7C2-33CA-63492E5B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46030-76F9-D50A-37DC-65699B78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10023-241D-776A-ACC1-A6EB2E016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FBA15-DC54-FE98-F937-C099A9F6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A947A07-E685-6408-C3F5-5E1B865DFC9C}"/>
              </a:ext>
            </a:extLst>
          </p:cNvPr>
          <p:cNvGrpSpPr/>
          <p:nvPr/>
        </p:nvGrpSpPr>
        <p:grpSpPr>
          <a:xfrm>
            <a:off x="2481886" y="1424471"/>
            <a:ext cx="4066379" cy="4908110"/>
            <a:chOff x="2481886" y="1424471"/>
            <a:chExt cx="4066379" cy="490811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0F2F7B9-C8FD-C85B-414C-F7BE3EAAB9D9}"/>
                </a:ext>
              </a:extLst>
            </p:cNvPr>
            <p:cNvCxnSpPr/>
            <p:nvPr/>
          </p:nvCxnSpPr>
          <p:spPr>
            <a:xfrm>
              <a:off x="3158931" y="1577008"/>
              <a:ext cx="0" cy="2286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0753B411-E583-002A-FE89-9CA8CABAC5DD}"/>
                </a:ext>
              </a:extLst>
            </p:cNvPr>
            <p:cNvCxnSpPr>
              <a:cxnSpLocks/>
            </p:cNvCxnSpPr>
            <p:nvPr/>
          </p:nvCxnSpPr>
          <p:spPr>
            <a:xfrm>
              <a:off x="2822958" y="3453043"/>
              <a:ext cx="33545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923CF2A-4474-3084-BE0A-270744C1A446}"/>
                </a:ext>
              </a:extLst>
            </p:cNvPr>
            <p:cNvCxnSpPr/>
            <p:nvPr/>
          </p:nvCxnSpPr>
          <p:spPr>
            <a:xfrm>
              <a:off x="3158931" y="4046581"/>
              <a:ext cx="0" cy="2286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AAECB19F-85BC-C558-1102-010884EE0F7B}"/>
                </a:ext>
              </a:extLst>
            </p:cNvPr>
            <p:cNvCxnSpPr>
              <a:cxnSpLocks/>
            </p:cNvCxnSpPr>
            <p:nvPr/>
          </p:nvCxnSpPr>
          <p:spPr>
            <a:xfrm>
              <a:off x="2822958" y="5612144"/>
              <a:ext cx="33545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1ADF54C-617E-2792-EB4E-9BCCA3187C53}"/>
                </a:ext>
              </a:extLst>
            </p:cNvPr>
            <p:cNvCxnSpPr>
              <a:cxnSpLocks/>
            </p:cNvCxnSpPr>
            <p:nvPr/>
          </p:nvCxnSpPr>
          <p:spPr>
            <a:xfrm>
              <a:off x="3158931" y="2708752"/>
              <a:ext cx="292735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F1E21A1-00A1-C75B-D060-B8A43D47193B}"/>
                </a:ext>
              </a:extLst>
            </p:cNvPr>
            <p:cNvSpPr/>
            <p:nvPr/>
          </p:nvSpPr>
          <p:spPr>
            <a:xfrm>
              <a:off x="3320304" y="1611472"/>
              <a:ext cx="2213263" cy="2194560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864B7C1-CD10-DBF3-1B5B-31FFFB832FAF}"/>
                </a:ext>
              </a:extLst>
            </p:cNvPr>
            <p:cNvSpPr/>
            <p:nvPr/>
          </p:nvSpPr>
          <p:spPr>
            <a:xfrm rot="16200000">
              <a:off x="3605868" y="4054008"/>
              <a:ext cx="2194560" cy="2194560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8188652C-268D-E079-82A8-0E98D2439292}"/>
                    </a:ext>
                  </a:extLst>
                </p:cNvPr>
                <p:cNvSpPr txBox="1"/>
                <p:nvPr/>
              </p:nvSpPr>
              <p:spPr>
                <a:xfrm>
                  <a:off x="6070698" y="2532611"/>
                  <a:ext cx="47756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𝐿𝑀</m:t>
                        </m:r>
                      </m:oMath>
                    </m:oMathPara>
                  </a14:m>
                  <a:endParaRPr lang="en-US" sz="14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8188652C-268D-E079-82A8-0E98D24392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0698" y="2532611"/>
                  <a:ext cx="477567" cy="30777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8B6DAB0-6A44-B6D0-061D-D7E09A45C85A}"/>
                    </a:ext>
                  </a:extLst>
                </p:cNvPr>
                <p:cNvSpPr txBox="1"/>
                <p:nvPr/>
              </p:nvSpPr>
              <p:spPr>
                <a:xfrm>
                  <a:off x="5484026" y="3633730"/>
                  <a:ext cx="39017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𝐼𝑆</m:t>
                        </m:r>
                      </m:oMath>
                    </m:oMathPara>
                  </a14:m>
                  <a:endParaRPr lang="en-US" sz="14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A8B6DAB0-6A44-B6D0-061D-D7E09A45C8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4026" y="3633730"/>
                  <a:ext cx="390171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C9F555A-D5A4-B375-1A35-756C4FCCD8AA}"/>
                </a:ext>
              </a:extLst>
            </p:cNvPr>
            <p:cNvSpPr/>
            <p:nvPr/>
          </p:nvSpPr>
          <p:spPr>
            <a:xfrm>
              <a:off x="3949482" y="2672176"/>
              <a:ext cx="73152" cy="731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5305E86-4A12-9C5D-2EF2-AD79F34B6698}"/>
                    </a:ext>
                  </a:extLst>
                </p:cNvPr>
                <p:cNvSpPr txBox="1"/>
                <p:nvPr/>
              </p:nvSpPr>
              <p:spPr>
                <a:xfrm>
                  <a:off x="2846183" y="251352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5305E86-4A12-9C5D-2EF2-AD79F34B66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183" y="2513525"/>
                  <a:ext cx="336188" cy="33855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3B0C3D2-A18A-FE45-CFB2-72405D240D44}"/>
                </a:ext>
              </a:extLst>
            </p:cNvPr>
            <p:cNvSpPr txBox="1"/>
            <p:nvPr/>
          </p:nvSpPr>
          <p:spPr>
            <a:xfrm>
              <a:off x="5538133" y="5302837"/>
              <a:ext cx="708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Output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61C1D7D-6A81-AD15-6A5C-979F3F16216B}"/>
                    </a:ext>
                  </a:extLst>
                </p:cNvPr>
                <p:cNvSpPr txBox="1"/>
                <p:nvPr/>
              </p:nvSpPr>
              <p:spPr>
                <a:xfrm>
                  <a:off x="2481886" y="4031901"/>
                  <a:ext cx="71647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acc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61C1D7D-6A81-AD15-6A5C-979F3F1621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1886" y="4031901"/>
                  <a:ext cx="716470" cy="276999"/>
                </a:xfrm>
                <a:prstGeom prst="rect">
                  <a:avLst/>
                </a:prstGeom>
                <a:blipFill>
                  <a:blip r:embed="rId5"/>
                  <a:stretch>
                    <a:fillRect r="-508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07CF955-4C87-84EE-D74D-D6D835F353EF}"/>
                    </a:ext>
                  </a:extLst>
                </p:cNvPr>
                <p:cNvSpPr txBox="1"/>
                <p:nvPr/>
              </p:nvSpPr>
              <p:spPr>
                <a:xfrm>
                  <a:off x="3973194" y="239229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B07CF955-4C87-84EE-D74D-D6D835F353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3194" y="2392295"/>
                  <a:ext cx="336188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DF91EB2-69BA-2C55-ABA5-8AB0606A10C0}"/>
                    </a:ext>
                  </a:extLst>
                </p:cNvPr>
                <p:cNvSpPr txBox="1"/>
                <p:nvPr/>
              </p:nvSpPr>
              <p:spPr>
                <a:xfrm>
                  <a:off x="4623032" y="5560788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DF91EB2-69BA-2C55-ABA5-8AB0606A10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3032" y="5560788"/>
                  <a:ext cx="336188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480F760-F78D-7FE4-627A-AAE809A72F82}"/>
                    </a:ext>
                  </a:extLst>
                </p:cNvPr>
                <p:cNvSpPr txBox="1"/>
                <p:nvPr/>
              </p:nvSpPr>
              <p:spPr>
                <a:xfrm>
                  <a:off x="2794190" y="1424471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B480F760-F78D-7FE4-627A-AAE809A72F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4190" y="1424471"/>
                  <a:ext cx="336188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9764CE8-B427-6495-59CD-416623D47D23}"/>
                </a:ext>
              </a:extLst>
            </p:cNvPr>
            <p:cNvCxnSpPr>
              <a:cxnSpLocks/>
            </p:cNvCxnSpPr>
            <p:nvPr/>
          </p:nvCxnSpPr>
          <p:spPr>
            <a:xfrm>
              <a:off x="4645684" y="5575055"/>
              <a:ext cx="0" cy="680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81EBFD3-B80F-7799-ADAF-DCB85DC9B3F4}"/>
              </a:ext>
            </a:extLst>
          </p:cNvPr>
          <p:cNvCxnSpPr>
            <a:cxnSpLocks/>
          </p:cNvCxnSpPr>
          <p:nvPr/>
        </p:nvCxnSpPr>
        <p:spPr>
          <a:xfrm>
            <a:off x="3159357" y="3313386"/>
            <a:ext cx="292735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D918BF-8E58-EB9B-9842-241C183914E2}"/>
              </a:ext>
            </a:extLst>
          </p:cNvPr>
          <p:cNvCxnSpPr>
            <a:cxnSpLocks/>
            <a:endCxn id="33" idx="4"/>
          </p:cNvCxnSpPr>
          <p:nvPr/>
        </p:nvCxnSpPr>
        <p:spPr>
          <a:xfrm flipV="1">
            <a:off x="4646110" y="3345509"/>
            <a:ext cx="6987" cy="2228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BA05A8B-5260-2740-C0F1-96D0A30D857E}"/>
                  </a:ext>
                </a:extLst>
              </p:cNvPr>
              <p:cNvSpPr txBox="1"/>
              <p:nvPr/>
            </p:nvSpPr>
            <p:spPr>
              <a:xfrm>
                <a:off x="6053080" y="3142031"/>
                <a:ext cx="5351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BA05A8B-5260-2740-C0F1-96D0A30D8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080" y="3142031"/>
                <a:ext cx="53514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CD6F546-553A-2AF1-4508-28CA2670BE7D}"/>
                  </a:ext>
                </a:extLst>
              </p:cNvPr>
              <p:cNvSpPr txBox="1"/>
              <p:nvPr/>
            </p:nvSpPr>
            <p:spPr>
              <a:xfrm>
                <a:off x="2862594" y="313870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CD6F546-553A-2AF1-4508-28CA2670B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594" y="3138701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DD5EC52-4ABD-0058-6E90-8346FE7696BA}"/>
                  </a:ext>
                </a:extLst>
              </p:cNvPr>
              <p:cNvSpPr txBox="1"/>
              <p:nvPr/>
            </p:nvSpPr>
            <p:spPr>
              <a:xfrm>
                <a:off x="4643101" y="2993933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DD5EC52-4ABD-0058-6E90-8346FE769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101" y="2993933"/>
                <a:ext cx="336188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32">
            <a:extLst>
              <a:ext uri="{FF2B5EF4-FFF2-40B4-BE49-F238E27FC236}">
                <a16:creationId xmlns:a16="http://schemas.microsoft.com/office/drawing/2014/main" id="{95C415BE-BA0A-EFFC-5768-22985F5496D3}"/>
              </a:ext>
            </a:extLst>
          </p:cNvPr>
          <p:cNvSpPr/>
          <p:nvPr/>
        </p:nvSpPr>
        <p:spPr>
          <a:xfrm>
            <a:off x="4616521" y="3272357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54ACC78-3761-E1F9-BE92-B3D4EC2247DF}"/>
              </a:ext>
            </a:extLst>
          </p:cNvPr>
          <p:cNvCxnSpPr>
            <a:cxnSpLocks/>
          </p:cNvCxnSpPr>
          <p:nvPr/>
        </p:nvCxnSpPr>
        <p:spPr>
          <a:xfrm flipV="1">
            <a:off x="3986058" y="2682802"/>
            <a:ext cx="0" cy="33556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6655C55-433E-AFDE-D830-194EBF4232DD}"/>
              </a:ext>
            </a:extLst>
          </p:cNvPr>
          <p:cNvCxnSpPr/>
          <p:nvPr/>
        </p:nvCxnSpPr>
        <p:spPr>
          <a:xfrm flipH="1">
            <a:off x="3158931" y="6038491"/>
            <a:ext cx="8271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13C976F-B76D-03A6-D08C-2B7FAEF87633}"/>
                  </a:ext>
                </a:extLst>
              </p:cNvPr>
              <p:cNvSpPr txBox="1"/>
              <p:nvPr/>
            </p:nvSpPr>
            <p:spPr>
              <a:xfrm>
                <a:off x="2530803" y="5911533"/>
                <a:ext cx="707603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05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113C976F-B76D-03A6-D08C-2B7FAEF87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803" y="5911533"/>
                <a:ext cx="707603" cy="25391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F78453F-EAC1-05CB-1349-95BE0056E5AA}"/>
                  </a:ext>
                </a:extLst>
              </p:cNvPr>
              <p:cNvSpPr txBox="1"/>
              <p:nvPr/>
            </p:nvSpPr>
            <p:spPr>
              <a:xfrm>
                <a:off x="5739218" y="3892692"/>
                <a:ext cx="4506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𝑃𝐶</m:t>
                      </m:r>
                    </m:oMath>
                  </m:oMathPara>
                </a14:m>
                <a:endParaRPr lang="en-US" sz="1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AF78453F-EAC1-05CB-1349-95BE0056E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218" y="3892692"/>
                <a:ext cx="45063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46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 animBg="1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94260-682C-9373-69B9-238DE7922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3DCF-2C86-CA5C-FC44-FCE75505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56F4B-00CD-D997-3EEE-DBC333223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AFE22-ECAF-191D-929A-7990B5779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09B63-7AF0-C6AF-D31B-38C978BC7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CCAE640-FAEA-E3F6-A807-79D2EFEC5F51}"/>
              </a:ext>
            </a:extLst>
          </p:cNvPr>
          <p:cNvGrpSpPr/>
          <p:nvPr/>
        </p:nvGrpSpPr>
        <p:grpSpPr>
          <a:xfrm>
            <a:off x="2481886" y="1424471"/>
            <a:ext cx="4066379" cy="4908110"/>
            <a:chOff x="2481886" y="1424471"/>
            <a:chExt cx="4066379" cy="4908110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46C76C2-AA52-2C4A-2C47-EADC736D4D71}"/>
                </a:ext>
              </a:extLst>
            </p:cNvPr>
            <p:cNvCxnSpPr/>
            <p:nvPr/>
          </p:nvCxnSpPr>
          <p:spPr>
            <a:xfrm>
              <a:off x="3158931" y="1577008"/>
              <a:ext cx="0" cy="2286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100C5A6-9684-FBAF-F1D8-52631941C1B0}"/>
                </a:ext>
              </a:extLst>
            </p:cNvPr>
            <p:cNvCxnSpPr>
              <a:cxnSpLocks/>
            </p:cNvCxnSpPr>
            <p:nvPr/>
          </p:nvCxnSpPr>
          <p:spPr>
            <a:xfrm>
              <a:off x="2822958" y="3453043"/>
              <a:ext cx="33545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942DA2E-8D0D-294E-3ECC-736B859A786C}"/>
                </a:ext>
              </a:extLst>
            </p:cNvPr>
            <p:cNvCxnSpPr/>
            <p:nvPr/>
          </p:nvCxnSpPr>
          <p:spPr>
            <a:xfrm>
              <a:off x="3158931" y="4046581"/>
              <a:ext cx="0" cy="2286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4CB9271-A3C3-F956-BA35-A38F9721E49A}"/>
                </a:ext>
              </a:extLst>
            </p:cNvPr>
            <p:cNvCxnSpPr>
              <a:cxnSpLocks/>
            </p:cNvCxnSpPr>
            <p:nvPr/>
          </p:nvCxnSpPr>
          <p:spPr>
            <a:xfrm>
              <a:off x="2822958" y="5612144"/>
              <a:ext cx="33545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2EEC91-1803-C9BE-D495-7852C70CE975}"/>
                </a:ext>
              </a:extLst>
            </p:cNvPr>
            <p:cNvCxnSpPr>
              <a:cxnSpLocks/>
            </p:cNvCxnSpPr>
            <p:nvPr/>
          </p:nvCxnSpPr>
          <p:spPr>
            <a:xfrm>
              <a:off x="3158931" y="2708752"/>
              <a:ext cx="2927350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E91914-0855-89F6-F4A2-E11682CDAA81}"/>
                </a:ext>
              </a:extLst>
            </p:cNvPr>
            <p:cNvSpPr/>
            <p:nvPr/>
          </p:nvSpPr>
          <p:spPr>
            <a:xfrm>
              <a:off x="3320304" y="1611472"/>
              <a:ext cx="2213263" cy="2194560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015072-02A3-A85E-C73D-EF325BC6476E}"/>
                </a:ext>
              </a:extLst>
            </p:cNvPr>
            <p:cNvSpPr/>
            <p:nvPr/>
          </p:nvSpPr>
          <p:spPr>
            <a:xfrm rot="16200000">
              <a:off x="3605868" y="4054008"/>
              <a:ext cx="2194560" cy="2194560"/>
            </a:xfrm>
            <a:custGeom>
              <a:avLst/>
              <a:gdLst>
                <a:gd name="connsiteX0" fmla="*/ 0 w 3359150"/>
                <a:gd name="connsiteY0" fmla="*/ 0 h 3352800"/>
                <a:gd name="connsiteX1" fmla="*/ 1358900 w 3359150"/>
                <a:gd name="connsiteY1" fmla="*/ 2051050 h 3352800"/>
                <a:gd name="connsiteX2" fmla="*/ 3359150 w 3359150"/>
                <a:gd name="connsiteY2" fmla="*/ 3352800 h 335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59150" h="3352800">
                  <a:moveTo>
                    <a:pt x="0" y="0"/>
                  </a:moveTo>
                  <a:cubicBezTo>
                    <a:pt x="399521" y="746125"/>
                    <a:pt x="799042" y="1492250"/>
                    <a:pt x="1358900" y="2051050"/>
                  </a:cubicBezTo>
                  <a:cubicBezTo>
                    <a:pt x="1918758" y="2609850"/>
                    <a:pt x="2638954" y="2981325"/>
                    <a:pt x="3359150" y="3352800"/>
                  </a:cubicBezTo>
                </a:path>
              </a:pathLst>
            </a:cu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DEF3E5F8-5AF7-B95D-D773-94483F973614}"/>
                    </a:ext>
                  </a:extLst>
                </p:cNvPr>
                <p:cNvSpPr txBox="1"/>
                <p:nvPr/>
              </p:nvSpPr>
              <p:spPr>
                <a:xfrm>
                  <a:off x="5739218" y="3892692"/>
                  <a:ext cx="45063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𝑃𝐶</m:t>
                        </m:r>
                      </m:oMath>
                    </m:oMathPara>
                  </a14:m>
                  <a:endParaRPr lang="en-US" sz="14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DEF3E5F8-5AF7-B95D-D773-94483F9736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9218" y="3892692"/>
                  <a:ext cx="450636" cy="307777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2E565A30-7D61-07C1-C856-8DD1AE9A682A}"/>
                    </a:ext>
                  </a:extLst>
                </p:cNvPr>
                <p:cNvSpPr txBox="1"/>
                <p:nvPr/>
              </p:nvSpPr>
              <p:spPr>
                <a:xfrm>
                  <a:off x="6070698" y="2532611"/>
                  <a:ext cx="477567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𝐿𝑀</m:t>
                        </m:r>
                      </m:oMath>
                    </m:oMathPara>
                  </a14:m>
                  <a:endParaRPr lang="en-US" sz="14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2E565A30-7D61-07C1-C856-8DD1AE9A68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0698" y="2532611"/>
                  <a:ext cx="477567" cy="3077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E248CE6-F014-3190-A5A1-472FEC502BD8}"/>
                    </a:ext>
                  </a:extLst>
                </p:cNvPr>
                <p:cNvSpPr txBox="1"/>
                <p:nvPr/>
              </p:nvSpPr>
              <p:spPr>
                <a:xfrm>
                  <a:off x="5484026" y="3633730"/>
                  <a:ext cx="39017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𝐼𝑆</m:t>
                        </m:r>
                      </m:oMath>
                    </m:oMathPara>
                  </a14:m>
                  <a:endParaRPr lang="en-US" sz="1400" dirty="0">
                    <a:solidFill>
                      <a:srgbClr val="00B0F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0E248CE6-F014-3190-A5A1-472FEC502B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84026" y="3633730"/>
                  <a:ext cx="390171" cy="30777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5A4BAB7-A380-A676-F0EF-853E3FE7719F}"/>
                </a:ext>
              </a:extLst>
            </p:cNvPr>
            <p:cNvSpPr/>
            <p:nvPr/>
          </p:nvSpPr>
          <p:spPr>
            <a:xfrm>
              <a:off x="3949482" y="2672176"/>
              <a:ext cx="73152" cy="731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0CC8080-4120-6416-635E-5B9DB1029E75}"/>
                    </a:ext>
                  </a:extLst>
                </p:cNvPr>
                <p:cNvSpPr txBox="1"/>
                <p:nvPr/>
              </p:nvSpPr>
              <p:spPr>
                <a:xfrm>
                  <a:off x="2846183" y="251352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0CC8080-4120-6416-635E-5B9DB1029E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183" y="2513525"/>
                  <a:ext cx="336188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419EAFA-CD26-2326-107D-D7066AAB286D}"/>
                </a:ext>
              </a:extLst>
            </p:cNvPr>
            <p:cNvSpPr txBox="1"/>
            <p:nvPr/>
          </p:nvSpPr>
          <p:spPr>
            <a:xfrm>
              <a:off x="5538133" y="5302837"/>
              <a:ext cx="7088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Output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A6B26AB-9FD5-CE40-EDCE-61FA02E0D7AC}"/>
                    </a:ext>
                  </a:extLst>
                </p:cNvPr>
                <p:cNvSpPr txBox="1"/>
                <p:nvPr/>
              </p:nvSpPr>
              <p:spPr>
                <a:xfrm>
                  <a:off x="2481886" y="4031901"/>
                  <a:ext cx="71647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acc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7A6B26AB-9FD5-CE40-EDCE-61FA02E0D7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1886" y="4031901"/>
                  <a:ext cx="716470" cy="276999"/>
                </a:xfrm>
                <a:prstGeom prst="rect">
                  <a:avLst/>
                </a:prstGeom>
                <a:blipFill>
                  <a:blip r:embed="rId6"/>
                  <a:stretch>
                    <a:fillRect r="-508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5E76F43-0FF0-92CA-D2D8-9B44F47C9AB6}"/>
                    </a:ext>
                  </a:extLst>
                </p:cNvPr>
                <p:cNvSpPr txBox="1"/>
                <p:nvPr/>
              </p:nvSpPr>
              <p:spPr>
                <a:xfrm>
                  <a:off x="3973194" y="2392295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65E76F43-0FF0-92CA-D2D8-9B44F47C9A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3194" y="2392295"/>
                  <a:ext cx="336188" cy="33855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FA5EB28-EFE7-9204-CE94-EDF02EAEEE1C}"/>
                    </a:ext>
                  </a:extLst>
                </p:cNvPr>
                <p:cNvSpPr txBox="1"/>
                <p:nvPr/>
              </p:nvSpPr>
              <p:spPr>
                <a:xfrm>
                  <a:off x="4623032" y="5560788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8FA5EB28-EFE7-9204-CE94-EDF02EAEEE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3032" y="5560788"/>
                  <a:ext cx="336188" cy="33855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A5BB2C1-D5C4-226F-54CE-E5BFE560F36A}"/>
                    </a:ext>
                  </a:extLst>
                </p:cNvPr>
                <p:cNvSpPr txBox="1"/>
                <p:nvPr/>
              </p:nvSpPr>
              <p:spPr>
                <a:xfrm>
                  <a:off x="2794190" y="1424471"/>
                  <a:ext cx="33618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A5BB2C1-D5C4-226F-54CE-E5BFE560F3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4190" y="1424471"/>
                  <a:ext cx="336188" cy="33855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BB53302-3B70-E3B0-DC28-EFB821A157F6}"/>
                </a:ext>
              </a:extLst>
            </p:cNvPr>
            <p:cNvCxnSpPr>
              <a:cxnSpLocks/>
            </p:cNvCxnSpPr>
            <p:nvPr/>
          </p:nvCxnSpPr>
          <p:spPr>
            <a:xfrm>
              <a:off x="4645684" y="5575055"/>
              <a:ext cx="0" cy="680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033C20-ACAA-19AE-5C62-9CD1E3BBFED6}"/>
                  </a:ext>
                </a:extLst>
              </p:cNvPr>
              <p:cNvSpPr txBox="1"/>
              <p:nvPr/>
            </p:nvSpPr>
            <p:spPr>
              <a:xfrm>
                <a:off x="2862594" y="3138701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0033C20-ACAA-19AE-5C62-9CD1E3BBF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594" y="3138701"/>
                <a:ext cx="33618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DFE6E1F-E462-C3C8-3F9D-6B9B8A8C9CD1}"/>
              </a:ext>
            </a:extLst>
          </p:cNvPr>
          <p:cNvCxnSpPr>
            <a:cxnSpLocks/>
          </p:cNvCxnSpPr>
          <p:nvPr/>
        </p:nvCxnSpPr>
        <p:spPr>
          <a:xfrm flipV="1">
            <a:off x="3986058" y="2682802"/>
            <a:ext cx="0" cy="33556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D0D0483-42E9-4F16-6613-4772B6CF0C9F}"/>
              </a:ext>
            </a:extLst>
          </p:cNvPr>
          <p:cNvCxnSpPr/>
          <p:nvPr/>
        </p:nvCxnSpPr>
        <p:spPr>
          <a:xfrm flipH="1">
            <a:off x="3158931" y="6038491"/>
            <a:ext cx="82712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B001F58-A9AB-70E2-25DB-671767C67935}"/>
                  </a:ext>
                </a:extLst>
              </p:cNvPr>
              <p:cNvSpPr txBox="1"/>
              <p:nvPr/>
            </p:nvSpPr>
            <p:spPr>
              <a:xfrm>
                <a:off x="2530803" y="5911533"/>
                <a:ext cx="707603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dirty="0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105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105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B001F58-A9AB-70E2-25DB-671767C67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803" y="5911533"/>
                <a:ext cx="707603" cy="25391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586AA03-691A-32C4-B446-992FF37B100E}"/>
              </a:ext>
            </a:extLst>
          </p:cNvPr>
          <p:cNvSpPr/>
          <p:nvPr/>
        </p:nvSpPr>
        <p:spPr>
          <a:xfrm>
            <a:off x="3839816" y="1433857"/>
            <a:ext cx="2213263" cy="2194560"/>
          </a:xfrm>
          <a:custGeom>
            <a:avLst/>
            <a:gdLst>
              <a:gd name="connsiteX0" fmla="*/ 0 w 3359150"/>
              <a:gd name="connsiteY0" fmla="*/ 0 h 3352800"/>
              <a:gd name="connsiteX1" fmla="*/ 1358900 w 3359150"/>
              <a:gd name="connsiteY1" fmla="*/ 2051050 h 3352800"/>
              <a:gd name="connsiteX2" fmla="*/ 3359150 w 3359150"/>
              <a:gd name="connsiteY2" fmla="*/ 33528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9150" h="3352800">
                <a:moveTo>
                  <a:pt x="0" y="0"/>
                </a:moveTo>
                <a:cubicBezTo>
                  <a:pt x="399521" y="746125"/>
                  <a:pt x="799042" y="1492250"/>
                  <a:pt x="1358900" y="2051050"/>
                </a:cubicBezTo>
                <a:cubicBezTo>
                  <a:pt x="1918758" y="2609850"/>
                  <a:pt x="2638954" y="2981325"/>
                  <a:pt x="3359150" y="3352800"/>
                </a:cubicBezTo>
              </a:path>
            </a:pathLst>
          </a:cu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15A8C79-F1C3-A4A0-AB66-84BA8178E5D4}"/>
              </a:ext>
            </a:extLst>
          </p:cNvPr>
          <p:cNvCxnSpPr>
            <a:cxnSpLocks/>
          </p:cNvCxnSpPr>
          <p:nvPr/>
        </p:nvCxnSpPr>
        <p:spPr>
          <a:xfrm flipV="1">
            <a:off x="4646110" y="2708752"/>
            <a:ext cx="0" cy="28651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BD961D2-6939-1625-DCBC-CE63EF3E2B12}"/>
                  </a:ext>
                </a:extLst>
              </p:cNvPr>
              <p:cNvSpPr txBox="1"/>
              <p:nvPr/>
            </p:nvSpPr>
            <p:spPr>
              <a:xfrm>
                <a:off x="4638948" y="2391314"/>
                <a:ext cx="336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BD961D2-6939-1625-DCBC-CE63EF3E2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948" y="2391314"/>
                <a:ext cx="336188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val 38">
            <a:extLst>
              <a:ext uri="{FF2B5EF4-FFF2-40B4-BE49-F238E27FC236}">
                <a16:creationId xmlns:a16="http://schemas.microsoft.com/office/drawing/2014/main" id="{6FFBFF01-EA28-11AF-5794-78EF8CC7399A}"/>
              </a:ext>
            </a:extLst>
          </p:cNvPr>
          <p:cNvSpPr/>
          <p:nvPr/>
        </p:nvSpPr>
        <p:spPr>
          <a:xfrm>
            <a:off x="4612368" y="2669738"/>
            <a:ext cx="73152" cy="731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FE46874-A3A6-95AD-CD70-8B1DD3E456BD}"/>
                  </a:ext>
                </a:extLst>
              </p:cNvPr>
              <p:cNvSpPr txBox="1"/>
              <p:nvPr/>
            </p:nvSpPr>
            <p:spPr>
              <a:xfrm>
                <a:off x="6002441" y="3511104"/>
                <a:ext cx="4555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p>
                        <m:sSupPr>
                          <m:ctrlP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sz="1400" b="0" i="1" dirty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FE46874-A3A6-95AD-CD70-8B1DD3E45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441" y="3511104"/>
                <a:ext cx="45550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84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8" grpId="0"/>
      <p:bldP spid="7" grpId="0" animBg="1"/>
      <p:bldP spid="36" grpId="0"/>
      <p:bldP spid="39" grpId="0" animBg="1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06CB32-86ED-A611-ECA8-4A0B8005D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41B22-A03C-000A-499A-2EB4FDA6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Read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02E57-1505-D0E0-0D15-C87A929DE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		</a:t>
            </a:r>
          </a:p>
          <a:p>
            <a:pPr marL="0" indent="0">
              <a:buNone/>
            </a:pPr>
            <a:r>
              <a:rPr lang="en-US" dirty="0"/>
              <a:t>				      Correct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Partially Correct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       Incorrect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3C1F4-39E4-0CD5-D3F8-C888FAC9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2505F-9169-DDB2-2BE8-9FE2EF43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6945F-5483-B46E-B693-97103FE42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AEC6A58-FEFC-792C-E1B0-E02309248A56}"/>
              </a:ext>
            </a:extLst>
          </p:cNvPr>
          <p:cNvSpPr/>
          <p:nvPr/>
        </p:nvSpPr>
        <p:spPr>
          <a:xfrm>
            <a:off x="3200401" y="2022477"/>
            <a:ext cx="914400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115F88C8-5DB2-E873-45E3-8013919ED5F5}"/>
              </a:ext>
            </a:extLst>
          </p:cNvPr>
          <p:cNvSpPr/>
          <p:nvPr/>
        </p:nvSpPr>
        <p:spPr>
          <a:xfrm>
            <a:off x="3108961" y="3273286"/>
            <a:ext cx="1097280" cy="914400"/>
          </a:xfrm>
          <a:prstGeom prst="triangl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8F86E3-06C3-2693-9F40-E202E691C51C}"/>
              </a:ext>
            </a:extLst>
          </p:cNvPr>
          <p:cNvCxnSpPr/>
          <p:nvPr/>
        </p:nvCxnSpPr>
        <p:spPr>
          <a:xfrm flipV="1">
            <a:off x="3130827" y="4784034"/>
            <a:ext cx="1053548" cy="914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5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#3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TBD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Phillips Curve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Phillips Curve shows that inflation and unemployment have an inverse relationship.</a:t>
            </a:r>
          </a:p>
          <a:p>
            <a:pPr lvl="3"/>
            <a:endParaRPr lang="en-US" dirty="0"/>
          </a:p>
          <a:p>
            <a:r>
              <a:rPr lang="en-US" dirty="0"/>
              <a:t>Potential Output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Level of output an economy produces when the unemployment rate matches the natural rate. 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Represents the theoretical equilibrium level of output that can be sustained without triggering runaway inflation.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Natural Rate of Unemployment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level of unemployment that exists when the labor market is in equilibrium in the medium run.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186F9-9849-DF19-443F-D3838ED7A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Reservation Wage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lowest wage an individual is willing to accept for a job.</a:t>
            </a:r>
          </a:p>
          <a:p>
            <a:pPr lvl="3"/>
            <a:endParaRPr lang="en-US" dirty="0"/>
          </a:p>
          <a:p>
            <a:r>
              <a:rPr lang="en-US" dirty="0"/>
              <a:t>Efficiency Wage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theory that explains why employers may be willing to pay their workers above the equilibrium wage.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Real Wage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Wages measured in terms of purchasing power.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BD20-8327-7672-72B9-B6F667A13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28527"/>
          </a:xfrm>
        </p:spPr>
        <p:txBody>
          <a:bodyPr>
            <a:normAutofit/>
          </a:bodyPr>
          <a:lstStyle/>
          <a:p>
            <a:r>
              <a:rPr lang="en-US" dirty="0"/>
              <a:t>When the unemployment level in the economy is lower, wages tend to be high.</a:t>
            </a:r>
          </a:p>
          <a:p>
            <a:pPr lvl="3"/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4"/>
            <a:endParaRPr lang="en-US" sz="500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When unemployment is low, it means that labor demand is relatively higher than labor supply.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This makes it easier for workers to find alternate positions.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Thus, workers’ bargaining power tends to be higher.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Employers may be influenced to pay their workers a higher wage to retain their workforce.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039FEB-4C89-951D-F700-AC992B6687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more competitive the output market is, the higher the natural rate of unemployment will be.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more competitive the output market, the markup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be lower, then their wage expense will be relatively high compared to the price they can charge in the output market.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Furthermore, in class, we found that the natural rate of unemployment is: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low,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be low.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039FEB-4C89-951D-F700-AC992B6687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4E227A-A034-476E-BB68-2C53F800B4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the unemployment rate reaches its natural level, inflation will match the expected rate of inflation.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Recall that the Phillips curve can be expressed as: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then mechanically,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14E227A-A034-476E-BB68-2C53F800B4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economy faces the zero lower bound, monetary policy can always restore full employment by lowering interest rates.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the economy is already facing the zero lower bound, monetary policy cannot always restore full employment simply by lowering interest rates, because it runs into a limit.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3740</TotalTime>
  <Words>764</Words>
  <Application>Microsoft Office PowerPoint</Application>
  <PresentationFormat>On-screen Show (4:3)</PresentationFormat>
  <Paragraphs>170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Franklin Gothic Book</vt:lpstr>
      <vt:lpstr>Office Theme</vt:lpstr>
      <vt:lpstr>Quiz #3 Review</vt:lpstr>
      <vt:lpstr>How to Read Marks</vt:lpstr>
      <vt:lpstr>Quiz #3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</vt:lpstr>
      <vt:lpstr>Problem 3.A.</vt:lpstr>
      <vt:lpstr>Problem 3.B.</vt:lpstr>
      <vt:lpstr>Problem 3.C</vt:lpstr>
      <vt:lpstr>Problem 3.D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85</cp:revision>
  <dcterms:created xsi:type="dcterms:W3CDTF">2023-08-17T23:00:51Z</dcterms:created>
  <dcterms:modified xsi:type="dcterms:W3CDTF">2025-03-31T22:37:07Z</dcterms:modified>
</cp:coreProperties>
</file>