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92" r:id="rId3"/>
    <p:sldId id="293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2" r:id="rId12"/>
    <p:sldId id="289" r:id="rId13"/>
    <p:sldId id="281" r:id="rId14"/>
    <p:sldId id="283" r:id="rId15"/>
    <p:sldId id="287" r:id="rId16"/>
    <p:sldId id="28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#1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Phillips Curve suggests that during periods of low unemployment, inflation tends to be lower.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When unemployment is low, it most likely means that people are earning more money and consuming more goods and services.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Under these conditions, it is more likely that prices will increase as a response to increased aggregate demand.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So, when unemployment is low, inflation will tend to be high.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FD6D7-504A-A71B-E113-924A2AF79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3ECA-97E2-9D6C-5BC9-050724BE8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9DCFEA-CAC2-155E-0646-2A1CFB62CB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Using the terms given below, show how one would derive the equilibrium output of the economy.</a:t>
                </a:r>
              </a:p>
              <a:p>
                <a:endParaRPr lang="en-US" sz="500" dirty="0"/>
              </a:p>
              <a:p>
                <a:pPr lvl="1"/>
                <a:r>
                  <a:rPr lang="en-US" sz="2200" dirty="0">
                    <a:solidFill>
                      <a:srgbClr val="FF0000"/>
                    </a:solidFill>
                  </a:rPr>
                  <a:t>Start off with the condition for an equilibrium, that output equals demand.</a:t>
                </a:r>
              </a:p>
              <a:p>
                <a:pPr marL="0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		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		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		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		 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9DCFEA-CAC2-155E-0646-2A1CFB62CB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B8036-BE05-BFB4-D4D5-A80BE3E3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BCEF9-75B0-399A-2229-4241C646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9C02A-12F7-DD18-E2B1-ECD804EA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2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FDDCC-29C6-3D62-D444-D2EA7FC74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ABD3-C195-B9ED-A985-751FA91C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A55C29-66B2-CBDC-60F5-4869DFFAA0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Using the terms given below, show how one would derive the equilibrium output of the economy.</a:t>
                </a:r>
              </a:p>
              <a:p>
                <a:endParaRPr lang="en-US" sz="500" dirty="0"/>
              </a:p>
              <a:p>
                <a:pPr lvl="1"/>
                <a:r>
                  <a:rPr lang="en-US" sz="2200" dirty="0">
                    <a:solidFill>
                      <a:srgbClr val="FF0000"/>
                    </a:solidFill>
                  </a:rPr>
                  <a:t>Subtract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200" dirty="0">
                    <a:solidFill>
                      <a:srgbClr val="FF0000"/>
                    </a:solidFill>
                  </a:rPr>
                  <a:t> from both sides, and organize the terms:</a:t>
                </a:r>
              </a:p>
              <a:p>
                <a:pPr marL="0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i="1" dirty="0">
                    <a:solidFill>
                      <a:srgbClr val="FF0000"/>
                    </a:solidFill>
                  </a:rPr>
                  <a:t>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5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</m:t>
                    </m:r>
                    <m:d>
                      <m:dPr>
                        <m:ctrlP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i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sz="500" i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        </a:t>
                </a:r>
                <a14:m>
                  <m:oMath xmlns:m="http://schemas.openxmlformats.org/officeDocument/2006/math">
                    <m:r>
                      <a:rPr lang="en-US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</m:t>
                    </m:r>
                    <m:r>
                      <a:rPr lang="en-US" sz="2000" b="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0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acc>
                        <m:r>
                          <a:rPr lang="en-US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endParaRPr lang="en-US" sz="2000" i="1" dirty="0"/>
              </a:p>
              <a:p>
                <a:pPr marL="0" indent="0">
                  <a:buNone/>
                </a:pPr>
                <a:endParaRPr lang="en-US" sz="1800" i="1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A55C29-66B2-CBDC-60F5-4869DFFAA0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A3031-FEF6-C700-3193-F632B0CB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DF021-5192-062C-DA5A-B9FEDD0E3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0DB9F-DC63-66C1-E514-70C360916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CB6063-E875-62A0-8EE6-BFCD86C1987B}"/>
              </a:ext>
            </a:extLst>
          </p:cNvPr>
          <p:cNvSpPr/>
          <p:nvPr/>
        </p:nvSpPr>
        <p:spPr>
          <a:xfrm>
            <a:off x="2536166" y="4572000"/>
            <a:ext cx="3114136" cy="5089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3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8C1-140E-F0D5-8D3C-41656D4E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following empty chart, plot and label the following elements.</a:t>
            </a:r>
          </a:p>
          <a:p>
            <a:endParaRPr lang="en-US" sz="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68B6ECA-2702-4C5A-B1AC-2C999B2B5CE7}"/>
              </a:ext>
            </a:extLst>
          </p:cNvPr>
          <p:cNvGrpSpPr/>
          <p:nvPr/>
        </p:nvGrpSpPr>
        <p:grpSpPr>
          <a:xfrm>
            <a:off x="1893132" y="2351581"/>
            <a:ext cx="4978240" cy="4072045"/>
            <a:chOff x="1893132" y="2351581"/>
            <a:chExt cx="4978240" cy="4072045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8EFAE07-FF66-6E2A-1CC3-8DD212B5C875}"/>
                </a:ext>
              </a:extLst>
            </p:cNvPr>
            <p:cNvCxnSpPr/>
            <p:nvPr/>
          </p:nvCxnSpPr>
          <p:spPr>
            <a:xfrm flipV="1">
              <a:off x="2802964" y="3724965"/>
              <a:ext cx="3404575" cy="13081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FF9BFF0-76E2-89F8-3FAD-8C96CD2C3171}"/>
                </a:ext>
              </a:extLst>
            </p:cNvPr>
            <p:cNvCxnSpPr/>
            <p:nvPr/>
          </p:nvCxnSpPr>
          <p:spPr>
            <a:xfrm>
              <a:off x="2802964" y="5769665"/>
              <a:ext cx="3404575" cy="0"/>
            </a:xfrm>
            <a:prstGeom prst="line">
              <a:avLst/>
            </a:prstGeom>
            <a:ln>
              <a:solidFill>
                <a:schemeClr val="accent5">
                  <a:lumMod val="20000"/>
                  <a:lumOff val="8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34FA97-0EA8-7E79-F6F8-56C3FA628A84}"/>
                </a:ext>
              </a:extLst>
            </p:cNvPr>
            <p:cNvCxnSpPr/>
            <p:nvPr/>
          </p:nvCxnSpPr>
          <p:spPr>
            <a:xfrm>
              <a:off x="2802964" y="5401365"/>
              <a:ext cx="3404575" cy="0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267A350-9CB5-6B49-44C4-C82CB2605B75}"/>
                </a:ext>
              </a:extLst>
            </p:cNvPr>
            <p:cNvCxnSpPr/>
            <p:nvPr/>
          </p:nvCxnSpPr>
          <p:spPr>
            <a:xfrm>
              <a:off x="2802964" y="5033065"/>
              <a:ext cx="3404575" cy="0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6460480-ACE1-FD07-6623-976918AE2C78}"/>
                </a:ext>
              </a:extLst>
            </p:cNvPr>
            <p:cNvCxnSpPr/>
            <p:nvPr/>
          </p:nvCxnSpPr>
          <p:spPr>
            <a:xfrm>
              <a:off x="2802964" y="2659358"/>
              <a:ext cx="0" cy="36576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F510336-8BCA-3AA6-D3E4-9481F305BE6D}"/>
                </a:ext>
              </a:extLst>
            </p:cNvPr>
            <p:cNvCxnSpPr>
              <a:cxnSpLocks/>
            </p:cNvCxnSpPr>
            <p:nvPr/>
          </p:nvCxnSpPr>
          <p:spPr>
            <a:xfrm>
              <a:off x="2608219" y="6115849"/>
              <a:ext cx="3657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59D0DB-4958-8D02-A0BD-AA13F2200CD7}"/>
                </a:ext>
              </a:extLst>
            </p:cNvPr>
            <p:cNvSpPr txBox="1"/>
            <p:nvPr/>
          </p:nvSpPr>
          <p:spPr>
            <a:xfrm>
              <a:off x="5879334" y="6115849"/>
              <a:ext cx="708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Output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897B173-71C5-4146-9C17-23486EF52B45}"/>
                    </a:ext>
                  </a:extLst>
                </p:cNvPr>
                <p:cNvSpPr txBox="1"/>
                <p:nvPr/>
              </p:nvSpPr>
              <p:spPr>
                <a:xfrm>
                  <a:off x="2466776" y="5637742"/>
                  <a:ext cx="3361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chemeClr val="accent5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sz="1200" dirty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897B173-71C5-4146-9C17-23486EF52B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6776" y="5637742"/>
                  <a:ext cx="336188" cy="276999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0A2722E-D7B8-260C-D54D-5F0B686C0B57}"/>
                    </a:ext>
                  </a:extLst>
                </p:cNvPr>
                <p:cNvSpPr txBox="1"/>
                <p:nvPr/>
              </p:nvSpPr>
              <p:spPr>
                <a:xfrm>
                  <a:off x="2247524" y="5266765"/>
                  <a:ext cx="58957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sz="1200" b="0" i="1" smtClean="0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sz="1200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0A2722E-D7B8-260C-D54D-5F0B686C0B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7524" y="5266765"/>
                  <a:ext cx="589571" cy="2769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3A96839-094C-8010-911C-C5028F481C41}"/>
                    </a:ext>
                  </a:extLst>
                </p:cNvPr>
                <p:cNvSpPr txBox="1"/>
                <p:nvPr/>
              </p:nvSpPr>
              <p:spPr>
                <a:xfrm>
                  <a:off x="1893132" y="4895788"/>
                  <a:ext cx="95151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sz="1200" b="0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sz="1200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3A96839-094C-8010-911C-C5028F481C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3132" y="4895788"/>
                  <a:ext cx="951512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225CAE64-F694-2BFC-F3A4-5B6F372CA9A6}"/>
                    </a:ext>
                  </a:extLst>
                </p:cNvPr>
                <p:cNvSpPr txBox="1"/>
                <p:nvPr/>
              </p:nvSpPr>
              <p:spPr>
                <a:xfrm>
                  <a:off x="5543705" y="3472177"/>
                  <a:ext cx="13276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225CAE64-F694-2BFC-F3A4-5B6F372CA9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3705" y="3472177"/>
                  <a:ext cx="1327667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EFAD9DB-B6FE-9E83-62F0-88FC90DB3FE6}"/>
                </a:ext>
              </a:extLst>
            </p:cNvPr>
            <p:cNvSpPr txBox="1"/>
            <p:nvPr/>
          </p:nvSpPr>
          <p:spPr>
            <a:xfrm>
              <a:off x="2435716" y="2351581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Demand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54A82AB-1E31-298E-B541-5059E37A06EE}"/>
                </a:ext>
              </a:extLst>
            </p:cNvPr>
            <p:cNvCxnSpPr/>
            <p:nvPr/>
          </p:nvCxnSpPr>
          <p:spPr>
            <a:xfrm flipV="1">
              <a:off x="2802964" y="2810565"/>
              <a:ext cx="3404574" cy="330528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8F9E016-EB75-BDAB-0C6F-29AE73E113C0}"/>
                </a:ext>
              </a:extLst>
            </p:cNvPr>
            <p:cNvSpPr/>
            <p:nvPr/>
          </p:nvSpPr>
          <p:spPr>
            <a:xfrm>
              <a:off x="4619562" y="4308772"/>
              <a:ext cx="45720" cy="4572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6AB6A54-2932-BC85-5716-C3E509C75B95}"/>
                </a:ext>
              </a:extLst>
            </p:cNvPr>
            <p:cNvCxnSpPr>
              <a:cxnSpLocks/>
              <a:stCxn id="20" idx="4"/>
            </p:cNvCxnSpPr>
            <p:nvPr/>
          </p:nvCxnSpPr>
          <p:spPr>
            <a:xfrm>
              <a:off x="4642422" y="4354492"/>
              <a:ext cx="0" cy="1761357"/>
            </a:xfrm>
            <a:prstGeom prst="line">
              <a:avLst/>
            </a:prstGeom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1EE5730-E77B-556A-89B8-0BA2FD9DED78}"/>
                </a:ext>
              </a:extLst>
            </p:cNvPr>
            <p:cNvCxnSpPr>
              <a:stCxn id="20" idx="2"/>
            </p:cNvCxnSpPr>
            <p:nvPr/>
          </p:nvCxnSpPr>
          <p:spPr>
            <a:xfrm flipH="1">
              <a:off x="2802964" y="4331632"/>
              <a:ext cx="1816598" cy="0"/>
            </a:xfrm>
            <a:prstGeom prst="line">
              <a:avLst/>
            </a:prstGeom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583B986-5411-A471-5E13-6C9ECEFC466A}"/>
                    </a:ext>
                  </a:extLst>
                </p:cNvPr>
                <p:cNvSpPr txBox="1"/>
                <p:nvPr/>
              </p:nvSpPr>
              <p:spPr>
                <a:xfrm>
                  <a:off x="2492888" y="4193132"/>
                  <a:ext cx="28396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583B986-5411-A471-5E13-6C9ECEFC46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2888" y="4193132"/>
                  <a:ext cx="283964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73F918B-B2F7-2BC8-8921-84D9F6C8296B}"/>
                    </a:ext>
                  </a:extLst>
                </p:cNvPr>
                <p:cNvSpPr txBox="1"/>
                <p:nvPr/>
              </p:nvSpPr>
              <p:spPr>
                <a:xfrm>
                  <a:off x="4516157" y="6109272"/>
                  <a:ext cx="28396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73F918B-B2F7-2BC8-8921-84D9F6C829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6157" y="6109272"/>
                  <a:ext cx="283964" cy="2769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307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8C7A8-4281-BE12-CCED-ADEDA98DB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why a consumer may care more about inflation based on CPI, as compared to the inflation figures based on the GDP Deflator Index.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GDP Deflator Index is a measure of price levels based on ALL goods and services produced in an economy.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There are many goods and services that typical consumers would not care about.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Meanwhile, the CPI measures the price levels of a market basket of goods that a typical consumer is likely to consume regularly.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So, a typical consumer would be more interested in inflation measured using CPI.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20C44-B6BD-F8D5-5ABE-578583F14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39D8D-C068-1B1F-671E-084C4005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390FD9-9CD7-B7F4-6A90-9C7CBFF4F4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Discuss why in the short run, an increase of government spending by $1 will increase the economy’s equilibrium output by more than $1.</a:t>
                </a:r>
              </a:p>
              <a:p>
                <a:pPr lvl="1"/>
                <a:endParaRPr lang="en-US" sz="500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G increases by $1.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Firms increase production by $1 to meet the demand.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Firms pay their workers (households) the proceedings of $1.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Households spend $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of their increased disposable income.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Firms increase production by $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to meet the demand.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Firms pay their workers the proceedings of $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Households spend $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of their increased disposable income.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>
                    <a:solidFill>
                      <a:srgbClr val="FF0000"/>
                    </a:solidFill>
                  </a:rPr>
                  <a:t>This process continues…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390FD9-9CD7-B7F4-6A90-9C7CBFF4F4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70A6E-CA76-5AD5-EE01-72B63FF08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4320D-7099-7D72-3751-2056E62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9005B-530B-8B72-D7C3-FCFAD8D7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0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FA22D-F88E-FCFB-45A9-10842284F0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1B548-6210-588B-22A5-292478B4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5F82A5-CC30-0094-0D7F-ECA38F720D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government expenditure increases by 100, what is the change in equilibrium output? In other words, by how much does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change due to this increase in government expenditure?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Before the increase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0.5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450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0.5⋅400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600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400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=2,500</m:t>
                      </m:r>
                    </m:oMath>
                  </m:oMathPara>
                </a14:m>
                <a:endParaRPr lang="en-US" sz="18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After the increase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1−0.5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450−0.5⋅</m:t>
                          </m:r>
                          <m:r>
                            <a:rPr lang="en-US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400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+600+</m:t>
                          </m:r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</m:t>
                          </m:r>
                        </m:e>
                      </m:d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</m:t>
                      </m:r>
                      <m:r>
                        <a:rPr lang="en-US" sz="1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en-US" sz="18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increase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200.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5F82A5-CC30-0094-0D7F-ECA38F720D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37903-FBFD-6A4C-62E6-BD25F18F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437C-D2A8-73A7-C5A8-B41EA8DD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445DD-BB89-8AAA-1FA3-9F48798D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5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3FE5A-A094-040B-C715-53B90088D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7E60C-75B6-BEAA-2656-4A1B0963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61CDF-F8AC-C331-FDF0-04A3B1CE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36124-0D0D-64D1-6DD1-925BD37B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Content Placeholder 7" descr="A graph with green bars&#10;&#10;Description automatically generated">
            <a:extLst>
              <a:ext uri="{FF2B5EF4-FFF2-40B4-BE49-F238E27FC236}">
                <a16:creationId xmlns:a16="http://schemas.microsoft.com/office/drawing/2014/main" id="{0B4D7319-235B-02FE-6DA2-93C39DD2F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333" y="1825625"/>
            <a:ext cx="5985334" cy="435133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3B4E1B-76FF-FC01-A1CE-8002E43F6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Grade Distribution</a:t>
            </a:r>
          </a:p>
        </p:txBody>
      </p:sp>
    </p:spTree>
    <p:extLst>
      <p:ext uri="{BB962C8B-B14F-4D97-AF65-F5344CB8AC3E}">
        <p14:creationId xmlns:p14="http://schemas.microsoft.com/office/powerpoint/2010/main" val="189649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6CB32-86ED-A611-ECA8-4A0B8005D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41B22-A03C-000A-499A-2EB4FDA6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Read 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02E57-1505-D0E0-0D15-C87A929DE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	      Correct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  Partially Correct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   Incorrect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3C1F4-39E4-0CD5-D3F8-C888FAC9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2505F-9169-DDB2-2BE8-9FE2EF43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6945F-5483-B46E-B693-97103FE4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EC6A58-FEFC-792C-E1B0-E02309248A56}"/>
              </a:ext>
            </a:extLst>
          </p:cNvPr>
          <p:cNvSpPr/>
          <p:nvPr/>
        </p:nvSpPr>
        <p:spPr>
          <a:xfrm>
            <a:off x="3200401" y="2022477"/>
            <a:ext cx="914400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15F88C8-5DB2-E873-45E3-8013919ED5F5}"/>
              </a:ext>
            </a:extLst>
          </p:cNvPr>
          <p:cNvSpPr/>
          <p:nvPr/>
        </p:nvSpPr>
        <p:spPr>
          <a:xfrm>
            <a:off x="3108961" y="3273286"/>
            <a:ext cx="1097280" cy="914400"/>
          </a:xfrm>
          <a:prstGeom prst="triangl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8F86E3-06C3-2693-9F40-E202E691C51C}"/>
              </a:ext>
            </a:extLst>
          </p:cNvPr>
          <p:cNvCxnSpPr/>
          <p:nvPr/>
        </p:nvCxnSpPr>
        <p:spPr>
          <a:xfrm flipV="1">
            <a:off x="3130827" y="4784034"/>
            <a:ext cx="1053548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5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Feb. 10</a:t>
            </a:r>
            <a:r>
              <a:rPr lang="en-US" baseline="30000" dirty="0"/>
              <a:t>th</a:t>
            </a:r>
            <a:r>
              <a:rPr lang="en-US" dirty="0"/>
              <a:t> ~ Feb. 14</a:t>
            </a:r>
            <a:r>
              <a:rPr lang="en-US" baseline="30000" dirty="0"/>
              <a:t>th</a:t>
            </a:r>
            <a:r>
              <a:rPr lang="en-US" dirty="0"/>
              <a:t> , 2025 (Monday ~ Friday)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Gross Domestic Product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market value of all final goods and services produced in the economy during a given period.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Okun’s Law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Okun’s Law tells us when output growth is high, unemployment will decrease.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GDP Deflator Index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An index of inflation that leverages the definitions of nominal and real GDP.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𝐼𝐺𝐷𝑃𝐷𝐼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𝑁𝐺𝐷𝑃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𝑅𝐺𝐷𝑃</m:t>
                          </m:r>
                        </m:den>
                      </m:f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×100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3FC7-4AD0-08D4-F495-8C48D7A71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F255-924E-DF71-4DE0-CCBC4BA8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186F9-9849-DF19-443F-D3838ED7A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Structural Unemployment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Unemployment due to labor supply overwhelming labor demand. Often accompanied by structural shifts at the industry-level</a:t>
            </a:r>
          </a:p>
          <a:p>
            <a:pPr lvl="3"/>
            <a:endParaRPr lang="en-US" dirty="0"/>
          </a:p>
          <a:p>
            <a:r>
              <a:rPr lang="en-US" dirty="0"/>
              <a:t>Marginal Propensity to Consume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proportion of disposable income that a household spends as consumption.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Paradox of Thrift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phenomenon in which an economy saving too much ends up with lower levels of savings in the long run due to output falling as a result of dampened economic activity.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3E74-D185-2DA7-E2A1-7B1F64F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783-8034-CDD4-508A-FBF5787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B1C6-1A4D-BC16-DF69-2221DCA5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BD20-8327-7672-72B9-B6F667A13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28527"/>
          </a:xfrm>
        </p:spPr>
        <p:txBody>
          <a:bodyPr>
            <a:normAutofit/>
          </a:bodyPr>
          <a:lstStyle/>
          <a:p>
            <a:r>
              <a:rPr lang="en-US" dirty="0"/>
              <a:t>The GDP of the U.S. includes all goods and services produced by U.S. citizens, regardless of where they live in the world.</a:t>
            </a:r>
          </a:p>
          <a:p>
            <a:pPr lvl="3"/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4"/>
            <a:endParaRPr lang="en-US" sz="500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GDP is the market value of all final goods and services produced within an economy in a given period of time.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“within an economy” means that it must be produced within the U.S. to be counted towards U.S. GDP.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production of U.S. citizens overseas will be counted in the U.S. GNP.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9FEB-4C89-951D-F700-AC992B66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McDonald’s buys potatoes to make French fries, the purchase of those potatoes is included in GDP.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endParaRPr lang="en-US" sz="500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GDP is the market value of all final goods and services produced within an economy in a given period of time.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“final goods and services” means the value of the French fries will be included in GDP, not the potatoes sold to McDonalds.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227A-A034-476E-BB68-2C53F800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nominal GDP of a country increases while real GDP remains the same, the economy has likely experienced deflation.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the nominal GDP increases while real GDP remains stagnant, it means that the “growth” is most likely an illusion due to the current year’s prices increasing.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Therefore, it is more likely that the economy has experienced inflation, not deflation.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3572</TotalTime>
  <Words>1169</Words>
  <Application>Microsoft Office PowerPoint</Application>
  <PresentationFormat>On-screen Show (4:3)</PresentationFormat>
  <Paragraphs>178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Franklin Gothic Book</vt:lpstr>
      <vt:lpstr>Office Theme</vt:lpstr>
      <vt:lpstr>Quiz #1 Review</vt:lpstr>
      <vt:lpstr>Grade Distribution</vt:lpstr>
      <vt:lpstr>How to Read Marks</vt:lpstr>
      <vt:lpstr>Quiz #1 “Recovery”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3.A. (Cont’d)</vt:lpstr>
      <vt:lpstr>Problem 3.B.</vt:lpstr>
      <vt:lpstr>Problem 4.A.</vt:lpstr>
      <vt:lpstr>Problem 4.B.</vt:lpstr>
      <vt:lpstr>Problem 4.C.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81</cp:revision>
  <dcterms:created xsi:type="dcterms:W3CDTF">2023-08-17T23:00:51Z</dcterms:created>
  <dcterms:modified xsi:type="dcterms:W3CDTF">2025-02-18T01:11:11Z</dcterms:modified>
</cp:coreProperties>
</file>