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9"/>
  </p:notesMasterIdLst>
  <p:sldIdLst>
    <p:sldId id="256" r:id="rId2"/>
    <p:sldId id="273" r:id="rId3"/>
    <p:sldId id="275" r:id="rId4"/>
    <p:sldId id="276" r:id="rId5"/>
    <p:sldId id="277" r:id="rId6"/>
    <p:sldId id="278" r:id="rId7"/>
    <p:sldId id="279" r:id="rId8"/>
    <p:sldId id="280" r:id="rId9"/>
    <p:sldId id="296" r:id="rId10"/>
    <p:sldId id="281" r:id="rId11"/>
    <p:sldId id="299" r:id="rId12"/>
    <p:sldId id="302" r:id="rId13"/>
    <p:sldId id="303" r:id="rId14"/>
    <p:sldId id="283" r:id="rId15"/>
    <p:sldId id="304" r:id="rId16"/>
    <p:sldId id="300" r:id="rId17"/>
    <p:sldId id="301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282F"/>
    <a:srgbClr val="F5CFD0"/>
    <a:srgbClr val="E05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79" autoAdjust="0"/>
    <p:restoredTop sz="94660"/>
  </p:normalViewPr>
  <p:slideViewPr>
    <p:cSldViewPr snapToGrid="0">
      <p:cViewPr varScale="1">
        <p:scale>
          <a:sx n="96" d="100"/>
          <a:sy n="96" d="100"/>
        </p:scale>
        <p:origin x="17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4/29/2024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40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9.png"/><Relationship Id="rId2" Type="http://schemas.openxmlformats.org/officeDocument/2006/relationships/image" Target="../media/image28.png"/><Relationship Id="rId16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5" Type="http://schemas.openxmlformats.org/officeDocument/2006/relationships/image" Target="../media/image42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8.png"/><Relationship Id="rId14" Type="http://schemas.openxmlformats.org/officeDocument/2006/relationships/image" Target="../media/image4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alendly.com/brianhwpar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585" y="1122363"/>
            <a:ext cx="8108830" cy="2387600"/>
          </a:xfrm>
        </p:spPr>
        <p:txBody>
          <a:bodyPr>
            <a:normAutofit/>
          </a:bodyPr>
          <a:lstStyle/>
          <a:p>
            <a:r>
              <a:rPr lang="en-US" dirty="0"/>
              <a:t>Quiz #5 Review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</a:t>
            </a:r>
            <a:r>
              <a:rPr lang="en-US" dirty="0"/>
              <a:t>301</a:t>
            </a:r>
            <a:endParaRPr lang="en-US" sz="3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294785-2701-708E-70C5-DF10AC6E77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43D94-DB88-2A45-C993-5D312FEEE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8A88C1-140E-F0D5-8D3C-41656D4E5A9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If the investor invests their entire budget on UK bonds that guarantee a 10% annual return, how much in Pound sterling (₤) terms would the investor have at the end of the year?</a:t>
                </a:r>
              </a:p>
              <a:p>
                <a:endParaRPr lang="en-US" sz="500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US investor exchanges their $100 to ₤100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∵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=1)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US investor purchases ₤100 in UK bonds.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At the maturity, the investor collects ₤110.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8A88C1-140E-F0D5-8D3C-41656D4E5A9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F1263-E777-19DC-8031-63DF35CAA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660D9-91A3-30AF-B088-BFEAF9C14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946DF-625C-2EB3-454D-A4C4A89C0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76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294785-2701-708E-70C5-DF10AC6E77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43D94-DB88-2A45-C993-5D312FEEE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8A88C1-140E-F0D5-8D3C-41656D4E5A9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Suppose that by the end of the year, the exchange rate has appreciated to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1.05</m:t>
                    </m:r>
                  </m:oMath>
                </a14:m>
                <a:r>
                  <a:rPr lang="en-US" dirty="0"/>
                  <a:t>. How much in US dollar ($) terms would the investor who invested in UK bonds have at the end of the year?</a:t>
                </a:r>
              </a:p>
              <a:p>
                <a:endParaRPr lang="en-US" sz="500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From 3.B, we know that the investor holds ₤110.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Since each US dollar is worth ₤1.05, we can find the US dollar amount that the investor makes by…</a:t>
                </a:r>
              </a:p>
              <a:p>
                <a:pPr lvl="1"/>
                <a:endParaRPr lang="en-US" sz="5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₤110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1.05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≈$104.76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8A88C1-140E-F0D5-8D3C-41656D4E5A9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F1263-E777-19DC-8031-63DF35CAA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660D9-91A3-30AF-B088-BFEAF9C14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946DF-625C-2EB3-454D-A4C4A89C0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41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294785-2701-708E-70C5-DF10AC6E77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43D94-DB88-2A45-C993-5D312FEEE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A88C1-140E-F0D5-8D3C-41656D4E5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your answers from 3.A. to 3.C., should the investor invest in the US bonds with a 5% annual return, or the UK bonds with a 10% annual return?</a:t>
            </a:r>
          </a:p>
          <a:p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From 3.A, we find that investing in US bonds will grow the initial budget of $100 to $105.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From 3.B and 3.C, we find that investing in UK bonds will grow the initial budget of $100 to $104.76.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Therefore, the US investor should invest in US bonds.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F1263-E777-19DC-8031-63DF35CAA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660D9-91A3-30AF-B088-BFEAF9C14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946DF-625C-2EB3-454D-A4C4A89C0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310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294785-2701-708E-70C5-DF10AC6E77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43D94-DB88-2A45-C993-5D312FEEE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8A88C1-140E-F0D5-8D3C-41656D4E5A9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Consider an open economy that is operating beyond its potential output (that is,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n-US" i="1" dirty="0" err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i="1" dirty="0" err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). 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Fed is concerned that the output gap will lead to higher inflation, which could result in the de-anchoring of expectations in the economy. 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Illustrate in the following graph the changes in the economy that will occur if the Fed conducts contractionary monetary policy.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8A88C1-140E-F0D5-8D3C-41656D4E5A9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 r="-2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F1263-E777-19DC-8031-63DF35CAA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660D9-91A3-30AF-B088-BFEAF9C14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946DF-625C-2EB3-454D-A4C4A89C0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415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9E5A57-F187-F9DB-FFC0-465735B29F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99AAA-8E11-3928-66C3-61E27809D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4.A.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271F1-3F84-2904-0243-B76E7196A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0AAF7-371A-E7C1-CD8A-74EBB4E11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68013-016F-8FB7-3274-80E49D33B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 dirty="0"/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5A989AC9-DC8A-F72D-B6BC-62BC59E7F242}"/>
              </a:ext>
            </a:extLst>
          </p:cNvPr>
          <p:cNvGrpSpPr/>
          <p:nvPr/>
        </p:nvGrpSpPr>
        <p:grpSpPr>
          <a:xfrm>
            <a:off x="433304" y="1908049"/>
            <a:ext cx="8279397" cy="4128131"/>
            <a:chOff x="433304" y="1908049"/>
            <a:chExt cx="8279397" cy="4128131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950D20ED-AB31-992E-85D8-B90B6D3751BA}"/>
                </a:ext>
              </a:extLst>
            </p:cNvPr>
            <p:cNvGrpSpPr/>
            <p:nvPr/>
          </p:nvGrpSpPr>
          <p:grpSpPr>
            <a:xfrm>
              <a:off x="433304" y="1908049"/>
              <a:ext cx="8279397" cy="4128131"/>
              <a:chOff x="433304" y="1908049"/>
              <a:chExt cx="8279397" cy="4128131"/>
            </a:xfrm>
          </p:grpSpPr>
          <p:cxnSp>
            <p:nvCxnSpPr>
              <p:cNvPr id="95" name="Straight Arrow Connector 94">
                <a:extLst>
                  <a:ext uri="{FF2B5EF4-FFF2-40B4-BE49-F238E27FC236}">
                    <a16:creationId xmlns:a16="http://schemas.microsoft.com/office/drawing/2014/main" id="{91CCDF97-4E80-1030-B19C-C5CDB864C223}"/>
                  </a:ext>
                </a:extLst>
              </p:cNvPr>
              <p:cNvCxnSpPr/>
              <p:nvPr/>
            </p:nvCxnSpPr>
            <p:spPr>
              <a:xfrm>
                <a:off x="628649" y="5731731"/>
                <a:ext cx="388620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Arrow Connector 95">
                <a:extLst>
                  <a:ext uri="{FF2B5EF4-FFF2-40B4-BE49-F238E27FC236}">
                    <a16:creationId xmlns:a16="http://schemas.microsoft.com/office/drawing/2014/main" id="{B591D2A8-306A-3155-6ADA-F2D95E8920A0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-1151141" y="3954581"/>
                <a:ext cx="388620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7" name="TextBox 96">
                    <a:extLst>
                      <a:ext uri="{FF2B5EF4-FFF2-40B4-BE49-F238E27FC236}">
                        <a16:creationId xmlns:a16="http://schemas.microsoft.com/office/drawing/2014/main" id="{27B5738F-450D-09F0-74C5-B982E51902D3}"/>
                      </a:ext>
                    </a:extLst>
                  </p:cNvPr>
                  <p:cNvSpPr txBox="1"/>
                  <p:nvPr/>
                </p:nvSpPr>
                <p:spPr>
                  <a:xfrm>
                    <a:off x="3708603" y="5759181"/>
                    <a:ext cx="806246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/>
                      <a:t>Output, </a:t>
                    </a:r>
                    <a14:m>
                      <m:oMath xmlns:m="http://schemas.openxmlformats.org/officeDocument/2006/math"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𝑌</m:t>
                        </m:r>
                      </m:oMath>
                    </a14:m>
                    <a:endParaRPr lang="en-US" sz="1200" dirty="0"/>
                  </a:p>
                </p:txBody>
              </p:sp>
            </mc:Choice>
            <mc:Fallback xmlns="">
              <p:sp>
                <p:nvSpPr>
                  <p:cNvPr id="17" name="TextBox 16">
                    <a:extLst>
                      <a:ext uri="{FF2B5EF4-FFF2-40B4-BE49-F238E27FC236}">
                        <a16:creationId xmlns:a16="http://schemas.microsoft.com/office/drawing/2014/main" id="{D1453694-8A7C-AA2A-7882-E2C1F72B92A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08603" y="5759181"/>
                    <a:ext cx="806246" cy="276999"/>
                  </a:xfrm>
                  <a:prstGeom prst="rect">
                    <a:avLst/>
                  </a:prstGeom>
                  <a:blipFill>
                    <a:blip r:embed="rId2"/>
                    <a:stretch>
                      <a:fillRect t="-2222" b="-1777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8" name="TextBox 97">
                    <a:extLst>
                      <a:ext uri="{FF2B5EF4-FFF2-40B4-BE49-F238E27FC236}">
                        <a16:creationId xmlns:a16="http://schemas.microsoft.com/office/drawing/2014/main" id="{8B0AB339-164C-6366-291D-CB08582C3968}"/>
                      </a:ext>
                    </a:extLst>
                  </p:cNvPr>
                  <p:cNvSpPr txBox="1"/>
                  <p:nvPr/>
                </p:nvSpPr>
                <p:spPr>
                  <a:xfrm rot="16200000">
                    <a:off x="-276153" y="2630694"/>
                    <a:ext cx="1695913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/>
                      <a:t>Domestic Interest Rate </a:t>
                    </a:r>
                    <a14:m>
                      <m:oMath xmlns:m="http://schemas.openxmlformats.org/officeDocument/2006/math">
                        <m:r>
                          <a:rPr lang="en-US" sz="120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oMath>
                    </a14:m>
                    <a:endParaRPr lang="en-US" sz="1200" dirty="0"/>
                  </a:p>
                </p:txBody>
              </p:sp>
            </mc:Choice>
            <mc:Fallback xmlns="">
              <p:sp>
                <p:nvSpPr>
                  <p:cNvPr id="3" name="TextBox 2">
                    <a:extLst>
                      <a:ext uri="{FF2B5EF4-FFF2-40B4-BE49-F238E27FC236}">
                        <a16:creationId xmlns:a16="http://schemas.microsoft.com/office/drawing/2014/main" id="{20529A20-E3D9-B6C5-0CD9-7E155DE0833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6200000">
                    <a:off x="-276153" y="2630694"/>
                    <a:ext cx="1695913" cy="276999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r="-15217" b="-36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99" name="Straight Arrow Connector 98">
                <a:extLst>
                  <a:ext uri="{FF2B5EF4-FFF2-40B4-BE49-F238E27FC236}">
                    <a16:creationId xmlns:a16="http://schemas.microsoft.com/office/drawing/2014/main" id="{C985F49D-73FE-6863-EEA7-845A1000D4A1}"/>
                  </a:ext>
                </a:extLst>
              </p:cNvPr>
              <p:cNvCxnSpPr/>
              <p:nvPr/>
            </p:nvCxnSpPr>
            <p:spPr>
              <a:xfrm>
                <a:off x="4712200" y="5718543"/>
                <a:ext cx="388620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Arrow Connector 99">
                <a:extLst>
                  <a:ext uri="{FF2B5EF4-FFF2-40B4-BE49-F238E27FC236}">
                    <a16:creationId xmlns:a16="http://schemas.microsoft.com/office/drawing/2014/main" id="{8D338890-C570-5CDF-C385-18F1949A106A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2932410" y="3941393"/>
                <a:ext cx="388620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1" name="TextBox 100">
                    <a:extLst>
                      <a:ext uri="{FF2B5EF4-FFF2-40B4-BE49-F238E27FC236}">
                        <a16:creationId xmlns:a16="http://schemas.microsoft.com/office/drawing/2014/main" id="{D877EFAC-5AEC-F992-4A65-70EF8C9DE67B}"/>
                      </a:ext>
                    </a:extLst>
                  </p:cNvPr>
                  <p:cNvSpPr txBox="1"/>
                  <p:nvPr/>
                </p:nvSpPr>
                <p:spPr>
                  <a:xfrm>
                    <a:off x="7447803" y="5745993"/>
                    <a:ext cx="1264898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/>
                      <a:t>Exchange Rate, </a:t>
                    </a:r>
                    <a14:m>
                      <m:oMath xmlns:m="http://schemas.openxmlformats.org/officeDocument/2006/math">
                        <m:r>
                          <a:rPr lang="en-US" sz="1200" i="1" dirty="0" smtClean="0">
                            <a:latin typeface="Cambria Math" panose="02040503050406030204" pitchFamily="18" charset="0"/>
                          </a:rPr>
                          <m:t>𝐸</m:t>
                        </m:r>
                      </m:oMath>
                    </a14:m>
                    <a:endParaRPr lang="en-US" sz="1200" dirty="0"/>
                  </a:p>
                </p:txBody>
              </p:sp>
            </mc:Choice>
            <mc:Fallback xmlns="">
              <p:sp>
                <p:nvSpPr>
                  <p:cNvPr id="23" name="TextBox 22">
                    <a:extLst>
                      <a:ext uri="{FF2B5EF4-FFF2-40B4-BE49-F238E27FC236}">
                        <a16:creationId xmlns:a16="http://schemas.microsoft.com/office/drawing/2014/main" id="{B8A86D9A-A8DD-6AE2-42AB-D8FEB68F95E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47803" y="5745993"/>
                    <a:ext cx="1264898" cy="276999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l="-483" t="-2222" b="-1777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2" name="TextBox 101">
                    <a:extLst>
                      <a:ext uri="{FF2B5EF4-FFF2-40B4-BE49-F238E27FC236}">
                        <a16:creationId xmlns:a16="http://schemas.microsoft.com/office/drawing/2014/main" id="{F875CDDA-6144-F62E-F235-BD283A9701B8}"/>
                      </a:ext>
                    </a:extLst>
                  </p:cNvPr>
                  <p:cNvSpPr txBox="1"/>
                  <p:nvPr/>
                </p:nvSpPr>
                <p:spPr>
                  <a:xfrm rot="16200000">
                    <a:off x="3807398" y="2617506"/>
                    <a:ext cx="1695913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1200" dirty="0"/>
                      <a:t>Domestic Interest Rate </a:t>
                    </a:r>
                    <a14:m>
                      <m:oMath xmlns:m="http://schemas.openxmlformats.org/officeDocument/2006/math">
                        <m:r>
                          <a:rPr lang="en-US" sz="120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oMath>
                    </a14:m>
                    <a:endParaRPr lang="en-US" sz="1200" dirty="0"/>
                  </a:p>
                </p:txBody>
              </p:sp>
            </mc:Choice>
            <mc:Fallback xmlns="">
              <p:sp>
                <p:nvSpPr>
                  <p:cNvPr id="26" name="TextBox 25">
                    <a:extLst>
                      <a:ext uri="{FF2B5EF4-FFF2-40B4-BE49-F238E27FC236}">
                        <a16:creationId xmlns:a16="http://schemas.microsoft.com/office/drawing/2014/main" id="{72AA0344-C545-9A1C-899F-ACB4942A229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6200000">
                    <a:off x="3807398" y="2617506"/>
                    <a:ext cx="1695913" cy="276999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l="-2222" r="-17778" b="-36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8827FA7D-C546-0804-8ED1-6C2181423FC6}"/>
                </a:ext>
              </a:extLst>
            </p:cNvPr>
            <p:cNvGrpSpPr/>
            <p:nvPr/>
          </p:nvGrpSpPr>
          <p:grpSpPr>
            <a:xfrm>
              <a:off x="941267" y="2593820"/>
              <a:ext cx="2895987" cy="2924841"/>
              <a:chOff x="941267" y="2593820"/>
              <a:chExt cx="2895987" cy="2924841"/>
            </a:xfrm>
          </p:grpSpPr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8EEA6F51-0203-AEE7-1058-8A227BAAAB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1267" y="2593820"/>
                <a:ext cx="2590754" cy="2817119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4" name="TextBox 93">
                    <a:extLst>
                      <a:ext uri="{FF2B5EF4-FFF2-40B4-BE49-F238E27FC236}">
                        <a16:creationId xmlns:a16="http://schemas.microsoft.com/office/drawing/2014/main" id="{08D63FB6-337B-3E7F-F0FE-3DE86C3FFC74}"/>
                      </a:ext>
                    </a:extLst>
                  </p:cNvPr>
                  <p:cNvSpPr txBox="1"/>
                  <p:nvPr/>
                </p:nvSpPr>
                <p:spPr>
                  <a:xfrm>
                    <a:off x="3631749" y="5303217"/>
                    <a:ext cx="205505" cy="215444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𝐼𝑆</m:t>
                          </m:r>
                        </m:oMath>
                      </m:oMathPara>
                    </a14:m>
                    <a:endParaRPr lang="en-US" sz="1400" dirty="0">
                      <a:solidFill>
                        <a:srgbClr val="0070C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2" name="TextBox 41">
                    <a:extLst>
                      <a:ext uri="{FF2B5EF4-FFF2-40B4-BE49-F238E27FC236}">
                        <a16:creationId xmlns:a16="http://schemas.microsoft.com/office/drawing/2014/main" id="{6E325760-5098-ECA7-0834-75DE0A7EDDE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631749" y="5303217"/>
                    <a:ext cx="205505" cy="215444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l="-21212" r="-18182" b="-5714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B0076687-0222-3AAE-E03F-617522470AE7}"/>
                </a:ext>
              </a:extLst>
            </p:cNvPr>
            <p:cNvGrpSpPr/>
            <p:nvPr/>
          </p:nvGrpSpPr>
          <p:grpSpPr>
            <a:xfrm>
              <a:off x="598563" y="4411584"/>
              <a:ext cx="3836827" cy="220513"/>
              <a:chOff x="598563" y="3973434"/>
              <a:chExt cx="3836827" cy="220513"/>
            </a:xfrm>
          </p:grpSpPr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2B55D8DD-1E44-A028-2E3C-8C5C5A9C76B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958" y="4086225"/>
                <a:ext cx="3294267" cy="0"/>
              </a:xfrm>
              <a:prstGeom prst="line">
                <a:avLst/>
              </a:prstGeom>
              <a:ln w="28575">
                <a:solidFill>
                  <a:srgbClr val="D4282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1" name="TextBox 90">
                    <a:extLst>
                      <a:ext uri="{FF2B5EF4-FFF2-40B4-BE49-F238E27FC236}">
                        <a16:creationId xmlns:a16="http://schemas.microsoft.com/office/drawing/2014/main" id="{34275426-0C89-B661-5932-7356970EFCFD}"/>
                      </a:ext>
                    </a:extLst>
                  </p:cNvPr>
                  <p:cNvSpPr txBox="1"/>
                  <p:nvPr/>
                </p:nvSpPr>
                <p:spPr>
                  <a:xfrm>
                    <a:off x="4142489" y="3973434"/>
                    <a:ext cx="292901" cy="215444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400" b="0" i="1" smtClean="0">
                              <a:solidFill>
                                <a:srgbClr val="D4282F"/>
                              </a:solidFill>
                              <a:latin typeface="Cambria Math" panose="02040503050406030204" pitchFamily="18" charset="0"/>
                            </a:rPr>
                            <m:t>𝐿𝑀</m:t>
                          </m:r>
                        </m:oMath>
                      </m:oMathPara>
                    </a14:m>
                    <a:endParaRPr lang="en-US" sz="1400" dirty="0">
                      <a:solidFill>
                        <a:srgbClr val="D4282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8" name="TextBox 37">
                    <a:extLst>
                      <a:ext uri="{FF2B5EF4-FFF2-40B4-BE49-F238E27FC236}">
                        <a16:creationId xmlns:a16="http://schemas.microsoft.com/office/drawing/2014/main" id="{F9A050D2-428F-AD63-A7E0-015C4A38EA8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42489" y="3973434"/>
                    <a:ext cx="292901" cy="215444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l="-14583" r="-10417" b="-5714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92" name="TextBox 91">
                    <a:extLst>
                      <a:ext uri="{FF2B5EF4-FFF2-40B4-BE49-F238E27FC236}">
                        <a16:creationId xmlns:a16="http://schemas.microsoft.com/office/drawing/2014/main" id="{9115C2F5-D272-A134-1371-CF0CBBEAB652}"/>
                      </a:ext>
                    </a:extLst>
                  </p:cNvPr>
                  <p:cNvSpPr txBox="1"/>
                  <p:nvPr/>
                </p:nvSpPr>
                <p:spPr>
                  <a:xfrm>
                    <a:off x="598563" y="3978503"/>
                    <a:ext cx="97078" cy="215444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̅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49" name="TextBox 48">
                    <a:extLst>
                      <a:ext uri="{FF2B5EF4-FFF2-40B4-BE49-F238E27FC236}">
                        <a16:creationId xmlns:a16="http://schemas.microsoft.com/office/drawing/2014/main" id="{BE546D91-861E-32B7-36DB-0B9C32BF886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8563" y="3978503"/>
                    <a:ext cx="97078" cy="215444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l="-25000" r="-100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A9C32D8A-6097-510F-42E3-8EF02DC72EF8}"/>
                </a:ext>
              </a:extLst>
            </p:cNvPr>
            <p:cNvGrpSpPr/>
            <p:nvPr/>
          </p:nvGrpSpPr>
          <p:grpSpPr>
            <a:xfrm>
              <a:off x="2597963" y="4475752"/>
              <a:ext cx="247424" cy="1518861"/>
              <a:chOff x="2198555" y="4037602"/>
              <a:chExt cx="247424" cy="1518861"/>
            </a:xfrm>
          </p:grpSpPr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2F622C77-0E2D-6A82-24C5-42A8943C7FD8}"/>
                  </a:ext>
                </a:extLst>
              </p:cNvPr>
              <p:cNvSpPr/>
              <p:nvPr/>
            </p:nvSpPr>
            <p:spPr>
              <a:xfrm>
                <a:off x="2280985" y="4037602"/>
                <a:ext cx="82565" cy="8349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97845B85-3228-79C6-85FB-C90348580022}"/>
                  </a:ext>
                </a:extLst>
              </p:cNvPr>
              <p:cNvCxnSpPr>
                <a:cxnSpLocks/>
                <a:stCxn id="87" idx="4"/>
              </p:cNvCxnSpPr>
              <p:nvPr/>
            </p:nvCxnSpPr>
            <p:spPr>
              <a:xfrm>
                <a:off x="2322268" y="4121097"/>
                <a:ext cx="0" cy="1185051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9" name="TextBox 88">
                    <a:extLst>
                      <a:ext uri="{FF2B5EF4-FFF2-40B4-BE49-F238E27FC236}">
                        <a16:creationId xmlns:a16="http://schemas.microsoft.com/office/drawing/2014/main" id="{7B0FEFD4-ED4B-C68F-A31D-761D088E50D4}"/>
                      </a:ext>
                    </a:extLst>
                  </p:cNvPr>
                  <p:cNvSpPr txBox="1"/>
                  <p:nvPr/>
                </p:nvSpPr>
                <p:spPr>
                  <a:xfrm>
                    <a:off x="2198555" y="5341019"/>
                    <a:ext cx="247424" cy="215444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69" name="TextBox 68">
                    <a:extLst>
                      <a:ext uri="{FF2B5EF4-FFF2-40B4-BE49-F238E27FC236}">
                        <a16:creationId xmlns:a16="http://schemas.microsoft.com/office/drawing/2014/main" id="{937498E7-89E5-8A6E-D27C-B6C8288DD43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98555" y="5341019"/>
                    <a:ext cx="247424" cy="215444"/>
                  </a:xfrm>
                  <a:prstGeom prst="rect">
                    <a:avLst/>
                  </a:prstGeom>
                  <a:blipFill>
                    <a:blip r:embed="rId9"/>
                    <a:stretch>
                      <a:fillRect b="-5714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E4E98BEE-9316-5629-59D1-84B3765B3028}"/>
                </a:ext>
              </a:extLst>
            </p:cNvPr>
            <p:cNvGrpSpPr/>
            <p:nvPr/>
          </p:nvGrpSpPr>
          <p:grpSpPr>
            <a:xfrm>
              <a:off x="5140240" y="2076847"/>
              <a:ext cx="3277671" cy="3356837"/>
              <a:chOff x="5140240" y="2076847"/>
              <a:chExt cx="3277671" cy="3356837"/>
            </a:xfrm>
          </p:grpSpPr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486C2A25-D2AE-93CF-3EE6-AC97F9520E9D}"/>
                  </a:ext>
                </a:extLst>
              </p:cNvPr>
              <p:cNvCxnSpPr/>
              <p:nvPr/>
            </p:nvCxnSpPr>
            <p:spPr>
              <a:xfrm flipV="1">
                <a:off x="5140240" y="2447888"/>
                <a:ext cx="2985796" cy="2985796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6" name="TextBox 85">
                    <a:extLst>
                      <a:ext uri="{FF2B5EF4-FFF2-40B4-BE49-F238E27FC236}">
                        <a16:creationId xmlns:a16="http://schemas.microsoft.com/office/drawing/2014/main" id="{D67DB412-A741-CC3D-CA9E-8C56C9095FFB}"/>
                      </a:ext>
                    </a:extLst>
                  </p:cNvPr>
                  <p:cNvSpPr txBox="1"/>
                  <p:nvPr/>
                </p:nvSpPr>
                <p:spPr>
                  <a:xfrm>
                    <a:off x="7834161" y="2076847"/>
                    <a:ext cx="583750" cy="338554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𝐼𝑛𝑡𝑒𝑟𝑒𝑠𝑡</m:t>
                          </m:r>
                          <m:r>
                            <a:rPr lang="en-US" sz="11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oMath>
                      </m:oMathPara>
                    </a14:m>
                    <a:endParaRPr lang="en-US" sz="1100" b="0" i="1" dirty="0">
                      <a:solidFill>
                        <a:srgbClr val="00B050"/>
                      </a:solidFill>
                      <a:latin typeface="Cambria Math" panose="02040503050406030204" pitchFamily="18" charset="0"/>
                    </a:endParaRPr>
                  </a:p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1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𝑃𝑎𝑟𝑖𝑡𝑦</m:t>
                          </m:r>
                        </m:oMath>
                      </m:oMathPara>
                    </a14:m>
                    <a:endParaRPr lang="en-US" sz="1100" dirty="0">
                      <a:solidFill>
                        <a:srgbClr val="00B05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1" name="TextBox 70">
                    <a:extLst>
                      <a:ext uri="{FF2B5EF4-FFF2-40B4-BE49-F238E27FC236}">
                        <a16:creationId xmlns:a16="http://schemas.microsoft.com/office/drawing/2014/main" id="{6764C863-FB77-5767-BF39-541027B6707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834161" y="2076847"/>
                    <a:ext cx="583750" cy="338554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l="-5208" b="-16364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66B1E1A3-249B-67D5-02B9-C3904667AF97}"/>
                </a:ext>
              </a:extLst>
            </p:cNvPr>
            <p:cNvGrpSpPr/>
            <p:nvPr/>
          </p:nvGrpSpPr>
          <p:grpSpPr>
            <a:xfrm>
              <a:off x="5940712" y="4559247"/>
              <a:ext cx="247424" cy="1432746"/>
              <a:chOff x="6405532" y="4559247"/>
              <a:chExt cx="247424" cy="1432746"/>
            </a:xfrm>
          </p:grpSpPr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E99E59D1-E784-2BA3-A654-4B0CBEBD41B6}"/>
                  </a:ext>
                </a:extLst>
              </p:cNvPr>
              <p:cNvCxnSpPr>
                <a:cxnSpLocks/>
                <a:stCxn id="82" idx="4"/>
              </p:cNvCxnSpPr>
              <p:nvPr/>
            </p:nvCxnSpPr>
            <p:spPr>
              <a:xfrm>
                <a:off x="6522045" y="4559247"/>
                <a:ext cx="7199" cy="1159296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4" name="TextBox 83">
                    <a:extLst>
                      <a:ext uri="{FF2B5EF4-FFF2-40B4-BE49-F238E27FC236}">
                        <a16:creationId xmlns:a16="http://schemas.microsoft.com/office/drawing/2014/main" id="{2A6F4FA3-97F0-D8B6-665B-EEDAB9F742E3}"/>
                      </a:ext>
                    </a:extLst>
                  </p:cNvPr>
                  <p:cNvSpPr txBox="1"/>
                  <p:nvPr/>
                </p:nvSpPr>
                <p:spPr>
                  <a:xfrm>
                    <a:off x="6405532" y="5776549"/>
                    <a:ext cx="247424" cy="215444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73" name="TextBox 72">
                    <a:extLst>
                      <a:ext uri="{FF2B5EF4-FFF2-40B4-BE49-F238E27FC236}">
                        <a16:creationId xmlns:a16="http://schemas.microsoft.com/office/drawing/2014/main" id="{6157E5C5-73A8-58BC-032F-F3506F020B5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405532" y="5776549"/>
                    <a:ext cx="247424" cy="215444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 b="-5714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9DA1FA94-A432-3B8D-5553-2AEEC947776B}"/>
                </a:ext>
              </a:extLst>
            </p:cNvPr>
            <p:cNvGrpSpPr/>
            <p:nvPr/>
          </p:nvGrpSpPr>
          <p:grpSpPr>
            <a:xfrm>
              <a:off x="4086225" y="4406249"/>
              <a:ext cx="2012282" cy="215444"/>
              <a:chOff x="4086225" y="3968099"/>
              <a:chExt cx="2012282" cy="215444"/>
            </a:xfrm>
          </p:grpSpPr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8DE795B6-AD10-3AB7-8D0D-6BD8B2009F9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86225" y="4086225"/>
                <a:ext cx="789285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0" name="TextBox 79">
                    <a:extLst>
                      <a:ext uri="{FF2B5EF4-FFF2-40B4-BE49-F238E27FC236}">
                        <a16:creationId xmlns:a16="http://schemas.microsoft.com/office/drawing/2014/main" id="{44576657-1CCD-3151-18E4-50EFC217DAEC}"/>
                      </a:ext>
                    </a:extLst>
                  </p:cNvPr>
                  <p:cNvSpPr txBox="1"/>
                  <p:nvPr/>
                </p:nvSpPr>
                <p:spPr>
                  <a:xfrm>
                    <a:off x="4681852" y="3968099"/>
                    <a:ext cx="97078" cy="215444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̅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acc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50" name="TextBox 49">
                    <a:extLst>
                      <a:ext uri="{FF2B5EF4-FFF2-40B4-BE49-F238E27FC236}">
                        <a16:creationId xmlns:a16="http://schemas.microsoft.com/office/drawing/2014/main" id="{93DF68C1-0256-F827-0D5A-F03AB88823C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681852" y="3968099"/>
                    <a:ext cx="97078" cy="215444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l="-25000" r="-100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160B51C7-7598-791A-E9E0-1352AFC1182A}"/>
                  </a:ext>
                </a:extLst>
              </p:cNvPr>
              <p:cNvCxnSpPr>
                <a:cxnSpLocks/>
                <a:endCxn id="82" idx="2"/>
              </p:cNvCxnSpPr>
              <p:nvPr/>
            </p:nvCxnSpPr>
            <p:spPr>
              <a:xfrm flipV="1">
                <a:off x="4875510" y="4079350"/>
                <a:ext cx="1140432" cy="6875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1797BD13-BF1C-DE49-E6A1-6D3953998032}"/>
                  </a:ext>
                </a:extLst>
              </p:cNvPr>
              <p:cNvSpPr/>
              <p:nvPr/>
            </p:nvSpPr>
            <p:spPr>
              <a:xfrm>
                <a:off x="6015942" y="4037602"/>
                <a:ext cx="82565" cy="8349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313285C5-A7F1-4430-9769-0667BC42BFDF}"/>
              </a:ext>
            </a:extLst>
          </p:cNvPr>
          <p:cNvGrpSpPr/>
          <p:nvPr/>
        </p:nvGrpSpPr>
        <p:grpSpPr>
          <a:xfrm>
            <a:off x="606450" y="3841850"/>
            <a:ext cx="6172562" cy="2149881"/>
            <a:chOff x="606450" y="3841850"/>
            <a:chExt cx="6172562" cy="2149881"/>
          </a:xfrm>
        </p:grpSpPr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7F800B14-519A-6D47-0C49-DD5380EFDDAA}"/>
                </a:ext>
              </a:extLst>
            </p:cNvPr>
            <p:cNvGrpSpPr/>
            <p:nvPr/>
          </p:nvGrpSpPr>
          <p:grpSpPr>
            <a:xfrm>
              <a:off x="606450" y="3843439"/>
              <a:ext cx="3894407" cy="220513"/>
              <a:chOff x="598563" y="3973434"/>
              <a:chExt cx="3894407" cy="220513"/>
            </a:xfrm>
          </p:grpSpPr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38B6FC80-345F-9CAA-FC93-3DFFBBB293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958" y="4086225"/>
                <a:ext cx="3294267" cy="0"/>
              </a:xfrm>
              <a:prstGeom prst="line">
                <a:avLst/>
              </a:prstGeom>
              <a:ln w="28575">
                <a:solidFill>
                  <a:srgbClr val="D4282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6" name="TextBox 115">
                    <a:extLst>
                      <a:ext uri="{FF2B5EF4-FFF2-40B4-BE49-F238E27FC236}">
                        <a16:creationId xmlns:a16="http://schemas.microsoft.com/office/drawing/2014/main" id="{ECFDCE9F-1518-8EEF-5E7C-93248F3FC018}"/>
                      </a:ext>
                    </a:extLst>
                  </p:cNvPr>
                  <p:cNvSpPr txBox="1"/>
                  <p:nvPr/>
                </p:nvSpPr>
                <p:spPr>
                  <a:xfrm>
                    <a:off x="4142489" y="3973434"/>
                    <a:ext cx="350481" cy="215444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400" b="0" i="1" smtClean="0">
                              <a:solidFill>
                                <a:srgbClr val="D4282F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solidFill>
                                    <a:srgbClr val="D4282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solidFill>
                                    <a:srgbClr val="D4282F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en-US" sz="1400" b="0" i="1" smtClean="0">
                                  <a:solidFill>
                                    <a:srgbClr val="D4282F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oMath>
                      </m:oMathPara>
                    </a14:m>
                    <a:endParaRPr lang="en-US" sz="1400" dirty="0">
                      <a:solidFill>
                        <a:srgbClr val="D4282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8" name="TextBox 17">
                    <a:extLst>
                      <a:ext uri="{FF2B5EF4-FFF2-40B4-BE49-F238E27FC236}">
                        <a16:creationId xmlns:a16="http://schemas.microsoft.com/office/drawing/2014/main" id="{06CA604C-B620-0254-4052-16C645E4F94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42489" y="3973434"/>
                    <a:ext cx="350481" cy="215444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 l="-12281" r="-3509" b="-277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7" name="TextBox 116">
                    <a:extLst>
                      <a:ext uri="{FF2B5EF4-FFF2-40B4-BE49-F238E27FC236}">
                        <a16:creationId xmlns:a16="http://schemas.microsoft.com/office/drawing/2014/main" id="{8D08B126-EE0E-AA5F-0E8E-604869963101}"/>
                      </a:ext>
                    </a:extLst>
                  </p:cNvPr>
                  <p:cNvSpPr txBox="1"/>
                  <p:nvPr/>
                </p:nvSpPr>
                <p:spPr>
                  <a:xfrm>
                    <a:off x="598563" y="3978503"/>
                    <a:ext cx="151002" cy="215444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̅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9" name="TextBox 18">
                    <a:extLst>
                      <a:ext uri="{FF2B5EF4-FFF2-40B4-BE49-F238E27FC236}">
                        <a16:creationId xmlns:a16="http://schemas.microsoft.com/office/drawing/2014/main" id="{F30E2615-2ED5-B1C6-C291-86CF8F9255E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8563" y="3978503"/>
                    <a:ext cx="151002" cy="215444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 l="-16000" r="-64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97B2A901-BF3A-2ED2-27D5-CE41E99E5AEE}"/>
                </a:ext>
              </a:extLst>
            </p:cNvPr>
            <p:cNvSpPr/>
            <p:nvPr/>
          </p:nvSpPr>
          <p:spPr>
            <a:xfrm>
              <a:off x="2151094" y="3918884"/>
              <a:ext cx="82565" cy="8349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0DBD0B9D-1203-3E9E-5F1D-761EB04744C3}"/>
                </a:ext>
              </a:extLst>
            </p:cNvPr>
            <p:cNvCxnSpPr>
              <a:stCxn id="105" idx="4"/>
            </p:cNvCxnSpPr>
            <p:nvPr/>
          </p:nvCxnSpPr>
          <p:spPr>
            <a:xfrm flipH="1">
              <a:off x="2192376" y="4002379"/>
              <a:ext cx="1" cy="1729352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7" name="TextBox 106">
                  <a:extLst>
                    <a:ext uri="{FF2B5EF4-FFF2-40B4-BE49-F238E27FC236}">
                      <a16:creationId xmlns:a16="http://schemas.microsoft.com/office/drawing/2014/main" id="{C3B86D49-2A85-39A9-E99C-CBD62513C496}"/>
                    </a:ext>
                  </a:extLst>
                </p:cNvPr>
                <p:cNvSpPr txBox="1"/>
                <p:nvPr/>
              </p:nvSpPr>
              <p:spPr>
                <a:xfrm>
                  <a:off x="2094110" y="5773900"/>
                  <a:ext cx="247424" cy="21544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40B1BB49-A72D-EE75-7D15-FF32A4AF81E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94110" y="5773900"/>
                  <a:ext cx="247424" cy="215444"/>
                </a:xfrm>
                <a:prstGeom prst="rect">
                  <a:avLst/>
                </a:prstGeom>
                <a:blipFill>
                  <a:blip r:embed="rId14"/>
                  <a:stretch>
                    <a:fillRect l="-10000" b="-277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id="{7977E534-11B0-E527-4EC6-73DF85997FA5}"/>
                </a:ext>
              </a:extLst>
            </p:cNvPr>
            <p:cNvGrpSpPr/>
            <p:nvPr/>
          </p:nvGrpSpPr>
          <p:grpSpPr>
            <a:xfrm>
              <a:off x="4094112" y="3841850"/>
              <a:ext cx="2565810" cy="215444"/>
              <a:chOff x="4086225" y="3968099"/>
              <a:chExt cx="2565810" cy="215444"/>
            </a:xfrm>
          </p:grpSpPr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A1753232-B931-9B08-DEEE-9086E052258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86225" y="4086225"/>
                <a:ext cx="789285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2" name="TextBox 111">
                    <a:extLst>
                      <a:ext uri="{FF2B5EF4-FFF2-40B4-BE49-F238E27FC236}">
                        <a16:creationId xmlns:a16="http://schemas.microsoft.com/office/drawing/2014/main" id="{F58FD929-63F4-FBC5-0C53-7E0B4BE26254}"/>
                      </a:ext>
                    </a:extLst>
                  </p:cNvPr>
                  <p:cNvSpPr txBox="1"/>
                  <p:nvPr/>
                </p:nvSpPr>
                <p:spPr>
                  <a:xfrm>
                    <a:off x="4681852" y="3968099"/>
                    <a:ext cx="151002" cy="215444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̅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31" name="TextBox 30">
                    <a:extLst>
                      <a:ext uri="{FF2B5EF4-FFF2-40B4-BE49-F238E27FC236}">
                        <a16:creationId xmlns:a16="http://schemas.microsoft.com/office/drawing/2014/main" id="{316C9AAD-2DCC-A514-274D-783DF972FC6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681852" y="3968099"/>
                    <a:ext cx="151002" cy="215444"/>
                  </a:xfrm>
                  <a:prstGeom prst="rect">
                    <a:avLst/>
                  </a:prstGeom>
                  <a:blipFill>
                    <a:blip r:embed="rId15"/>
                    <a:stretch>
                      <a:fillRect l="-16000" r="-64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0A955F23-03E8-244B-5AF2-2D4E0848197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875510" y="4084860"/>
                <a:ext cx="169396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id="{CB3CEA95-CFC1-2452-69DB-96B483BCB28C}"/>
                  </a:ext>
                </a:extLst>
              </p:cNvPr>
              <p:cNvSpPr/>
              <p:nvPr/>
            </p:nvSpPr>
            <p:spPr>
              <a:xfrm>
                <a:off x="6569470" y="4040731"/>
                <a:ext cx="82565" cy="8349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9D43C6E2-7F53-59C6-6F24-A3E57E451D60}"/>
                </a:ext>
              </a:extLst>
            </p:cNvPr>
            <p:cNvCxnSpPr>
              <a:cxnSpLocks/>
              <a:stCxn id="114" idx="4"/>
            </p:cNvCxnSpPr>
            <p:nvPr/>
          </p:nvCxnSpPr>
          <p:spPr>
            <a:xfrm>
              <a:off x="6618640" y="3997977"/>
              <a:ext cx="0" cy="1720566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0" name="TextBox 109">
                  <a:extLst>
                    <a:ext uri="{FF2B5EF4-FFF2-40B4-BE49-F238E27FC236}">
                      <a16:creationId xmlns:a16="http://schemas.microsoft.com/office/drawing/2014/main" id="{F0787516-9E13-78C4-C883-4DD7F9C08227}"/>
                    </a:ext>
                  </a:extLst>
                </p:cNvPr>
                <p:cNvSpPr txBox="1"/>
                <p:nvPr/>
              </p:nvSpPr>
              <p:spPr>
                <a:xfrm>
                  <a:off x="6531588" y="5776287"/>
                  <a:ext cx="247424" cy="21544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85B4028A-CD29-7568-4E0D-50591FED342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31588" y="5776287"/>
                  <a:ext cx="247424" cy="215444"/>
                </a:xfrm>
                <a:prstGeom prst="rect">
                  <a:avLst/>
                </a:prstGeom>
                <a:blipFill>
                  <a:blip r:embed="rId16"/>
                  <a:stretch>
                    <a:fillRect l="-9756" b="-571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9CD75AD3-68BD-40EB-A750-9517FBE7DC8D}"/>
              </a:ext>
            </a:extLst>
          </p:cNvPr>
          <p:cNvCxnSpPr>
            <a:cxnSpLocks/>
          </p:cNvCxnSpPr>
          <p:nvPr/>
        </p:nvCxnSpPr>
        <p:spPr>
          <a:xfrm flipV="1">
            <a:off x="4749977" y="4100509"/>
            <a:ext cx="0" cy="278040"/>
          </a:xfrm>
          <a:prstGeom prst="straightConnector1">
            <a:avLst/>
          </a:prstGeom>
          <a:ln w="12700">
            <a:solidFill>
              <a:schemeClr val="tx1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368196E1-A07F-C393-2967-AFBABAAEC9DD}"/>
              </a:ext>
            </a:extLst>
          </p:cNvPr>
          <p:cNvGrpSpPr/>
          <p:nvPr/>
        </p:nvGrpSpPr>
        <p:grpSpPr>
          <a:xfrm>
            <a:off x="662617" y="4100509"/>
            <a:ext cx="5833433" cy="1783984"/>
            <a:chOff x="662617" y="4100509"/>
            <a:chExt cx="5833433" cy="1783984"/>
          </a:xfrm>
        </p:grpSpPr>
        <p:cxnSp>
          <p:nvCxnSpPr>
            <p:cNvPr id="120" name="Straight Arrow Connector 119">
              <a:extLst>
                <a:ext uri="{FF2B5EF4-FFF2-40B4-BE49-F238E27FC236}">
                  <a16:creationId xmlns:a16="http://schemas.microsoft.com/office/drawing/2014/main" id="{08D74437-69DC-7584-1EE9-80701CFF786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345492" y="5884493"/>
              <a:ext cx="227705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>
              <a:extLst>
                <a:ext uri="{FF2B5EF4-FFF2-40B4-BE49-F238E27FC236}">
                  <a16:creationId xmlns:a16="http://schemas.microsoft.com/office/drawing/2014/main" id="{B40CDF09-2C92-8C31-7B1F-3AF57FFE538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2617" y="4100509"/>
              <a:ext cx="0" cy="27804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>
              <a:extLst>
                <a:ext uri="{FF2B5EF4-FFF2-40B4-BE49-F238E27FC236}">
                  <a16:creationId xmlns:a16="http://schemas.microsoft.com/office/drawing/2014/main" id="{2B42BE7D-C691-3858-A1A7-69E025D0E732}"/>
                </a:ext>
              </a:extLst>
            </p:cNvPr>
            <p:cNvCxnSpPr>
              <a:cxnSpLocks/>
            </p:cNvCxnSpPr>
            <p:nvPr/>
          </p:nvCxnSpPr>
          <p:spPr>
            <a:xfrm>
              <a:off x="6226236" y="5884493"/>
              <a:ext cx="269814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1662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294785-2701-708E-70C5-DF10AC6E77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43D94-DB88-2A45-C993-5D312FEEE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4.B.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A88C1-140E-F0D5-8D3C-41656D4E5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your answer from 4.A., what happens to the domestic interest rate?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It will increase.</a:t>
            </a:r>
          </a:p>
          <a:p>
            <a:pPr lvl="3"/>
            <a:endParaRPr lang="en-US" dirty="0"/>
          </a:p>
          <a:p>
            <a:r>
              <a:rPr lang="en-US" dirty="0"/>
              <a:t>Based on your answer from 4.A., what happens to the nominal exchange rate?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It will appreciate</a:t>
            </a:r>
          </a:p>
          <a:p>
            <a:pPr lvl="3"/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Based on your answer from 4.A., what happens to the balance of trade?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It will probably worsen (if the Marshall-Lerner conditions hold)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F1263-E777-19DC-8031-63DF35CAA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660D9-91A3-30AF-B088-BFEAF9C14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946DF-625C-2EB3-454D-A4C4A89C0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15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294785-2701-708E-70C5-DF10AC6E77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43D94-DB88-2A45-C993-5D312FEEE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A88C1-140E-F0D5-8D3C-41656D4E5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that the economy is operating at the medium-run equilibrium, which happens to coincide with the balanced trade level of output.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Complete the following graph by illustrating the effect of a tax cut and explain its effect on the country's balance of trade.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F1263-E777-19DC-8031-63DF35CAA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660D9-91A3-30AF-B088-BFEAF9C14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946DF-625C-2EB3-454D-A4C4A89C0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993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294785-2701-708E-70C5-DF10AC6E77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43D94-DB88-2A45-C993-5D312FEEE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F1263-E777-19DC-8031-63DF35CAA0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10311"/>
            <a:ext cx="2057400" cy="365125"/>
          </a:xfrm>
        </p:spPr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660D9-91A3-30AF-B088-BFEAF9C14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946DF-625C-2EB3-454D-A4C4A89C0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17</a:t>
            </a:fld>
            <a:endParaRPr lang="en-US" dirty="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D73E972-478C-9B64-36DF-DF8E5FA05F1B}"/>
              </a:ext>
            </a:extLst>
          </p:cNvPr>
          <p:cNvCxnSpPr/>
          <p:nvPr/>
        </p:nvCxnSpPr>
        <p:spPr>
          <a:xfrm>
            <a:off x="703294" y="4402875"/>
            <a:ext cx="2743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D7CA1AB-E4B6-D2E7-A1C5-D808B49A6829}"/>
              </a:ext>
            </a:extLst>
          </p:cNvPr>
          <p:cNvCxnSpPr>
            <a:cxnSpLocks/>
          </p:cNvCxnSpPr>
          <p:nvPr/>
        </p:nvCxnSpPr>
        <p:spPr>
          <a:xfrm rot="16200000">
            <a:off x="-504996" y="3197225"/>
            <a:ext cx="2743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4C61C98-05FB-AA2F-925F-C4C701CB0E95}"/>
              </a:ext>
            </a:extLst>
          </p:cNvPr>
          <p:cNvCxnSpPr>
            <a:cxnSpLocks/>
          </p:cNvCxnSpPr>
          <p:nvPr/>
        </p:nvCxnSpPr>
        <p:spPr>
          <a:xfrm>
            <a:off x="880014" y="5180695"/>
            <a:ext cx="2574266" cy="857638"/>
          </a:xfrm>
          <a:prstGeom prst="line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3BA9C637-B5C1-9B9C-2818-E3CC6237104C}"/>
              </a:ext>
            </a:extLst>
          </p:cNvPr>
          <p:cNvSpPr txBox="1"/>
          <p:nvPr/>
        </p:nvSpPr>
        <p:spPr>
          <a:xfrm>
            <a:off x="3085071" y="4108081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F3A5C3D-B153-8783-4630-DBA547B555F9}"/>
              </a:ext>
            </a:extLst>
          </p:cNvPr>
          <p:cNvSpPr txBox="1"/>
          <p:nvPr/>
        </p:nvSpPr>
        <p:spPr>
          <a:xfrm rot="16200000">
            <a:off x="301581" y="2046700"/>
            <a:ext cx="8034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Demand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37588A8-5F46-03CC-6494-D1D0E500975A}"/>
                  </a:ext>
                </a:extLst>
              </p:cNvPr>
              <p:cNvSpPr txBox="1"/>
              <p:nvPr/>
            </p:nvSpPr>
            <p:spPr>
              <a:xfrm>
                <a:off x="3413725" y="2732700"/>
                <a:ext cx="17331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𝑍</m:t>
                      </m:r>
                    </m:oMath>
                  </m:oMathPara>
                </a14:m>
                <a:endParaRPr lang="en-US" sz="1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37588A8-5F46-03CC-6494-D1D0E50097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725" y="2732700"/>
                <a:ext cx="173316" cy="246221"/>
              </a:xfrm>
              <a:prstGeom prst="rect">
                <a:avLst/>
              </a:prstGeom>
              <a:blipFill>
                <a:blip r:embed="rId2"/>
                <a:stretch>
                  <a:fillRect l="-28571" r="-25000" b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65A14EE-5C4E-E09D-95F3-340B70107C9C}"/>
              </a:ext>
            </a:extLst>
          </p:cNvPr>
          <p:cNvCxnSpPr>
            <a:cxnSpLocks/>
          </p:cNvCxnSpPr>
          <p:nvPr/>
        </p:nvCxnSpPr>
        <p:spPr>
          <a:xfrm flipH="1">
            <a:off x="866603" y="1917585"/>
            <a:ext cx="2501019" cy="2483278"/>
          </a:xfrm>
          <a:prstGeom prst="straightConnector1">
            <a:avLst/>
          </a:prstGeom>
          <a:ln>
            <a:solidFill>
              <a:srgbClr val="FFC000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D2E5E92-675C-A905-828E-E925CF3F0B58}"/>
              </a:ext>
            </a:extLst>
          </p:cNvPr>
          <p:cNvCxnSpPr/>
          <p:nvPr/>
        </p:nvCxnSpPr>
        <p:spPr>
          <a:xfrm>
            <a:off x="703294" y="5576518"/>
            <a:ext cx="2743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331CFE6-904F-4A0D-D1D9-F82C88392C1E}"/>
              </a:ext>
            </a:extLst>
          </p:cNvPr>
          <p:cNvCxnSpPr>
            <a:cxnSpLocks/>
          </p:cNvCxnSpPr>
          <p:nvPr/>
        </p:nvCxnSpPr>
        <p:spPr>
          <a:xfrm flipV="1">
            <a:off x="880014" y="4692001"/>
            <a:ext cx="0" cy="156884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4784629-68C2-15A7-49D0-437C72D3FE6D}"/>
                  </a:ext>
                </a:extLst>
              </p:cNvPr>
              <p:cNvSpPr txBox="1"/>
              <p:nvPr/>
            </p:nvSpPr>
            <p:spPr>
              <a:xfrm rot="16200000">
                <a:off x="486914" y="4722833"/>
                <a:ext cx="4759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</a:rPr>
                        <m:t>𝑁𝑋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4784629-68C2-15A7-49D0-437C72D3FE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86914" y="4722833"/>
                <a:ext cx="475964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>
            <a:extLst>
              <a:ext uri="{FF2B5EF4-FFF2-40B4-BE49-F238E27FC236}">
                <a16:creationId xmlns:a16="http://schemas.microsoft.com/office/drawing/2014/main" id="{FD4DC82E-CA4E-13C4-3C4E-8E17B5DC1B9F}"/>
              </a:ext>
            </a:extLst>
          </p:cNvPr>
          <p:cNvSpPr txBox="1"/>
          <p:nvPr/>
        </p:nvSpPr>
        <p:spPr>
          <a:xfrm>
            <a:off x="3085071" y="5261780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Output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DAA2F86D-03E1-5116-5DFF-76DEE7C8F638}"/>
              </a:ext>
            </a:extLst>
          </p:cNvPr>
          <p:cNvSpPr/>
          <p:nvPr/>
        </p:nvSpPr>
        <p:spPr>
          <a:xfrm>
            <a:off x="2030666" y="5542501"/>
            <a:ext cx="64008" cy="64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E48B230-338E-F85E-8F3D-801A0D9242EE}"/>
                  </a:ext>
                </a:extLst>
              </p:cNvPr>
              <p:cNvSpPr txBox="1"/>
              <p:nvPr/>
            </p:nvSpPr>
            <p:spPr>
              <a:xfrm>
                <a:off x="2074894" y="4409839"/>
                <a:ext cx="22487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0E48B230-338E-F85E-8F3D-801A0D9242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4894" y="4409839"/>
                <a:ext cx="224870" cy="215444"/>
              </a:xfrm>
              <a:prstGeom prst="rect">
                <a:avLst/>
              </a:prstGeom>
              <a:blipFill>
                <a:blip r:embed="rId4"/>
                <a:stretch>
                  <a:fillRect l="-18919" r="-2703"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E2606C8-85A1-5104-E8B4-8888D4865616}"/>
              </a:ext>
            </a:extLst>
          </p:cNvPr>
          <p:cNvCxnSpPr>
            <a:cxnSpLocks/>
          </p:cNvCxnSpPr>
          <p:nvPr/>
        </p:nvCxnSpPr>
        <p:spPr>
          <a:xfrm flipV="1">
            <a:off x="866603" y="2857615"/>
            <a:ext cx="2513560" cy="67236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>
            <a:extLst>
              <a:ext uri="{FF2B5EF4-FFF2-40B4-BE49-F238E27FC236}">
                <a16:creationId xmlns:a16="http://schemas.microsoft.com/office/drawing/2014/main" id="{4F7C732C-C0E2-66E0-90C9-BF554ED00FD1}"/>
              </a:ext>
            </a:extLst>
          </p:cNvPr>
          <p:cNvSpPr/>
          <p:nvPr/>
        </p:nvSpPr>
        <p:spPr>
          <a:xfrm>
            <a:off x="2030666" y="3179204"/>
            <a:ext cx="64008" cy="64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B7AA0A5F-E327-C399-8D12-3DE2FC587A85}"/>
                  </a:ext>
                </a:extLst>
              </p:cNvPr>
              <p:cNvSpPr txBox="1"/>
              <p:nvPr/>
            </p:nvSpPr>
            <p:spPr>
              <a:xfrm>
                <a:off x="3413725" y="2139948"/>
                <a:ext cx="23827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1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B7AA0A5F-E327-C399-8D12-3DE2FC587A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725" y="2139948"/>
                <a:ext cx="238270" cy="246221"/>
              </a:xfrm>
              <a:prstGeom prst="rect">
                <a:avLst/>
              </a:prstGeom>
              <a:blipFill>
                <a:blip r:embed="rId5"/>
                <a:stretch>
                  <a:fillRect l="-20513" r="-5128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D5208AE-333E-E1ED-BDDB-6FDD82D3EB5A}"/>
              </a:ext>
            </a:extLst>
          </p:cNvPr>
          <p:cNvCxnSpPr>
            <a:cxnSpLocks/>
            <a:stCxn id="34" idx="0"/>
          </p:cNvCxnSpPr>
          <p:nvPr/>
        </p:nvCxnSpPr>
        <p:spPr>
          <a:xfrm flipV="1">
            <a:off x="2062670" y="3214688"/>
            <a:ext cx="0" cy="232781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0D4443B-C99A-00E1-37F0-4ED056772153}"/>
              </a:ext>
            </a:extLst>
          </p:cNvPr>
          <p:cNvCxnSpPr>
            <a:cxnSpLocks/>
          </p:cNvCxnSpPr>
          <p:nvPr/>
        </p:nvCxnSpPr>
        <p:spPr>
          <a:xfrm flipV="1">
            <a:off x="870764" y="2282418"/>
            <a:ext cx="2513560" cy="67236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A1D0960A-41C8-3417-9102-EF100CE4D01C}"/>
              </a:ext>
            </a:extLst>
          </p:cNvPr>
          <p:cNvSpPr/>
          <p:nvPr/>
        </p:nvSpPr>
        <p:spPr>
          <a:xfrm>
            <a:off x="2833850" y="2383353"/>
            <a:ext cx="64008" cy="6400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5346915-CCDD-8598-4F76-88A19148F321}"/>
              </a:ext>
            </a:extLst>
          </p:cNvPr>
          <p:cNvCxnSpPr>
            <a:stCxn id="41" idx="4"/>
          </p:cNvCxnSpPr>
          <p:nvPr/>
        </p:nvCxnSpPr>
        <p:spPr>
          <a:xfrm>
            <a:off x="2865854" y="2447361"/>
            <a:ext cx="0" cy="339596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2D69009-DBFA-1438-FE77-77398DCE3544}"/>
                  </a:ext>
                </a:extLst>
              </p:cNvPr>
              <p:cNvSpPr txBox="1"/>
              <p:nvPr/>
            </p:nvSpPr>
            <p:spPr>
              <a:xfrm>
                <a:off x="2869197" y="4409839"/>
                <a:ext cx="27135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∗′</m:t>
                          </m:r>
                        </m:sup>
                      </m:sSup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2D69009-DBFA-1438-FE77-77398DCE35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9197" y="4409839"/>
                <a:ext cx="271356" cy="215444"/>
              </a:xfrm>
              <a:prstGeom prst="rect">
                <a:avLst/>
              </a:prstGeom>
              <a:blipFill>
                <a:blip r:embed="rId6"/>
                <a:stretch>
                  <a:fillRect l="-15909" r="-2273"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DF16A285-FA32-EA90-9F1E-58682CC9E600}"/>
                  </a:ext>
                </a:extLst>
              </p:cNvPr>
              <p:cNvSpPr txBox="1"/>
              <p:nvPr/>
            </p:nvSpPr>
            <p:spPr>
              <a:xfrm>
                <a:off x="2074894" y="5335993"/>
                <a:ext cx="30373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𝑇𝐵</m:t>
                          </m:r>
                        </m:sub>
                      </m:sSub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DF16A285-FA32-EA90-9F1E-58682CC9E6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4894" y="5335993"/>
                <a:ext cx="303738" cy="215444"/>
              </a:xfrm>
              <a:prstGeom prst="rect">
                <a:avLst/>
              </a:prstGeom>
              <a:blipFill>
                <a:blip r:embed="rId7"/>
                <a:stretch>
                  <a:fillRect l="-14000" r="-2000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E4B721E0-DB39-AF21-6537-CF096CEE6368}"/>
                  </a:ext>
                </a:extLst>
              </p:cNvPr>
              <p:cNvSpPr txBox="1"/>
              <p:nvPr/>
            </p:nvSpPr>
            <p:spPr>
              <a:xfrm>
                <a:off x="3293846" y="6070589"/>
                <a:ext cx="29129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𝑁𝑋</m:t>
                      </m:r>
                    </m:oMath>
                  </m:oMathPara>
                </a14:m>
                <a:endParaRPr lang="en-US" sz="1400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E4B721E0-DB39-AF21-6537-CF096CEE63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3846" y="6070589"/>
                <a:ext cx="291298" cy="215444"/>
              </a:xfrm>
              <a:prstGeom prst="rect">
                <a:avLst/>
              </a:prstGeom>
              <a:blipFill>
                <a:blip r:embed="rId8"/>
                <a:stretch>
                  <a:fillRect l="-14583" r="-10417" b="-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Content Placeholder 3">
                <a:extLst>
                  <a:ext uri="{FF2B5EF4-FFF2-40B4-BE49-F238E27FC236}">
                    <a16:creationId xmlns:a16="http://schemas.microsoft.com/office/drawing/2014/main" id="{6CAFF0D3-8316-884A-A51E-F2AA2D6B2DC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793919" y="1825625"/>
                <a:ext cx="4721429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>
                    <a:solidFill>
                      <a:srgbClr val="FF0000"/>
                    </a:solidFill>
                  </a:rPr>
                  <a:t>Suppose that we are initially at demand for domestic goods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𝑍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r>
                  <a:rPr lang="en-US" dirty="0">
                    <a:solidFill>
                      <a:srgbClr val="FF0000"/>
                    </a:solidFill>
                  </a:rPr>
                  <a:t>If the government cuts taxes, the demand for domestic goods will increase.</a:t>
                </a: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r>
                  <a:rPr lang="en-US" dirty="0">
                    <a:solidFill>
                      <a:srgbClr val="FF0000"/>
                    </a:solidFill>
                  </a:rPr>
                  <a:t>Domestic demand will rise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r>
                  <a:rPr lang="en-US" dirty="0">
                    <a:solidFill>
                      <a:srgbClr val="FF0000"/>
                    </a:solidFill>
                  </a:rPr>
                  <a:t>Output will increase, but we will now run a trade deficit.</a:t>
                </a:r>
              </a:p>
              <a:p>
                <a:endParaRPr lang="en-US" dirty="0">
                  <a:solidFill>
                    <a:srgbClr val="FF0000"/>
                  </a:solidFill>
                </a:endParaRPr>
              </a:p>
              <a:p>
                <a:pPr lvl="3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6" name="Content Placeholder 3">
                <a:extLst>
                  <a:ext uri="{FF2B5EF4-FFF2-40B4-BE49-F238E27FC236}">
                    <a16:creationId xmlns:a16="http://schemas.microsoft.com/office/drawing/2014/main" id="{6CAFF0D3-8316-884A-A51E-F2AA2D6B2D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3919" y="1825625"/>
                <a:ext cx="4721429" cy="4351338"/>
              </a:xfrm>
              <a:prstGeom prst="rect">
                <a:avLst/>
              </a:prstGeom>
              <a:blipFill>
                <a:blip r:embed="rId9"/>
                <a:stretch>
                  <a:fillRect l="-1677" t="-1821" r="-14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2081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1" grpId="0" animBg="1"/>
      <p:bldP spid="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#5 “Recovery” Office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https://calendly.com/brianhwpark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Venue: Rm. 248 Center for Science and Business</a:t>
            </a:r>
          </a:p>
          <a:p>
            <a:pPr lvl="3"/>
            <a:endParaRPr lang="en-US" dirty="0"/>
          </a:p>
          <a:p>
            <a:r>
              <a:rPr lang="en-US" dirty="0"/>
              <a:t>Dates: Apr. 29</a:t>
            </a:r>
            <a:r>
              <a:rPr lang="en-US" baseline="30000" dirty="0"/>
              <a:t>th</a:t>
            </a:r>
            <a:r>
              <a:rPr lang="en-US" dirty="0"/>
              <a:t> ~ May. 10</a:t>
            </a:r>
            <a:r>
              <a:rPr lang="en-US" baseline="30000" dirty="0"/>
              <a:t>th</a:t>
            </a:r>
            <a:r>
              <a:rPr lang="en-US" dirty="0"/>
              <a:t>, 2024</a:t>
            </a:r>
          </a:p>
          <a:p>
            <a:pPr lvl="3"/>
            <a:endParaRPr lang="en-US" dirty="0"/>
          </a:p>
          <a:p>
            <a:r>
              <a:rPr lang="en-US" dirty="0"/>
              <a:t>Length: 30 Minutes per Session</a:t>
            </a:r>
          </a:p>
          <a:p>
            <a:pPr lvl="3"/>
            <a:endParaRPr lang="en-US" dirty="0"/>
          </a:p>
          <a:p>
            <a:r>
              <a:rPr lang="en-US" dirty="0"/>
              <a:t>Use the Whiteboard / Paper to correct your answers.</a:t>
            </a:r>
          </a:p>
          <a:p>
            <a:pPr lvl="3"/>
            <a:endParaRPr lang="en-US" dirty="0"/>
          </a:p>
          <a:p>
            <a:r>
              <a:rPr lang="en-US" dirty="0"/>
              <a:t>Recovery Rate: 50%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312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Net Exports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balance of trade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𝑁𝑋</m:t>
                        </m:r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𝐼𝑀</m:t>
                        </m:r>
                      </m:e>
                    </m:d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Real Exchange Rate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price of domestic goods in terms of foreign goods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𝜀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</a:p>
              <a:p>
                <a:pPr lvl="3"/>
                <a:endParaRPr lang="en-US" dirty="0">
                  <a:solidFill>
                    <a:srgbClr val="FF0000"/>
                  </a:solidFill>
                </a:endParaRPr>
              </a:p>
              <a:p>
                <a:r>
                  <a:rPr lang="en-US" dirty="0"/>
                  <a:t>Nominal Exchange Rate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How much in a foreign currency is required to purchase 1 unit of domestic currency.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For instance, if $1 costs ₤1.2, the nominal exchange rate between the US and UK will be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=1.2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20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C03FC7-4AD0-08D4-F495-8C48D7A714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5F255-924E-DF71-4DE0-CCBC4BA81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 Definitions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4C186F9-9849-DF19-443F-D3838ED7AC3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7886700" cy="4530726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Interest Rate Parity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Explains the relationship between domestic interest rates, foreign interest rates, and the exchange rate between the two countries.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Based on the premise that the returns from investing in different countries’ assets should be the same.</a:t>
                </a:r>
              </a:p>
              <a:p>
                <a:pPr lvl="3"/>
                <a:endParaRPr lang="en-US" sz="1200" dirty="0"/>
              </a:p>
              <a:p>
                <a:r>
                  <a:rPr lang="en-US" dirty="0"/>
                  <a:t>Demand for Domestic Goods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total demand (regardless of nationality) for all goods produced domestically,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𝐼𝑀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𝜀</m:t>
                        </m:r>
                      </m:den>
                    </m:f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</a:p>
              <a:p>
                <a:pPr lvl="3"/>
                <a:endParaRPr lang="en-US" sz="1200" dirty="0">
                  <a:solidFill>
                    <a:srgbClr val="FF0000"/>
                  </a:solidFill>
                </a:endParaRPr>
              </a:p>
              <a:p>
                <a:r>
                  <a:rPr lang="en-US" dirty="0"/>
                  <a:t>Domestic Demand for Goods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total demand of goods (regardless of where it was produced) originating from domestic agents,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4C186F9-9849-DF19-443F-D3838ED7AC3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7886700" cy="4530726"/>
              </a:xfrm>
              <a:blipFill>
                <a:blip r:embed="rId2"/>
                <a:stretch>
                  <a:fillRect l="-1005" t="-1747" r="-1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C3E74-D185-2DA7-E2A1-7B1F64F7A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55D783-8034-CDD4-508A-FBF578710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EB1C6-1A4D-BC16-DF69-2221DCA57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65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5D79A0-4685-8077-8C9B-ADF0F2F4A7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C12F4-E5A5-3F6D-B60E-66339E63E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2.A.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675BD20-8327-7672-72B9-B6F667A132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49" y="1825624"/>
                <a:ext cx="7954633" cy="4667250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 effect of a tax cut on domestic output will be greater when the economy is open, compared to when the economy is closed.</a:t>
                </a:r>
              </a:p>
              <a:p>
                <a:pPr lvl="3"/>
                <a:endParaRPr lang="en-US" sz="500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FALSE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When the government issues a tax cut, it leads to an increase in consumption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In a closed economy…</a:t>
                </a:r>
              </a:p>
              <a:p>
                <a:pPr lvl="2"/>
                <a:r>
                  <a:rPr lang="en-US" dirty="0">
                    <a:solidFill>
                      <a:srgbClr val="FF0000"/>
                    </a:solidFill>
                  </a:rPr>
                  <a:t>100% of the increased consumption will be directed to domestic firms’ goods, and the extra money domestic firms make will be distributed to domestic workers.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In an open economy…</a:t>
                </a:r>
              </a:p>
              <a:p>
                <a:pPr lvl="2"/>
                <a:r>
                  <a:rPr lang="en-US" dirty="0">
                    <a:solidFill>
                      <a:srgbClr val="FF0000"/>
                    </a:solidFill>
                  </a:rPr>
                  <a:t>Some portion of increased consumption will be directed to foreign firms’ goods, and the money foreign firms make will be distributed to foreign workers, exiting the domestic economy.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675BD20-8327-7672-72B9-B6F667A132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49" y="1825624"/>
                <a:ext cx="7954633" cy="4667250"/>
              </a:xfrm>
              <a:blipFill>
                <a:blip r:embed="rId2"/>
                <a:stretch>
                  <a:fillRect l="-996" t="-1697" r="-9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D218D-11BE-B824-A207-9873D4425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F7BD3-55B9-757A-5E09-2498491A5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67253-D52C-5E3C-A1F3-5BA6F7BFD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63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8BBA4F-5B2D-1194-396B-C9C43FC0F7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60D7-31B4-F88F-423B-E2D4F4424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2.B.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39FEB-4C89-951D-F700-AC992B668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058150" cy="4351338"/>
          </a:xfrm>
        </p:spPr>
        <p:txBody>
          <a:bodyPr/>
          <a:lstStyle/>
          <a:p>
            <a:r>
              <a:rPr lang="en-US" dirty="0"/>
              <a:t>Even when an economy's production matches its potential output, its net exports may not necessarily be zero.</a:t>
            </a:r>
          </a:p>
          <a:p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TRUE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In our model, potential output is derived completely independent of foreign factors.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Recall the Phillips curve, the Wage Setting, and Price Setting relations in the medium-run.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D3F9A-C8A0-FC60-D863-7E7BF488E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27D32-E881-33B1-77EA-3FDB0B550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81FAE-91F2-6BD6-E415-0107D969B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453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7D691E-09CC-29BA-538C-B42AC42BFC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D23C3-A3C3-9482-A3CC-2A16FF7F7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E227A-A034-476E-BB68-2C53F800B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amount of Euros required to purchase 1 US dollar changes from 1 to 1.2, we say that the US dollar has appreciated against the Euro.</a:t>
            </a:r>
          </a:p>
          <a:p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TRUE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The change tells us that “more Euros are required to purchase one US dollar.”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This means that the value of the US dollar increased.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We call this an “appreciation.”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E97B1-FE3A-0EFB-83E9-E896AE2A7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411AF-7C57-5D2D-52FD-8AA253FEF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8B4C7-2271-A7E1-03A4-BC0CBE608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776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33E13E-28F3-4D5A-DF36-39A69CCAEB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257FE-3B29-1F99-2971-18FFAE82A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2.D.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250E9B-6597-B043-FE63-EABA1D1B7D3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When the real exchange rate of an economy depreciates, both its exports and imports tend to increase.</a:t>
                </a:r>
              </a:p>
              <a:p>
                <a:endParaRPr lang="en-US" sz="500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FALSE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lang="en-US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sup>
                    </m:sSup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will surely increase, as domestic goods are now comparatively cheaper than foreign products.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𝐼𝑀</m:t>
                    </m:r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will decrease, as domestic products are now cheaper than foreign products.</a:t>
                </a:r>
              </a:p>
              <a:p>
                <a:pPr lvl="1"/>
                <a:endParaRPr lang="en-US" dirty="0">
                  <a:solidFill>
                    <a:srgbClr val="FF0000"/>
                  </a:solidFill>
                </a:endParaRP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E250E9B-6597-B043-FE63-EABA1D1B7D3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19871-024E-86B5-2C8B-1F8F13883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540FD-CC7D-4EC2-D4FA-83E9A170E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32B-C1EC-1C43-2517-7918AF89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86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33E13E-28F3-4D5A-DF36-39A69CCAEB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257FE-3B29-1F99-2971-18FFAE82A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3.A.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50E9B-6597-B043-FE63-EABA1D1B7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investor invests their entire budget on US bonds that guarantee a 5% annual return, how much in US dollar ($) terms would the investor have at the end of the year?</a:t>
            </a:r>
          </a:p>
          <a:p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The US investor purchases $100 in US bonds.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At the maturity, the investor collects $105.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19871-024E-86B5-2C8B-1F8F13883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540FD-CC7D-4EC2-D4FA-83E9A170E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32B-C1EC-1C43-2517-7918AF89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18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3990</TotalTime>
  <Words>1308</Words>
  <Application>Microsoft Office PowerPoint</Application>
  <PresentationFormat>On-screen Show (4:3)</PresentationFormat>
  <Paragraphs>193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Cambria Math</vt:lpstr>
      <vt:lpstr>Franklin Gothic Book</vt:lpstr>
      <vt:lpstr>Office Theme</vt:lpstr>
      <vt:lpstr>Quiz #5 Review</vt:lpstr>
      <vt:lpstr>Quiz #5 “Recovery” Office Hours</vt:lpstr>
      <vt:lpstr>Problem 1. Definitions</vt:lpstr>
      <vt:lpstr>Problem 1. Definitions</vt:lpstr>
      <vt:lpstr>Problem 2.A.</vt:lpstr>
      <vt:lpstr>Problem 2.B.</vt:lpstr>
      <vt:lpstr>Problem 2.C.</vt:lpstr>
      <vt:lpstr>Problem 2.D.</vt:lpstr>
      <vt:lpstr>Problem 3.A.</vt:lpstr>
      <vt:lpstr>Problem 3.B.</vt:lpstr>
      <vt:lpstr>Problem 3.C.</vt:lpstr>
      <vt:lpstr>Problem 3.D.</vt:lpstr>
      <vt:lpstr>Problem 4.A.</vt:lpstr>
      <vt:lpstr>Problem 4.A.</vt:lpstr>
      <vt:lpstr>Problem 4.B.</vt:lpstr>
      <vt:lpstr>Problem 5.</vt:lpstr>
      <vt:lpstr>Problem 5.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Brian Park</cp:lastModifiedBy>
  <cp:revision>95</cp:revision>
  <dcterms:created xsi:type="dcterms:W3CDTF">2023-08-17T23:00:51Z</dcterms:created>
  <dcterms:modified xsi:type="dcterms:W3CDTF">2024-04-29T18:03:52Z</dcterms:modified>
</cp:coreProperties>
</file>