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96" r:id="rId10"/>
    <p:sldId id="281" r:id="rId11"/>
    <p:sldId id="283" r:id="rId12"/>
    <p:sldId id="297" r:id="rId13"/>
    <p:sldId id="294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8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28.png"/><Relationship Id="rId18" Type="http://schemas.openxmlformats.org/officeDocument/2006/relationships/image" Target="../media/image34.png"/><Relationship Id="rId26" Type="http://schemas.openxmlformats.org/officeDocument/2006/relationships/image" Target="../media/image41.png"/><Relationship Id="rId3" Type="http://schemas.openxmlformats.org/officeDocument/2006/relationships/image" Target="../media/image17.png"/><Relationship Id="rId21" Type="http://schemas.openxmlformats.org/officeDocument/2006/relationships/image" Target="../media/image39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3.png"/><Relationship Id="rId25" Type="http://schemas.openxmlformats.org/officeDocument/2006/relationships/image" Target="../media/image35.png"/><Relationship Id="rId2" Type="http://schemas.openxmlformats.org/officeDocument/2006/relationships/image" Target="../media/image16.png"/><Relationship Id="rId16" Type="http://schemas.openxmlformats.org/officeDocument/2006/relationships/image" Target="../media/image31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27.png"/><Relationship Id="rId5" Type="http://schemas.openxmlformats.org/officeDocument/2006/relationships/image" Target="../media/image19.png"/><Relationship Id="rId15" Type="http://schemas.openxmlformats.org/officeDocument/2006/relationships/image" Target="../media/image37.png"/><Relationship Id="rId23" Type="http://schemas.openxmlformats.org/officeDocument/2006/relationships/image" Target="../media/image30.png"/><Relationship Id="rId10" Type="http://schemas.openxmlformats.org/officeDocument/2006/relationships/image" Target="../media/image24.png"/><Relationship Id="rId19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9.png"/><Relationship Id="rId22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#3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</a:t>
            </a:r>
            <a:r>
              <a:rPr lang="en-US" dirty="0"/>
              <a:t>301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94785-2701-708E-70C5-DF10AC6E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D94-DB88-2A45-C993-5D312FEE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markup in the economy falls to 5%.</a:t>
                </a:r>
              </a:p>
              <a:p>
                <a:r>
                  <a:rPr lang="en-US" dirty="0"/>
                  <a:t>Would the natural rate of unemployment increase or decrease?</a:t>
                </a:r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It will decrease.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Justify your answer to the question above.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⟹</m:t>
                    </m:r>
                    <m:r>
                      <a:rPr lang="en-US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1+0.05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⟹   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≈4.8%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8A88C1-140E-F0D5-8D3C-41656D4E5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1263-E777-19DC-8031-63DF35CA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60D9-91A3-30AF-B088-BFEAF9C1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46DF-625C-2EB3-454D-A4C4A89C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7A8-4281-BE12-CCED-ADEDA98D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65420"/>
          </a:xfrm>
        </p:spPr>
        <p:txBody>
          <a:bodyPr/>
          <a:lstStyle/>
          <a:p>
            <a:r>
              <a:rPr lang="en-US" dirty="0"/>
              <a:t>Plot the PC in the empty chart below </a:t>
            </a:r>
            <a:r>
              <a:rPr lang="en-US" u="sng" dirty="0"/>
              <a:t>and</a:t>
            </a:r>
            <a:r>
              <a:rPr lang="en-US" dirty="0"/>
              <a:t> calculate the inflation rate if the current level of output is 50, potential output is 45, and the target rate of inflation is 0%.</a:t>
            </a:r>
          </a:p>
          <a:p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735C6E-9D46-ADE7-4830-97B370953552}"/>
              </a:ext>
            </a:extLst>
          </p:cNvPr>
          <p:cNvCxnSpPr/>
          <p:nvPr/>
        </p:nvCxnSpPr>
        <p:spPr>
          <a:xfrm>
            <a:off x="831671" y="551961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ECB8B8-29F5-BBB4-408E-99BE5071F1DD}"/>
              </a:ext>
            </a:extLst>
          </p:cNvPr>
          <p:cNvCxnSpPr>
            <a:cxnSpLocks/>
          </p:cNvCxnSpPr>
          <p:nvPr/>
        </p:nvCxnSpPr>
        <p:spPr>
          <a:xfrm rot="16200000">
            <a:off x="-490920" y="4600883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8A40B65-D5E1-D832-5D8C-8562829085DB}"/>
              </a:ext>
            </a:extLst>
          </p:cNvPr>
          <p:cNvSpPr txBox="1"/>
          <p:nvPr/>
        </p:nvSpPr>
        <p:spPr>
          <a:xfrm>
            <a:off x="4040132" y="523357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/>
              <p:nvPr/>
            </p:nvSpPr>
            <p:spPr>
              <a:xfrm rot="16200000">
                <a:off x="502446" y="3171921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02446" y="3171921"/>
                <a:ext cx="658449" cy="307777"/>
              </a:xfrm>
              <a:prstGeom prst="rect">
                <a:avLst/>
              </a:prstGeom>
              <a:blipFill>
                <a:blip r:embed="rId2"/>
                <a:stretch>
                  <a:fillRect t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556D240-B3DA-7677-B45A-FD7413D84BB7}"/>
              </a:ext>
            </a:extLst>
          </p:cNvPr>
          <p:cNvCxnSpPr/>
          <p:nvPr/>
        </p:nvCxnSpPr>
        <p:spPr>
          <a:xfrm>
            <a:off x="2381388" y="548875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52D778-1962-0D05-6326-4FED78118443}"/>
                  </a:ext>
                </a:extLst>
              </p:cNvPr>
              <p:cNvSpPr txBox="1"/>
              <p:nvPr/>
            </p:nvSpPr>
            <p:spPr>
              <a:xfrm>
                <a:off x="1571098" y="5173864"/>
                <a:ext cx="9283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=45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52D778-1962-0D05-6326-4FED78118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98" y="5173864"/>
                <a:ext cx="92833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04621A-E3A5-D2D3-D394-60F82C5669D9}"/>
                  </a:ext>
                </a:extLst>
              </p:cNvPr>
              <p:cNvSpPr txBox="1"/>
              <p:nvPr/>
            </p:nvSpPr>
            <p:spPr>
              <a:xfrm>
                <a:off x="549554" y="531968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04621A-E3A5-D2D3-D394-60F82C566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54" y="5319685"/>
                <a:ext cx="291136" cy="369332"/>
              </a:xfrm>
              <a:prstGeom prst="rect">
                <a:avLst/>
              </a:prstGeom>
              <a:blipFill>
                <a:blip r:embed="rId4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EB9A17C-9DD7-A4EC-D029-3BE61C860E24}"/>
              </a:ext>
            </a:extLst>
          </p:cNvPr>
          <p:cNvSpPr/>
          <p:nvPr/>
        </p:nvSpPr>
        <p:spPr>
          <a:xfrm flipH="1">
            <a:off x="1361311" y="3160703"/>
            <a:ext cx="2926080" cy="292608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E4676D-A86D-077A-7951-A151636FD143}"/>
                  </a:ext>
                </a:extLst>
              </p:cNvPr>
              <p:cNvSpPr txBox="1"/>
              <p:nvPr/>
            </p:nvSpPr>
            <p:spPr>
              <a:xfrm>
                <a:off x="4169238" y="2948523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E4676D-A86D-077A-7951-A151636FD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38" y="2948523"/>
                <a:ext cx="45063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">
                <a:extLst>
                  <a:ext uri="{FF2B5EF4-FFF2-40B4-BE49-F238E27FC236}">
                    <a16:creationId xmlns:a16="http://schemas.microsoft.com/office/drawing/2014/main" id="{92D49378-5984-3B4A-CF1A-2BD282D9BA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9150" y="2996585"/>
                <a:ext cx="3886200" cy="31803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lvl="1"/>
                <a:endParaRPr lang="en-US" sz="500" b="0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−0=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50−45</m:t>
                        </m:r>
                      </m:e>
                    </m:d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Content Placeholder 3">
                <a:extLst>
                  <a:ext uri="{FF2B5EF4-FFF2-40B4-BE49-F238E27FC236}">
                    <a16:creationId xmlns:a16="http://schemas.microsoft.com/office/drawing/2014/main" id="{92D49378-5984-3B4A-CF1A-2BD282D9B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2996585"/>
                <a:ext cx="3886200" cy="3180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6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1" grpId="0"/>
      <p:bldP spid="30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E5A57-F187-F9DB-FFC0-465735B2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9AAA-8E11-3928-66C3-61E27809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7A8-4281-BE12-CCED-ADEDA98D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65420"/>
          </a:xfrm>
        </p:spPr>
        <p:txBody>
          <a:bodyPr/>
          <a:lstStyle/>
          <a:p>
            <a:r>
              <a:rPr lang="en-US" dirty="0"/>
              <a:t>Suppose that the natural rate of unemployment increases in this economy. Plot both the original PC and the updated PC’ in the empty chart below.</a:t>
            </a:r>
          </a:p>
          <a:p>
            <a:endParaRPr lang="en-US" sz="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71F1-3F84-2904-0243-B76E7196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0AAF7-371A-E7C1-CD8A-74EBB4E1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8013-016F-8FB7-3274-80E49D33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735C6E-9D46-ADE7-4830-97B370953552}"/>
              </a:ext>
            </a:extLst>
          </p:cNvPr>
          <p:cNvCxnSpPr/>
          <p:nvPr/>
        </p:nvCxnSpPr>
        <p:spPr>
          <a:xfrm>
            <a:off x="831671" y="5519617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ECB8B8-29F5-BBB4-408E-99BE5071F1DD}"/>
              </a:ext>
            </a:extLst>
          </p:cNvPr>
          <p:cNvCxnSpPr>
            <a:cxnSpLocks/>
          </p:cNvCxnSpPr>
          <p:nvPr/>
        </p:nvCxnSpPr>
        <p:spPr>
          <a:xfrm rot="16200000">
            <a:off x="-490920" y="4600883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8A40B65-D5E1-D832-5D8C-8562829085DB}"/>
              </a:ext>
            </a:extLst>
          </p:cNvPr>
          <p:cNvSpPr txBox="1"/>
          <p:nvPr/>
        </p:nvSpPr>
        <p:spPr>
          <a:xfrm>
            <a:off x="4040132" y="5233573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/>
              <p:nvPr/>
            </p:nvSpPr>
            <p:spPr>
              <a:xfrm rot="16200000">
                <a:off x="502446" y="3171921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E0EFF2-9EC9-AE76-1718-C6CD8A4D8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02446" y="3171921"/>
                <a:ext cx="658449" cy="307777"/>
              </a:xfrm>
              <a:prstGeom prst="rect">
                <a:avLst/>
              </a:prstGeom>
              <a:blipFill>
                <a:blip r:embed="rId2"/>
                <a:stretch>
                  <a:fillRect t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556D240-B3DA-7677-B45A-FD7413D84BB7}"/>
              </a:ext>
            </a:extLst>
          </p:cNvPr>
          <p:cNvCxnSpPr/>
          <p:nvPr/>
        </p:nvCxnSpPr>
        <p:spPr>
          <a:xfrm>
            <a:off x="2381388" y="5488752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52D778-1962-0D05-6326-4FED78118443}"/>
                  </a:ext>
                </a:extLst>
              </p:cNvPr>
              <p:cNvSpPr txBox="1"/>
              <p:nvPr/>
            </p:nvSpPr>
            <p:spPr>
              <a:xfrm>
                <a:off x="2315195" y="5543554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B52D778-1962-0D05-6326-4FED78118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195" y="5543554"/>
                <a:ext cx="33618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04621A-E3A5-D2D3-D394-60F82C5669D9}"/>
                  </a:ext>
                </a:extLst>
              </p:cNvPr>
              <p:cNvSpPr txBox="1"/>
              <p:nvPr/>
            </p:nvSpPr>
            <p:spPr>
              <a:xfrm>
                <a:off x="549554" y="5319685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004621A-E3A5-D2D3-D394-60F82C566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54" y="5319685"/>
                <a:ext cx="291136" cy="369332"/>
              </a:xfrm>
              <a:prstGeom prst="rect">
                <a:avLst/>
              </a:prstGeom>
              <a:blipFill>
                <a:blip r:embed="rId4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EB9A17C-9DD7-A4EC-D029-3BE61C860E24}"/>
              </a:ext>
            </a:extLst>
          </p:cNvPr>
          <p:cNvSpPr/>
          <p:nvPr/>
        </p:nvSpPr>
        <p:spPr>
          <a:xfrm flipH="1">
            <a:off x="1361311" y="3160703"/>
            <a:ext cx="2926080" cy="292608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E4676D-A86D-077A-7951-A151636FD143}"/>
                  </a:ext>
                </a:extLst>
              </p:cNvPr>
              <p:cNvSpPr txBox="1"/>
              <p:nvPr/>
            </p:nvSpPr>
            <p:spPr>
              <a:xfrm>
                <a:off x="4169238" y="2948523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EE4676D-A86D-077A-7951-A151636FD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238" y="2948523"/>
                <a:ext cx="45063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615403-0CE9-79DE-E2B3-C6633287C92E}"/>
              </a:ext>
            </a:extLst>
          </p:cNvPr>
          <p:cNvSpPr/>
          <p:nvPr/>
        </p:nvSpPr>
        <p:spPr>
          <a:xfrm flipH="1">
            <a:off x="1149271" y="2948523"/>
            <a:ext cx="2926080" cy="2926080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BDA034-D052-6FC9-E329-F16697AAC9B8}"/>
                  </a:ext>
                </a:extLst>
              </p:cNvPr>
              <p:cNvSpPr txBox="1"/>
              <p:nvPr/>
            </p:nvSpPr>
            <p:spPr>
              <a:xfrm>
                <a:off x="3535437" y="2861676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9BDA034-D052-6FC9-E329-F16697AAC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437" y="2861676"/>
                <a:ext cx="51155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2236D6-9AC7-B690-3859-20F257FDE6F2}"/>
              </a:ext>
            </a:extLst>
          </p:cNvPr>
          <p:cNvCxnSpPr/>
          <p:nvPr/>
        </p:nvCxnSpPr>
        <p:spPr>
          <a:xfrm>
            <a:off x="1799979" y="5492113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F81657-8FFF-0697-439E-4998DE076ACF}"/>
                  </a:ext>
                </a:extLst>
              </p:cNvPr>
              <p:cNvSpPr txBox="1"/>
              <p:nvPr/>
            </p:nvSpPr>
            <p:spPr>
              <a:xfrm>
                <a:off x="1463791" y="5153578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F81657-8FFF-0697-439E-4998DE076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791" y="5153578"/>
                <a:ext cx="33618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E6A7083-7C67-CAB9-8600-AFF2A4652C96}"/>
              </a:ext>
            </a:extLst>
          </p:cNvPr>
          <p:cNvSpPr txBox="1">
            <a:spLocks/>
          </p:cNvSpPr>
          <p:nvPr/>
        </p:nvSpPr>
        <p:spPr>
          <a:xfrm>
            <a:off x="4629150" y="2996585"/>
            <a:ext cx="3886200" cy="3180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solidFill>
                  <a:srgbClr val="FF0000"/>
                </a:solidFill>
              </a:rPr>
              <a:t>The natural rate of unemployment increases.</a:t>
            </a:r>
          </a:p>
          <a:p>
            <a:pPr lvl="4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potential output of the economy decreases.</a:t>
            </a:r>
          </a:p>
          <a:p>
            <a:pPr lvl="4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Phillips curve shifts to the left.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3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1" grpId="0"/>
      <p:bldP spid="30" grpId="0" animBg="1"/>
      <p:bldP spid="31" grpId="0"/>
      <p:bldP spid="7" grpId="0" animBg="1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8A802-4FFC-26B2-CBD3-62CE79823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D0578BE-D671-6939-CD8B-52BDABA91036}"/>
              </a:ext>
            </a:extLst>
          </p:cNvPr>
          <p:cNvSpPr/>
          <p:nvPr/>
        </p:nvSpPr>
        <p:spPr>
          <a:xfrm flipH="1">
            <a:off x="2102900" y="4293871"/>
            <a:ext cx="1609893" cy="1979895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08F6A-1F95-9F39-1E1F-B4D5FBFA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679C-6295-C612-433B-603FBA38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1B18B-745D-95F4-D176-F5539870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C91F881-8017-6CED-7B74-2B31156137C7}"/>
              </a:ext>
            </a:extLst>
          </p:cNvPr>
          <p:cNvCxnSpPr>
            <a:cxnSpLocks/>
          </p:cNvCxnSpPr>
          <p:nvPr/>
        </p:nvCxnSpPr>
        <p:spPr>
          <a:xfrm>
            <a:off x="1757898" y="3295223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9D4E48E-E860-574B-7A8F-381E3EB873B4}"/>
              </a:ext>
            </a:extLst>
          </p:cNvPr>
          <p:cNvCxnSpPr>
            <a:cxnSpLocks/>
          </p:cNvCxnSpPr>
          <p:nvPr/>
        </p:nvCxnSpPr>
        <p:spPr>
          <a:xfrm rot="16200000">
            <a:off x="778207" y="2719389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DE2AF3-2CCB-2DD2-1AF4-1F31772AFD09}"/>
                  </a:ext>
                </a:extLst>
              </p:cNvPr>
              <p:cNvSpPr txBox="1"/>
              <p:nvPr/>
            </p:nvSpPr>
            <p:spPr>
              <a:xfrm>
                <a:off x="4075537" y="3126068"/>
                <a:ext cx="3365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DE2AF3-2CCB-2DD2-1AF4-1F31772AF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7" y="3126068"/>
                <a:ext cx="33650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323CCAD-11AF-32CF-1E92-A9FB818FB23A}"/>
                  </a:ext>
                </a:extLst>
              </p:cNvPr>
              <p:cNvSpPr txBox="1"/>
              <p:nvPr/>
            </p:nvSpPr>
            <p:spPr>
              <a:xfrm>
                <a:off x="1530386" y="1496585"/>
                <a:ext cx="3136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323CCAD-11AF-32CF-1E92-A9FB818FB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386" y="1496585"/>
                <a:ext cx="31367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CDDC73-AB58-859F-3587-9ED308DAF9B2}"/>
                  </a:ext>
                </a:extLst>
              </p:cNvPr>
              <p:cNvSpPr txBox="1"/>
              <p:nvPr/>
            </p:nvSpPr>
            <p:spPr>
              <a:xfrm>
                <a:off x="2869008" y="32747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CDDC73-AB58-859F-3587-9ED308DAF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008" y="3274702"/>
                <a:ext cx="33618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17259F7-94FC-BBE1-0B57-0D94048F5E7F}"/>
                  </a:ext>
                </a:extLst>
              </p:cNvPr>
              <p:cNvSpPr txBox="1"/>
              <p:nvPr/>
            </p:nvSpPr>
            <p:spPr>
              <a:xfrm>
                <a:off x="1475781" y="3095291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17259F7-94FC-BBE1-0B57-0D94048F5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1" y="3095291"/>
                <a:ext cx="291136" cy="369332"/>
              </a:xfrm>
              <a:prstGeom prst="rect">
                <a:avLst/>
              </a:prstGeom>
              <a:blipFill>
                <a:blip r:embed="rId5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486B710-77E2-6D81-F500-74C49366861E}"/>
                  </a:ext>
                </a:extLst>
              </p:cNvPr>
              <p:cNvSpPr txBox="1"/>
              <p:nvPr/>
            </p:nvSpPr>
            <p:spPr>
              <a:xfrm>
                <a:off x="4021868" y="3459292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486B710-77E2-6D81-F500-74C493668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868" y="3459292"/>
                <a:ext cx="39017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2ADC333-467A-FA08-2960-D6A8202BFB43}"/>
              </a:ext>
            </a:extLst>
          </p:cNvPr>
          <p:cNvSpPr/>
          <p:nvPr/>
        </p:nvSpPr>
        <p:spPr>
          <a:xfrm>
            <a:off x="2306813" y="1695979"/>
            <a:ext cx="1796766" cy="1891702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1B35719-5B35-629E-5B24-B7FC620D9D16}"/>
                  </a:ext>
                </a:extLst>
              </p:cNvPr>
              <p:cNvSpPr txBox="1"/>
              <p:nvPr/>
            </p:nvSpPr>
            <p:spPr>
              <a:xfrm>
                <a:off x="3700835" y="4039246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1B35719-5B35-629E-5B24-B7FC620D9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35" y="4039246"/>
                <a:ext cx="4506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itle 1">
            <a:extLst>
              <a:ext uri="{FF2B5EF4-FFF2-40B4-BE49-F238E27FC236}">
                <a16:creationId xmlns:a16="http://schemas.microsoft.com/office/drawing/2014/main" id="{7EBD6F28-9C31-BAE6-9678-2EEE7506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79" y="364285"/>
            <a:ext cx="7886700" cy="1325563"/>
          </a:xfrm>
        </p:spPr>
        <p:txBody>
          <a:bodyPr/>
          <a:lstStyle/>
          <a:p>
            <a:r>
              <a:rPr lang="en-US" dirty="0"/>
              <a:t>Problem 5.A.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Content Placeholder 3">
                <a:extLst>
                  <a:ext uri="{FF2B5EF4-FFF2-40B4-BE49-F238E27FC236}">
                    <a16:creationId xmlns:a16="http://schemas.microsoft.com/office/drawing/2014/main" id="{8F5FB8BE-4416-6058-07E8-87FCAE24A7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9150" y="1758776"/>
                <a:ext cx="3886200" cy="44181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the price of raw materials increase, firms in the economy will charge a higher markup.</a:t>
                </a:r>
              </a:p>
              <a:p>
                <a:pPr lvl="3"/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An increase in the markup leads to a higher natural rate of unemployment.</a:t>
                </a:r>
              </a:p>
              <a:p>
                <a:pPr lvl="3"/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shift to the left.</a:t>
                </a:r>
              </a:p>
              <a:p>
                <a:endParaRPr lang="en-US" sz="5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short run equilibrium is found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 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Content Placeholder 3">
                <a:extLst>
                  <a:ext uri="{FF2B5EF4-FFF2-40B4-BE49-F238E27FC236}">
                    <a16:creationId xmlns:a16="http://schemas.microsoft.com/office/drawing/2014/main" id="{8F5FB8BE-4416-6058-07E8-87FCAE24A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758776"/>
                <a:ext cx="3886200" cy="4418187"/>
              </a:xfrm>
              <a:prstGeom prst="rect">
                <a:avLst/>
              </a:prstGeom>
              <a:blipFill>
                <a:blip r:embed="rId8"/>
                <a:stretch>
                  <a:fillRect t="-1519" r="-1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36E72FC-EC82-7D30-55F9-8939DB7BA3F8}"/>
              </a:ext>
            </a:extLst>
          </p:cNvPr>
          <p:cNvCxnSpPr>
            <a:cxnSpLocks/>
          </p:cNvCxnSpPr>
          <p:nvPr/>
        </p:nvCxnSpPr>
        <p:spPr>
          <a:xfrm>
            <a:off x="1757898" y="5706600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B3C29C5-162A-E891-165F-3FE9A4FB9C66}"/>
              </a:ext>
            </a:extLst>
          </p:cNvPr>
          <p:cNvCxnSpPr>
            <a:cxnSpLocks/>
          </p:cNvCxnSpPr>
          <p:nvPr/>
        </p:nvCxnSpPr>
        <p:spPr>
          <a:xfrm rot="16200000">
            <a:off x="778207" y="5130766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8F412955-C84A-411F-3358-83475AA9328D}"/>
                  </a:ext>
                </a:extLst>
              </p:cNvPr>
              <p:cNvSpPr txBox="1"/>
              <p:nvPr/>
            </p:nvSpPr>
            <p:spPr>
              <a:xfrm>
                <a:off x="4075537" y="5537445"/>
                <a:ext cx="3365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8F412955-C84A-411F-3358-83475AA93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7" y="5537445"/>
                <a:ext cx="33650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BB6B6F3-0CA6-1969-931F-E5BFBFCDCF3E}"/>
                  </a:ext>
                </a:extLst>
              </p:cNvPr>
              <p:cNvSpPr txBox="1"/>
              <p:nvPr/>
            </p:nvSpPr>
            <p:spPr>
              <a:xfrm>
                <a:off x="1237002" y="3938660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BB6B6F3-0CA6-1969-931F-E5BFBFCDC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002" y="3938660"/>
                <a:ext cx="658449" cy="307777"/>
              </a:xfrm>
              <a:prstGeom prst="rect">
                <a:avLst/>
              </a:prstGeom>
              <a:blipFill>
                <a:blip r:embed="rId10"/>
                <a:stretch>
                  <a:fillRect r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FE7C0C3-889B-E209-CE75-73ACFBDD99DF}"/>
              </a:ext>
            </a:extLst>
          </p:cNvPr>
          <p:cNvCxnSpPr>
            <a:cxnSpLocks/>
          </p:cNvCxnSpPr>
          <p:nvPr/>
        </p:nvCxnSpPr>
        <p:spPr>
          <a:xfrm>
            <a:off x="2877085" y="567573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C25DA9D-FC71-79B0-D6D4-55AD70E371F3}"/>
                  </a:ext>
                </a:extLst>
              </p:cNvPr>
              <p:cNvSpPr txBox="1"/>
              <p:nvPr/>
            </p:nvSpPr>
            <p:spPr>
              <a:xfrm>
                <a:off x="2810892" y="573053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C25DA9D-FC71-79B0-D6D4-55AD70E37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892" y="5730537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9A3B48-527A-5C22-F160-590077D3C569}"/>
                  </a:ext>
                </a:extLst>
              </p:cNvPr>
              <p:cNvSpPr txBox="1"/>
              <p:nvPr/>
            </p:nvSpPr>
            <p:spPr>
              <a:xfrm>
                <a:off x="1475781" y="5506668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9A3B48-527A-5C22-F160-590077D3C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1" y="5506668"/>
                <a:ext cx="291136" cy="369332"/>
              </a:xfrm>
              <a:prstGeom prst="rect">
                <a:avLst/>
              </a:prstGeom>
              <a:blipFill>
                <a:blip r:embed="rId12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9A27A5C-EB6E-29C8-E916-1732BE2E1A50}"/>
              </a:ext>
            </a:extLst>
          </p:cNvPr>
          <p:cNvCxnSpPr>
            <a:cxnSpLocks/>
          </p:cNvCxnSpPr>
          <p:nvPr/>
        </p:nvCxnSpPr>
        <p:spPr>
          <a:xfrm>
            <a:off x="2878629" y="3261587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D669B36-DC33-D573-E294-164034291169}"/>
              </a:ext>
            </a:extLst>
          </p:cNvPr>
          <p:cNvCxnSpPr>
            <a:cxnSpLocks/>
          </p:cNvCxnSpPr>
          <p:nvPr/>
        </p:nvCxnSpPr>
        <p:spPr>
          <a:xfrm>
            <a:off x="2878629" y="2664431"/>
            <a:ext cx="0" cy="30421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3390646-F722-E7C1-B6AF-AEFB005F73E2}"/>
              </a:ext>
            </a:extLst>
          </p:cNvPr>
          <p:cNvCxnSpPr>
            <a:cxnSpLocks/>
          </p:cNvCxnSpPr>
          <p:nvPr/>
        </p:nvCxnSpPr>
        <p:spPr>
          <a:xfrm>
            <a:off x="1921206" y="2664431"/>
            <a:ext cx="20879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45DF7A85-0545-0AB6-6663-1AAAA62DB108}"/>
              </a:ext>
            </a:extLst>
          </p:cNvPr>
          <p:cNvSpPr/>
          <p:nvPr/>
        </p:nvSpPr>
        <p:spPr>
          <a:xfrm>
            <a:off x="2862127" y="264477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80EDF812-E9B3-3D8A-6FF6-08196A6C38B7}"/>
                  </a:ext>
                </a:extLst>
              </p:cNvPr>
              <p:cNvSpPr txBox="1"/>
              <p:nvPr/>
            </p:nvSpPr>
            <p:spPr>
              <a:xfrm>
                <a:off x="2785310" y="2360482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80EDF812-E9B3-3D8A-6FF6-08196A6C3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310" y="2360482"/>
                <a:ext cx="34028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3C983C8-B14A-010C-62B0-F99093F3C010}"/>
                  </a:ext>
                </a:extLst>
              </p:cNvPr>
              <p:cNvSpPr txBox="1"/>
              <p:nvPr/>
            </p:nvSpPr>
            <p:spPr>
              <a:xfrm>
                <a:off x="1532275" y="2514371"/>
                <a:ext cx="3745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3C983C8-B14A-010C-62B0-F99093F3C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75" y="2514371"/>
                <a:ext cx="37452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063DE427-FD3C-118A-808D-23C110C1F8C7}"/>
                  </a:ext>
                </a:extLst>
              </p:cNvPr>
              <p:cNvSpPr txBox="1"/>
              <p:nvPr/>
            </p:nvSpPr>
            <p:spPr>
              <a:xfrm>
                <a:off x="3956668" y="249789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063DE427-FD3C-118A-808D-23C110C1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668" y="2497898"/>
                <a:ext cx="47756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2C7D6C5-05D9-7084-0534-3144E0337106}"/>
                  </a:ext>
                </a:extLst>
              </p:cNvPr>
              <p:cNvSpPr txBox="1"/>
              <p:nvPr/>
            </p:nvSpPr>
            <p:spPr>
              <a:xfrm>
                <a:off x="2615479" y="5459115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2C7D6C5-05D9-7084-0534-3144E0337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479" y="5459115"/>
                <a:ext cx="340285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180DC3E-C902-82D7-EDE5-C61526E19B43}"/>
              </a:ext>
            </a:extLst>
          </p:cNvPr>
          <p:cNvSpPr/>
          <p:nvPr/>
        </p:nvSpPr>
        <p:spPr>
          <a:xfrm flipH="1">
            <a:off x="1990074" y="3987766"/>
            <a:ext cx="1609893" cy="2023969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7AE345-5A52-F13F-5D3A-2A57EEC2214F}"/>
                  </a:ext>
                </a:extLst>
              </p:cNvPr>
              <p:cNvSpPr txBox="1"/>
              <p:nvPr/>
            </p:nvSpPr>
            <p:spPr>
              <a:xfrm>
                <a:off x="3134421" y="3778554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7AE345-5A52-F13F-5D3A-2A57EEC22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21" y="3778554"/>
                <a:ext cx="511550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99F2FF-86CF-B206-31B0-FD849B446346}"/>
              </a:ext>
            </a:extLst>
          </p:cNvPr>
          <p:cNvCxnSpPr>
            <a:cxnSpLocks/>
          </p:cNvCxnSpPr>
          <p:nvPr/>
        </p:nvCxnSpPr>
        <p:spPr>
          <a:xfrm>
            <a:off x="2421107" y="567065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B44BDD-1ACC-0802-D61A-4182EC212C1D}"/>
                  </a:ext>
                </a:extLst>
              </p:cNvPr>
              <p:cNvSpPr txBox="1"/>
              <p:nvPr/>
            </p:nvSpPr>
            <p:spPr>
              <a:xfrm>
                <a:off x="2094005" y="533656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B44BDD-1ACC-0802-D61A-4182EC212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005" y="5336569"/>
                <a:ext cx="336188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94E6B436-0307-2770-2B7B-B7725A951F69}"/>
              </a:ext>
            </a:extLst>
          </p:cNvPr>
          <p:cNvSpPr/>
          <p:nvPr/>
        </p:nvSpPr>
        <p:spPr>
          <a:xfrm>
            <a:off x="2856720" y="52902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83549C-83EA-F8BD-99FD-4C8914E28BB5}"/>
                  </a:ext>
                </a:extLst>
              </p:cNvPr>
              <p:cNvSpPr txBox="1"/>
              <p:nvPr/>
            </p:nvSpPr>
            <p:spPr>
              <a:xfrm>
                <a:off x="1320670" y="5168663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83549C-83EA-F8BD-99FD-4C8914E28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670" y="5168663"/>
                <a:ext cx="658449" cy="307777"/>
              </a:xfrm>
              <a:prstGeom prst="rect">
                <a:avLst/>
              </a:prstGeom>
              <a:blipFill>
                <a:blip r:embed="rId19"/>
                <a:stretch>
                  <a:fillRect r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B6DE63-65E3-8433-1651-35E58FAD6C1F}"/>
                  </a:ext>
                </a:extLst>
              </p:cNvPr>
              <p:cNvSpPr txBox="1"/>
              <p:nvPr/>
            </p:nvSpPr>
            <p:spPr>
              <a:xfrm>
                <a:off x="2616993" y="5060383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B6DE63-65E3-8433-1651-35E58FAD6C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93" y="5060383"/>
                <a:ext cx="34817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6775FFC-6B1A-90D2-18CD-8711FABC7A34}"/>
                  </a:ext>
                </a:extLst>
              </p:cNvPr>
              <p:cNvSpPr txBox="1"/>
              <p:nvPr/>
            </p:nvSpPr>
            <p:spPr>
              <a:xfrm>
                <a:off x="2946952" y="2354421"/>
                <a:ext cx="532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6775FFC-6B1A-90D2-18CD-8711FABC7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952" y="2354421"/>
                <a:ext cx="53271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6AFF9E-D0CA-D82A-D8D5-C390B8696966}"/>
              </a:ext>
            </a:extLst>
          </p:cNvPr>
          <p:cNvCxnSpPr>
            <a:stCxn id="9" idx="2"/>
          </p:cNvCxnSpPr>
          <p:nvPr/>
        </p:nvCxnSpPr>
        <p:spPr>
          <a:xfrm flipH="1" flipV="1">
            <a:off x="1921206" y="5313139"/>
            <a:ext cx="935514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66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43" grpId="0"/>
      <p:bldP spid="44" grpId="0"/>
      <p:bldP spid="46" grpId="0"/>
      <p:bldP spid="47" grpId="0"/>
      <p:bldP spid="49" grpId="0"/>
      <p:bldP spid="50" grpId="0" animBg="1"/>
      <p:bldP spid="88" grpId="0"/>
      <p:bldP spid="104" grpId="0"/>
      <p:bldP spid="105" grpId="0"/>
      <p:bldP spid="107" grpId="0"/>
      <p:bldP spid="108" grpId="0"/>
      <p:bldP spid="122" grpId="0" animBg="1"/>
      <p:bldP spid="123" grpId="0"/>
      <p:bldP spid="124" grpId="0"/>
      <p:bldP spid="125" grpId="0"/>
      <p:bldP spid="133" grpId="0"/>
      <p:bldP spid="2" grpId="0" animBg="1"/>
      <p:bldP spid="3" grpId="0"/>
      <p:bldP spid="8" grpId="0"/>
      <p:bldP spid="9" grpId="0" animBg="1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8A802-4FFC-26B2-CBD3-62CE79823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DD0578BE-D671-6939-CD8B-52BDABA91036}"/>
              </a:ext>
            </a:extLst>
          </p:cNvPr>
          <p:cNvSpPr/>
          <p:nvPr/>
        </p:nvSpPr>
        <p:spPr>
          <a:xfrm flipH="1">
            <a:off x="2102900" y="4293871"/>
            <a:ext cx="1609893" cy="1979895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08F6A-1F95-9F39-1E1F-B4D5FBFA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679C-6295-C612-433B-603FBA38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1B18B-745D-95F4-D176-F5539870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C91F881-8017-6CED-7B74-2B31156137C7}"/>
              </a:ext>
            </a:extLst>
          </p:cNvPr>
          <p:cNvCxnSpPr>
            <a:cxnSpLocks/>
          </p:cNvCxnSpPr>
          <p:nvPr/>
        </p:nvCxnSpPr>
        <p:spPr>
          <a:xfrm>
            <a:off x="1757898" y="3295223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9D4E48E-E860-574B-7A8F-381E3EB873B4}"/>
              </a:ext>
            </a:extLst>
          </p:cNvPr>
          <p:cNvCxnSpPr>
            <a:cxnSpLocks/>
          </p:cNvCxnSpPr>
          <p:nvPr/>
        </p:nvCxnSpPr>
        <p:spPr>
          <a:xfrm rot="16200000">
            <a:off x="778207" y="2719389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DE2AF3-2CCB-2DD2-1AF4-1F31772AFD09}"/>
                  </a:ext>
                </a:extLst>
              </p:cNvPr>
              <p:cNvSpPr txBox="1"/>
              <p:nvPr/>
            </p:nvSpPr>
            <p:spPr>
              <a:xfrm>
                <a:off x="4075537" y="3126068"/>
                <a:ext cx="3365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7DE2AF3-2CCB-2DD2-1AF4-1F31772AF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7" y="3126068"/>
                <a:ext cx="33650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323CCAD-11AF-32CF-1E92-A9FB818FB23A}"/>
                  </a:ext>
                </a:extLst>
              </p:cNvPr>
              <p:cNvSpPr txBox="1"/>
              <p:nvPr/>
            </p:nvSpPr>
            <p:spPr>
              <a:xfrm>
                <a:off x="1530386" y="1496585"/>
                <a:ext cx="3136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323CCAD-11AF-32CF-1E92-A9FB818FB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386" y="1496585"/>
                <a:ext cx="31367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CDDC73-AB58-859F-3587-9ED308DAF9B2}"/>
                  </a:ext>
                </a:extLst>
              </p:cNvPr>
              <p:cNvSpPr txBox="1"/>
              <p:nvPr/>
            </p:nvSpPr>
            <p:spPr>
              <a:xfrm>
                <a:off x="2869008" y="3274702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6CDDC73-AB58-859F-3587-9ED308DAF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008" y="3274702"/>
                <a:ext cx="33618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17259F7-94FC-BBE1-0B57-0D94048F5E7F}"/>
                  </a:ext>
                </a:extLst>
              </p:cNvPr>
              <p:cNvSpPr txBox="1"/>
              <p:nvPr/>
            </p:nvSpPr>
            <p:spPr>
              <a:xfrm>
                <a:off x="1475781" y="3095291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17259F7-94FC-BBE1-0B57-0D94048F5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1" y="3095291"/>
                <a:ext cx="291136" cy="369332"/>
              </a:xfrm>
              <a:prstGeom prst="rect">
                <a:avLst/>
              </a:prstGeom>
              <a:blipFill>
                <a:blip r:embed="rId5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486B710-77E2-6D81-F500-74C49366861E}"/>
                  </a:ext>
                </a:extLst>
              </p:cNvPr>
              <p:cNvSpPr txBox="1"/>
              <p:nvPr/>
            </p:nvSpPr>
            <p:spPr>
              <a:xfrm>
                <a:off x="4021868" y="3459292"/>
                <a:ext cx="3901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𝐼𝑆</m:t>
                      </m:r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486B710-77E2-6D81-F500-74C493668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868" y="3459292"/>
                <a:ext cx="39017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2ADC333-467A-FA08-2960-D6A8202BFB43}"/>
              </a:ext>
            </a:extLst>
          </p:cNvPr>
          <p:cNvSpPr/>
          <p:nvPr/>
        </p:nvSpPr>
        <p:spPr>
          <a:xfrm>
            <a:off x="2306813" y="1695979"/>
            <a:ext cx="1796766" cy="1891702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1B35719-5B35-629E-5B24-B7FC620D9D16}"/>
                  </a:ext>
                </a:extLst>
              </p:cNvPr>
              <p:cNvSpPr txBox="1"/>
              <p:nvPr/>
            </p:nvSpPr>
            <p:spPr>
              <a:xfrm>
                <a:off x="3700835" y="4039246"/>
                <a:ext cx="4506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1B35719-5B35-629E-5B24-B7FC620D9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35" y="4039246"/>
                <a:ext cx="4506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itle 1">
            <a:extLst>
              <a:ext uri="{FF2B5EF4-FFF2-40B4-BE49-F238E27FC236}">
                <a16:creationId xmlns:a16="http://schemas.microsoft.com/office/drawing/2014/main" id="{7EBD6F28-9C31-BAE6-9678-2EEE7506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279" y="364285"/>
            <a:ext cx="7886700" cy="1325563"/>
          </a:xfrm>
        </p:spPr>
        <p:txBody>
          <a:bodyPr/>
          <a:lstStyle/>
          <a:p>
            <a:r>
              <a:rPr lang="en-US" dirty="0"/>
              <a:t>Problem 5.B.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Content Placeholder 3">
                <a:extLst>
                  <a:ext uri="{FF2B5EF4-FFF2-40B4-BE49-F238E27FC236}">
                    <a16:creationId xmlns:a16="http://schemas.microsoft.com/office/drawing/2014/main" id="{8F5FB8BE-4416-6058-07E8-87FCAE24A7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9150" y="1758776"/>
                <a:ext cx="3886200" cy="441818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the medium run, the Fed will aim to return inflation to the target rate.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Fed will raise interest rates to target inflation.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𝐿𝑀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curve shifts upward, and the economy moves to a medium run equilibrium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Content Placeholder 3">
                <a:extLst>
                  <a:ext uri="{FF2B5EF4-FFF2-40B4-BE49-F238E27FC236}">
                    <a16:creationId xmlns:a16="http://schemas.microsoft.com/office/drawing/2014/main" id="{8F5FB8BE-4416-6058-07E8-87FCAE24A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758776"/>
                <a:ext cx="3886200" cy="4418187"/>
              </a:xfrm>
              <a:prstGeom prst="rect">
                <a:avLst/>
              </a:prstGeom>
              <a:blipFill>
                <a:blip r:embed="rId8"/>
                <a:stretch>
                  <a:fillRect t="-1519" r="-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436E72FC-EC82-7D30-55F9-8939DB7BA3F8}"/>
              </a:ext>
            </a:extLst>
          </p:cNvPr>
          <p:cNvCxnSpPr>
            <a:cxnSpLocks/>
          </p:cNvCxnSpPr>
          <p:nvPr/>
        </p:nvCxnSpPr>
        <p:spPr>
          <a:xfrm>
            <a:off x="1757898" y="5706600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BB3C29C5-162A-E891-165F-3FE9A4FB9C66}"/>
              </a:ext>
            </a:extLst>
          </p:cNvPr>
          <p:cNvCxnSpPr>
            <a:cxnSpLocks/>
          </p:cNvCxnSpPr>
          <p:nvPr/>
        </p:nvCxnSpPr>
        <p:spPr>
          <a:xfrm rot="16200000">
            <a:off x="778207" y="5130766"/>
            <a:ext cx="228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8F412955-C84A-411F-3358-83475AA9328D}"/>
                  </a:ext>
                </a:extLst>
              </p:cNvPr>
              <p:cNvSpPr txBox="1"/>
              <p:nvPr/>
            </p:nvSpPr>
            <p:spPr>
              <a:xfrm>
                <a:off x="4075537" y="5537445"/>
                <a:ext cx="3365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8F412955-C84A-411F-3358-83475AA93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537" y="5537445"/>
                <a:ext cx="33650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BB6B6F3-0CA6-1969-931F-E5BFBFCDCF3E}"/>
                  </a:ext>
                </a:extLst>
              </p:cNvPr>
              <p:cNvSpPr txBox="1"/>
              <p:nvPr/>
            </p:nvSpPr>
            <p:spPr>
              <a:xfrm>
                <a:off x="1237002" y="3938660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BBB6B6F3-0CA6-1969-931F-E5BFBFCDC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002" y="3938660"/>
                <a:ext cx="658449" cy="307777"/>
              </a:xfrm>
              <a:prstGeom prst="rect">
                <a:avLst/>
              </a:prstGeom>
              <a:blipFill>
                <a:blip r:embed="rId10"/>
                <a:stretch>
                  <a:fillRect r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FE7C0C3-889B-E209-CE75-73ACFBDD99DF}"/>
              </a:ext>
            </a:extLst>
          </p:cNvPr>
          <p:cNvCxnSpPr>
            <a:cxnSpLocks/>
          </p:cNvCxnSpPr>
          <p:nvPr/>
        </p:nvCxnSpPr>
        <p:spPr>
          <a:xfrm>
            <a:off x="2877085" y="567573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C25DA9D-FC71-79B0-D6D4-55AD70E371F3}"/>
                  </a:ext>
                </a:extLst>
              </p:cNvPr>
              <p:cNvSpPr txBox="1"/>
              <p:nvPr/>
            </p:nvSpPr>
            <p:spPr>
              <a:xfrm>
                <a:off x="2810892" y="5730537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C25DA9D-FC71-79B0-D6D4-55AD70E371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892" y="5730537"/>
                <a:ext cx="33618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9A3B48-527A-5C22-F160-590077D3C569}"/>
                  </a:ext>
                </a:extLst>
              </p:cNvPr>
              <p:cNvSpPr txBox="1"/>
              <p:nvPr/>
            </p:nvSpPr>
            <p:spPr>
              <a:xfrm>
                <a:off x="1475781" y="5506668"/>
                <a:ext cx="29113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89A3B48-527A-5C22-F160-590077D3C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1" y="5506668"/>
                <a:ext cx="291136" cy="369332"/>
              </a:xfrm>
              <a:prstGeom prst="rect">
                <a:avLst/>
              </a:prstGeom>
              <a:blipFill>
                <a:blip r:embed="rId12"/>
                <a:stretch>
                  <a:fillRect r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9A27A5C-EB6E-29C8-E916-1732BE2E1A50}"/>
              </a:ext>
            </a:extLst>
          </p:cNvPr>
          <p:cNvCxnSpPr>
            <a:cxnSpLocks/>
          </p:cNvCxnSpPr>
          <p:nvPr/>
        </p:nvCxnSpPr>
        <p:spPr>
          <a:xfrm>
            <a:off x="2878629" y="3261587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D669B36-DC33-D573-E294-164034291169}"/>
              </a:ext>
            </a:extLst>
          </p:cNvPr>
          <p:cNvCxnSpPr>
            <a:cxnSpLocks/>
          </p:cNvCxnSpPr>
          <p:nvPr/>
        </p:nvCxnSpPr>
        <p:spPr>
          <a:xfrm>
            <a:off x="2878629" y="2664431"/>
            <a:ext cx="0" cy="30421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F3390646-F722-E7C1-B6AF-AEFB005F73E2}"/>
              </a:ext>
            </a:extLst>
          </p:cNvPr>
          <p:cNvCxnSpPr>
            <a:cxnSpLocks/>
          </p:cNvCxnSpPr>
          <p:nvPr/>
        </p:nvCxnSpPr>
        <p:spPr>
          <a:xfrm>
            <a:off x="1921206" y="2664431"/>
            <a:ext cx="20879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45DF7A85-0545-0AB6-6663-1AAAA62DB108}"/>
              </a:ext>
            </a:extLst>
          </p:cNvPr>
          <p:cNvSpPr/>
          <p:nvPr/>
        </p:nvSpPr>
        <p:spPr>
          <a:xfrm>
            <a:off x="2862127" y="264477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3C983C8-B14A-010C-62B0-F99093F3C010}"/>
                  </a:ext>
                </a:extLst>
              </p:cNvPr>
              <p:cNvSpPr txBox="1"/>
              <p:nvPr/>
            </p:nvSpPr>
            <p:spPr>
              <a:xfrm>
                <a:off x="1532275" y="2514371"/>
                <a:ext cx="3745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3C983C8-B14A-010C-62B0-F99093F3C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75" y="2514371"/>
                <a:ext cx="37452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063DE427-FD3C-118A-808D-23C110C1F8C7}"/>
                  </a:ext>
                </a:extLst>
              </p:cNvPr>
              <p:cNvSpPr txBox="1"/>
              <p:nvPr/>
            </p:nvSpPr>
            <p:spPr>
              <a:xfrm>
                <a:off x="3956668" y="2497898"/>
                <a:ext cx="477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𝐿𝑀</m:t>
                      </m:r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063DE427-FD3C-118A-808D-23C110C1F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668" y="2497898"/>
                <a:ext cx="47756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FE65AFB-848B-AE8B-D46A-F3445783A948}"/>
                  </a:ext>
                </a:extLst>
              </p:cNvPr>
              <p:cNvSpPr txBox="1"/>
              <p:nvPr/>
            </p:nvSpPr>
            <p:spPr>
              <a:xfrm>
                <a:off x="3747114" y="3575745"/>
                <a:ext cx="4555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0FE65AFB-848B-AE8B-D46A-F3445783A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114" y="3575745"/>
                <a:ext cx="45550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053D72A-E534-3789-1270-9FADE1ED55E8}"/>
              </a:ext>
            </a:extLst>
          </p:cNvPr>
          <p:cNvSpPr/>
          <p:nvPr/>
        </p:nvSpPr>
        <p:spPr>
          <a:xfrm flipH="1">
            <a:off x="1990074" y="3987766"/>
            <a:ext cx="1609893" cy="2023969"/>
          </a:xfrm>
          <a:custGeom>
            <a:avLst/>
            <a:gdLst>
              <a:gd name="connsiteX0" fmla="*/ 0 w 3359150"/>
              <a:gd name="connsiteY0" fmla="*/ 0 h 3352800"/>
              <a:gd name="connsiteX1" fmla="*/ 1358900 w 3359150"/>
              <a:gd name="connsiteY1" fmla="*/ 2051050 h 3352800"/>
              <a:gd name="connsiteX2" fmla="*/ 3359150 w 3359150"/>
              <a:gd name="connsiteY2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9150" h="3352800">
                <a:moveTo>
                  <a:pt x="0" y="0"/>
                </a:moveTo>
                <a:cubicBezTo>
                  <a:pt x="399521" y="746125"/>
                  <a:pt x="799042" y="1492250"/>
                  <a:pt x="1358900" y="2051050"/>
                </a:cubicBezTo>
                <a:cubicBezTo>
                  <a:pt x="1918758" y="2609850"/>
                  <a:pt x="2638954" y="2981325"/>
                  <a:pt x="3359150" y="3352800"/>
                </a:cubicBezTo>
              </a:path>
            </a:pathLst>
          </a:cu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3133F7-F45E-D827-E9F5-3119D893EBCE}"/>
                  </a:ext>
                </a:extLst>
              </p:cNvPr>
              <p:cNvSpPr txBox="1"/>
              <p:nvPr/>
            </p:nvSpPr>
            <p:spPr>
              <a:xfrm>
                <a:off x="3134421" y="3778554"/>
                <a:ext cx="5115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3133F7-F45E-D827-E9F5-3119D893E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421" y="3778554"/>
                <a:ext cx="51155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0D87BBDF-476F-D403-6283-713DC5ED1E20}"/>
              </a:ext>
            </a:extLst>
          </p:cNvPr>
          <p:cNvSpPr/>
          <p:nvPr/>
        </p:nvSpPr>
        <p:spPr>
          <a:xfrm>
            <a:off x="2856720" y="529028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FA15CA-3F0B-42CC-E335-E3217A7DC44F}"/>
                  </a:ext>
                </a:extLst>
              </p:cNvPr>
              <p:cNvSpPr txBox="1"/>
              <p:nvPr/>
            </p:nvSpPr>
            <p:spPr>
              <a:xfrm>
                <a:off x="1320670" y="5168663"/>
                <a:ext cx="6584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FA15CA-3F0B-42CC-E335-E3217A7DC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670" y="5168663"/>
                <a:ext cx="658449" cy="307777"/>
              </a:xfrm>
              <a:prstGeom prst="rect">
                <a:avLst/>
              </a:prstGeom>
              <a:blipFill>
                <a:blip r:embed="rId17"/>
                <a:stretch>
                  <a:fillRect r="-19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2A578B-7F52-76FD-D561-B2F22BAE532C}"/>
                  </a:ext>
                </a:extLst>
              </p:cNvPr>
              <p:cNvSpPr txBox="1"/>
              <p:nvPr/>
            </p:nvSpPr>
            <p:spPr>
              <a:xfrm>
                <a:off x="2616993" y="5060383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92A578B-7F52-76FD-D561-B2F22BAE5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93" y="5060383"/>
                <a:ext cx="348172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9038BB-CBB7-2098-E278-D2751FF9E031}"/>
              </a:ext>
            </a:extLst>
          </p:cNvPr>
          <p:cNvCxnSpPr>
            <a:stCxn id="7" idx="2"/>
          </p:cNvCxnSpPr>
          <p:nvPr/>
        </p:nvCxnSpPr>
        <p:spPr>
          <a:xfrm flipH="1" flipV="1">
            <a:off x="1921206" y="5313139"/>
            <a:ext cx="935514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90CDFE-F78A-7DF1-78D5-57DBF8918A10}"/>
              </a:ext>
            </a:extLst>
          </p:cNvPr>
          <p:cNvCxnSpPr>
            <a:cxnSpLocks/>
          </p:cNvCxnSpPr>
          <p:nvPr/>
        </p:nvCxnSpPr>
        <p:spPr>
          <a:xfrm>
            <a:off x="2421107" y="5670655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E3890-62DD-E348-4A9A-AB35AADE920C}"/>
                  </a:ext>
                </a:extLst>
              </p:cNvPr>
              <p:cNvSpPr txBox="1"/>
              <p:nvPr/>
            </p:nvSpPr>
            <p:spPr>
              <a:xfrm>
                <a:off x="2094005" y="5336569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E3890-62DD-E348-4A9A-AB35AADE9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005" y="5336569"/>
                <a:ext cx="336188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B603BB6-7CB9-43D1-2E88-BDFF9A5CA2CC}"/>
              </a:ext>
            </a:extLst>
          </p:cNvPr>
          <p:cNvCxnSpPr/>
          <p:nvPr/>
        </p:nvCxnSpPr>
        <p:spPr>
          <a:xfrm flipV="1">
            <a:off x="2421107" y="1940560"/>
            <a:ext cx="0" cy="37300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24667D0-F648-CBEC-855C-43B428E695B8}"/>
              </a:ext>
            </a:extLst>
          </p:cNvPr>
          <p:cNvCxnSpPr>
            <a:cxnSpLocks/>
          </p:cNvCxnSpPr>
          <p:nvPr/>
        </p:nvCxnSpPr>
        <p:spPr>
          <a:xfrm>
            <a:off x="2421107" y="3264558"/>
            <a:ext cx="0" cy="68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7E72EA-6B77-4EAD-0D00-02F0D60153C8}"/>
                  </a:ext>
                </a:extLst>
              </p:cNvPr>
              <p:cNvSpPr txBox="1"/>
              <p:nvPr/>
            </p:nvSpPr>
            <p:spPr>
              <a:xfrm>
                <a:off x="2394567" y="3283205"/>
                <a:ext cx="3361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7E72EA-6B77-4EAD-0D00-02F0D6015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567" y="3283205"/>
                <a:ext cx="336188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F82E63C-5EE3-5EB2-D335-1DB2DDA6B3B2}"/>
              </a:ext>
            </a:extLst>
          </p:cNvPr>
          <p:cNvCxnSpPr>
            <a:cxnSpLocks/>
          </p:cNvCxnSpPr>
          <p:nvPr/>
        </p:nvCxnSpPr>
        <p:spPr>
          <a:xfrm>
            <a:off x="1921206" y="1940560"/>
            <a:ext cx="20879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70F5425-7327-B591-CDC0-C79C92DEC581}"/>
                  </a:ext>
                </a:extLst>
              </p:cNvPr>
              <p:cNvSpPr txBox="1"/>
              <p:nvPr/>
            </p:nvSpPr>
            <p:spPr>
              <a:xfrm>
                <a:off x="3926362" y="1791524"/>
                <a:ext cx="5351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70F5425-7327-B591-CDC0-C79C92DEC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62" y="1791524"/>
                <a:ext cx="53514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6B244FE2-247A-DFCA-8B36-A9B7887BBF78}"/>
              </a:ext>
            </a:extLst>
          </p:cNvPr>
          <p:cNvSpPr/>
          <p:nvPr/>
        </p:nvSpPr>
        <p:spPr>
          <a:xfrm>
            <a:off x="2407333" y="191252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AC3A5C-D6E3-4366-C554-568F98F0C5BC}"/>
                  </a:ext>
                </a:extLst>
              </p:cNvPr>
              <p:cNvSpPr txBox="1"/>
              <p:nvPr/>
            </p:nvSpPr>
            <p:spPr>
              <a:xfrm>
                <a:off x="2340228" y="1597697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AC3A5C-D6E3-4366-C554-568F98F0C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228" y="1597697"/>
                <a:ext cx="340285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E6310F-037C-F904-D767-EBBD579937A3}"/>
                  </a:ext>
                </a:extLst>
              </p:cNvPr>
              <p:cNvSpPr txBox="1"/>
              <p:nvPr/>
            </p:nvSpPr>
            <p:spPr>
              <a:xfrm>
                <a:off x="2615479" y="5459115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E6310F-037C-F904-D767-EBBD57993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479" y="5459115"/>
                <a:ext cx="340285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73BADD-BA4F-B6B3-1E38-4E1DC4CB975F}"/>
                  </a:ext>
                </a:extLst>
              </p:cNvPr>
              <p:cNvSpPr txBox="1"/>
              <p:nvPr/>
            </p:nvSpPr>
            <p:spPr>
              <a:xfrm>
                <a:off x="2785310" y="2360482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73BADD-BA4F-B6B3-1E38-4E1DC4CB9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310" y="2360482"/>
                <a:ext cx="340285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24B3D98-9DCE-A9BD-486B-BC672FB7E309}"/>
                  </a:ext>
                </a:extLst>
              </p:cNvPr>
              <p:cNvSpPr txBox="1"/>
              <p:nvPr/>
            </p:nvSpPr>
            <p:spPr>
              <a:xfrm>
                <a:off x="2946952" y="2354421"/>
                <a:ext cx="532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24B3D98-9DCE-A9BD-486B-BC672FB7E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952" y="2354421"/>
                <a:ext cx="532710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ECB2F1-D671-D1CE-6B0E-D67ED934533A}"/>
                  </a:ext>
                </a:extLst>
              </p:cNvPr>
              <p:cNvSpPr txBox="1"/>
              <p:nvPr/>
            </p:nvSpPr>
            <p:spPr>
              <a:xfrm>
                <a:off x="2323536" y="5673451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ECB2F1-D671-D1CE-6B0E-D67ED9345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536" y="5673451"/>
                <a:ext cx="340285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0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 animBg="1"/>
      <p:bldP spid="24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#3 “Recovery”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Mar. 18</a:t>
            </a:r>
            <a:r>
              <a:rPr lang="en-US" baseline="30000" dirty="0"/>
              <a:t>th</a:t>
            </a:r>
            <a:r>
              <a:rPr lang="en-US" dirty="0"/>
              <a:t> ~ Mar. 27</a:t>
            </a:r>
            <a:r>
              <a:rPr lang="en-US" baseline="30000" dirty="0"/>
              <a:t>th</a:t>
            </a:r>
            <a:r>
              <a:rPr lang="en-US" dirty="0"/>
              <a:t>, 2024 (10 Days)</a:t>
            </a:r>
          </a:p>
          <a:p>
            <a:pPr lvl="3"/>
            <a:endParaRPr lang="en-US" dirty="0"/>
          </a:p>
          <a:p>
            <a:r>
              <a:rPr lang="en-US" dirty="0"/>
              <a:t>Length: 30 Minutes per Session</a:t>
            </a:r>
          </a:p>
          <a:p>
            <a:pPr lvl="3"/>
            <a:endParaRPr lang="en-US" dirty="0"/>
          </a:p>
          <a:p>
            <a:r>
              <a:rPr lang="en-US" dirty="0"/>
              <a:t>Use the Whiteboard / Paper to correct your answers.</a:t>
            </a:r>
          </a:p>
          <a:p>
            <a:pPr lvl="3"/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Rate of Unemployment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medium-run equilibrium level of the unemployment rate, determined at the point where realized inflation matches expected inflation.</a:t>
            </a:r>
          </a:p>
          <a:p>
            <a:pPr lvl="3"/>
            <a:endParaRPr lang="en-US" dirty="0"/>
          </a:p>
          <a:p>
            <a:r>
              <a:rPr lang="en-US" dirty="0"/>
              <a:t>Potential Output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output level of the economy in the medium run equilibrium, which is determined by the natural rate of unemployment.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Reservation Wage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wage in which workers are indifferent between the options of employment and unemployment. (i.e., If a worker is offered even 1 cent below their reservation wage, they choose unemployment)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03FC7-4AD0-08D4-F495-8C48D7A71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F255-924E-DF71-4DE0-CCBC4BA8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186F9-9849-DF19-443F-D3838ED7AC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De-anchoring of Expectations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Economic agents’ expectations moving away from a set value.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Phillips Curve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 negative relationship between the economy’s unemployment rate and inflation.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Efficiency Wage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Wages that are above the workers’ reservation wage, which aims to motivate employees and raise morale, leading to increased efficiency and lower turnovers.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C186F9-9849-DF19-443F-D3838ED7AC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3E74-D185-2DA7-E2A1-7B1F64F7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D783-8034-CDD4-508A-FBF57871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B1C6-1A4D-BC16-DF69-2221DCA5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D79A0-4685-8077-8C9B-ADF0F2F4A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12F4-E5A5-3F6D-B60E-66339E63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42852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When the unemployment level of the economy is low, the nominal wage will tend to be lower.</a:t>
                </a:r>
              </a:p>
              <a:p>
                <a:pPr lvl="3"/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unemployment is low, it means that outside opportunities for alternate employment are plentiful.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Both the employers and employees are aware of this fact.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This will hand more bargaining power over to the workers.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Therefore, the nominal wages in the economy will be higher.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75BD20-8327-7672-72B9-B6F667A132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428527"/>
              </a:xfrm>
              <a:blipFill>
                <a:blip r:embed="rId2"/>
                <a:stretch>
                  <a:fillRect l="-1005" t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218D-11BE-B824-A207-9873D442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F7BD3-55B9-757A-5E09-2498491A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7253-D52C-5E3C-A1F3-5BA6F7B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BA4F-5B2D-1194-396B-C9C43FC0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60D7-31B4-F88F-423B-E2D4F442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9FEB-4C89-951D-F700-AC992B668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level of competition in the goods market decreases, the markup that firms can charge above the marginal cost of production will increase.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  <a:endParaRPr lang="en-US" sz="5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D3F9A-C8A0-FC60-D863-7E7BF488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27D32-E881-33B1-77EA-3FDB0B55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1FAE-91F2-6BD6-E415-0107D969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D691E-09CC-29BA-538C-B42AC42BFC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D23C3-A3C3-9482-A3CC-2A16FF7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E227A-A034-476E-BB68-2C53F800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Stagflation refers to a situation in which the economy is facing both stagnation and deflation.</a:t>
            </a:r>
          </a:p>
          <a:p>
            <a:endParaRPr lang="en-US" sz="5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Stagflation describes an economy facing low growth (stagnation) and high inflation.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E97B1-FE3A-0EFB-83E9-E896AE2A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411AF-7C57-5D2D-52FD-8AA253FE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B4C7-2271-A7E1-03A4-BC0CBE60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Once an economy reaches its medium run equilibrium, the inflation rate will always be zero.</a:t>
                </a:r>
              </a:p>
              <a:p>
                <a:endParaRPr lang="en-US" sz="500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acc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In the medium run, the inflation rate will match the “target rate” (or expected rate) of inflation.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33E13E-28F3-4D5A-DF36-39A69CCAE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57FE-3B29-1F99-2971-18FFAE82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firms in the economy charge a markup of 10% above their marginal cost of production, what will be the natural rate of unemployment in the economy?</a:t>
                </a:r>
              </a:p>
              <a:p>
                <a:endParaRPr lang="en-US" sz="500" dirty="0"/>
              </a:p>
              <a:p>
                <a:pPr lvl="1"/>
                <a:r>
                  <a:rPr lang="en-US" b="0" dirty="0">
                    <a:solidFill>
                      <a:srgbClr val="FF0000"/>
                    </a:solidFill>
                  </a:rPr>
                  <a:t>First, transform the PS relation.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⟹   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Then, transform the WS relation.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Combining the two results, we have: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1+0.1</m:t>
                        </m:r>
                      </m:den>
                    </m:f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≈9.1%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250E9B-6597-B043-FE63-EABA1D1B7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9871-024E-86B5-2C8B-1F8F1388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540FD-CC7D-4EC2-D4FA-83E9A170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32B-C1EC-1C43-2517-7918AF89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3804</TotalTime>
  <Words>988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Franklin Gothic Book</vt:lpstr>
      <vt:lpstr>Office Theme</vt:lpstr>
      <vt:lpstr>Quiz #3 Review</vt:lpstr>
      <vt:lpstr>Quiz #3 “Recovery”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4.A.</vt:lpstr>
      <vt:lpstr>Problem 4.B.</vt:lpstr>
      <vt:lpstr>Problem 5.A.</vt:lpstr>
      <vt:lpstr>Problem 5.B.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85</cp:revision>
  <dcterms:created xsi:type="dcterms:W3CDTF">2023-08-17T23:00:51Z</dcterms:created>
  <dcterms:modified xsi:type="dcterms:W3CDTF">2024-03-18T16:51:35Z</dcterms:modified>
</cp:coreProperties>
</file>