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6"/>
  </p:notesMasterIdLst>
  <p:sldIdLst>
    <p:sldId id="256" r:id="rId2"/>
    <p:sldId id="273" r:id="rId3"/>
    <p:sldId id="275" r:id="rId4"/>
    <p:sldId id="276" r:id="rId5"/>
    <p:sldId id="277" r:id="rId6"/>
    <p:sldId id="278" r:id="rId7"/>
    <p:sldId id="279" r:id="rId8"/>
    <p:sldId id="280" r:id="rId9"/>
    <p:sldId id="296" r:id="rId10"/>
    <p:sldId id="281" r:id="rId11"/>
    <p:sldId id="283" r:id="rId12"/>
    <p:sldId id="297" r:id="rId13"/>
    <p:sldId id="294" r:id="rId14"/>
    <p:sldId id="298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282F"/>
    <a:srgbClr val="F5CFD0"/>
    <a:srgbClr val="E05F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979" autoAdjust="0"/>
    <p:restoredTop sz="94660"/>
  </p:normalViewPr>
  <p:slideViewPr>
    <p:cSldViewPr snapToGrid="0">
      <p:cViewPr varScale="1">
        <p:scale>
          <a:sx n="82" d="100"/>
          <a:sy n="82" d="100"/>
        </p:scale>
        <p:origin x="85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A6441-4E79-42FF-805B-86C90BDFD38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29054-221E-4755-818D-C35A08AFDB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85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2;p13">
            <a:extLst>
              <a:ext uri="{FF2B5EF4-FFF2-40B4-BE49-F238E27FC236}">
                <a16:creationId xmlns:a16="http://schemas.microsoft.com/office/drawing/2014/main" id="{BF16982E-3E38-0665-4F07-437DD3F0D5A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354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1F852EF2-DB2E-EDA3-947F-AD7E6C19EBD8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8102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297A800C-E47B-35AC-0EA8-24F3738049A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2633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859BA894-242B-5A6C-EFD3-428444AAFEC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735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3200" b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92;p13">
            <a:extLst>
              <a:ext uri="{FF2B5EF4-FFF2-40B4-BE49-F238E27FC236}">
                <a16:creationId xmlns:a16="http://schemas.microsoft.com/office/drawing/2014/main" id="{A5DC9873-6BF3-A825-551C-17B7FBCA97F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058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F820AB4E-4F46-3C81-9BD0-65A4D2A2DBEC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4596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Google Shape;101;p14">
            <a:extLst>
              <a:ext uri="{FF2B5EF4-FFF2-40B4-BE49-F238E27FC236}">
                <a16:creationId xmlns:a16="http://schemas.microsoft.com/office/drawing/2014/main" id="{C854E680-04A2-EA76-C6A6-8EF6A2AD0BB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425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Google Shape;101;p14">
            <a:extLst>
              <a:ext uri="{FF2B5EF4-FFF2-40B4-BE49-F238E27FC236}">
                <a16:creationId xmlns:a16="http://schemas.microsoft.com/office/drawing/2014/main" id="{0E4BED26-AE3D-9FD7-372D-89389F76110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195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Google Shape;101;p14">
            <a:extLst>
              <a:ext uri="{FF2B5EF4-FFF2-40B4-BE49-F238E27FC236}">
                <a16:creationId xmlns:a16="http://schemas.microsoft.com/office/drawing/2014/main" id="{63FB725D-7839-2629-E2FD-4289B983E67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98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ADE22408-2DD9-F1EF-2438-A0546996FB2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318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19CEB84E-A1D1-9AFA-DEC7-31056DF6BFA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1165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  <a:cs typeface="Forte Forward" panose="020F0502020204030204" pitchFamily="2" charset="0"/>
              </a:defRPr>
            </a:lvl1pPr>
          </a:lstStyle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0777" y="6356351"/>
            <a:ext cx="57624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1;p13">
            <a:extLst>
              <a:ext uri="{FF2B5EF4-FFF2-40B4-BE49-F238E27FC236}">
                <a16:creationId xmlns:a16="http://schemas.microsoft.com/office/drawing/2014/main" id="{9C136CE5-665B-2FA1-3A31-86C4E8EC1DBB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423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5955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Franklin Gothic Book" panose="020B05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0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png"/><Relationship Id="rId18" Type="http://schemas.openxmlformats.org/officeDocument/2006/relationships/image" Target="../media/image32.png"/><Relationship Id="rId3" Type="http://schemas.openxmlformats.org/officeDocument/2006/relationships/image" Target="../media/image17.png"/><Relationship Id="rId21" Type="http://schemas.openxmlformats.org/officeDocument/2006/relationships/image" Target="../media/image35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17" Type="http://schemas.openxmlformats.org/officeDocument/2006/relationships/image" Target="../media/image31.png"/><Relationship Id="rId2" Type="http://schemas.openxmlformats.org/officeDocument/2006/relationships/image" Target="../media/image16.png"/><Relationship Id="rId16" Type="http://schemas.openxmlformats.org/officeDocument/2006/relationships/image" Target="../media/image30.png"/><Relationship Id="rId20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5" Type="http://schemas.openxmlformats.org/officeDocument/2006/relationships/image" Target="../media/image29.png"/><Relationship Id="rId10" Type="http://schemas.openxmlformats.org/officeDocument/2006/relationships/image" Target="../media/image24.png"/><Relationship Id="rId19" Type="http://schemas.openxmlformats.org/officeDocument/2006/relationships/image" Target="../media/image33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Relationship Id="rId14" Type="http://schemas.openxmlformats.org/officeDocument/2006/relationships/image" Target="../media/image2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28.png"/><Relationship Id="rId18" Type="http://schemas.openxmlformats.org/officeDocument/2006/relationships/image" Target="../media/image34.png"/><Relationship Id="rId26" Type="http://schemas.openxmlformats.org/officeDocument/2006/relationships/image" Target="../media/image41.png"/><Relationship Id="rId3" Type="http://schemas.openxmlformats.org/officeDocument/2006/relationships/image" Target="../media/image17.png"/><Relationship Id="rId21" Type="http://schemas.openxmlformats.org/officeDocument/2006/relationships/image" Target="../media/image39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17" Type="http://schemas.openxmlformats.org/officeDocument/2006/relationships/image" Target="../media/image33.png"/><Relationship Id="rId25" Type="http://schemas.openxmlformats.org/officeDocument/2006/relationships/image" Target="../media/image35.png"/><Relationship Id="rId2" Type="http://schemas.openxmlformats.org/officeDocument/2006/relationships/image" Target="../media/image16.png"/><Relationship Id="rId16" Type="http://schemas.openxmlformats.org/officeDocument/2006/relationships/image" Target="../media/image31.png"/><Relationship Id="rId20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24" Type="http://schemas.openxmlformats.org/officeDocument/2006/relationships/image" Target="../media/image27.png"/><Relationship Id="rId5" Type="http://schemas.openxmlformats.org/officeDocument/2006/relationships/image" Target="../media/image19.png"/><Relationship Id="rId15" Type="http://schemas.openxmlformats.org/officeDocument/2006/relationships/image" Target="../media/image37.png"/><Relationship Id="rId23" Type="http://schemas.openxmlformats.org/officeDocument/2006/relationships/image" Target="../media/image30.png"/><Relationship Id="rId10" Type="http://schemas.openxmlformats.org/officeDocument/2006/relationships/image" Target="../media/image24.png"/><Relationship Id="rId19" Type="http://schemas.openxmlformats.org/officeDocument/2006/relationships/image" Target="../media/image32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Relationship Id="rId14" Type="http://schemas.openxmlformats.org/officeDocument/2006/relationships/image" Target="../media/image29.png"/><Relationship Id="rId22" Type="http://schemas.openxmlformats.org/officeDocument/2006/relationships/image" Target="../media/image4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alendly.com/brianhwpar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981AA-C880-955A-8ACC-D4284C4A79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585" y="1122363"/>
            <a:ext cx="8108830" cy="2387600"/>
          </a:xfrm>
        </p:spPr>
        <p:txBody>
          <a:bodyPr>
            <a:normAutofit/>
          </a:bodyPr>
          <a:lstStyle/>
          <a:p>
            <a:r>
              <a:rPr lang="en-US" dirty="0"/>
              <a:t>Quiz #3 Review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868834-9371-0482-209B-C2EBDB2D93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ECON </a:t>
            </a:r>
            <a:r>
              <a:rPr lang="en-US" dirty="0"/>
              <a:t>301</a:t>
            </a:r>
            <a:endParaRPr lang="en-US" sz="32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3A60A-CBE6-B5CE-B9CE-C7DC93869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F44A7-8470-0B18-F1D2-F47845ECB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BCC6C-06D2-CC1B-BC1A-B87124A3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806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294785-2701-708E-70C5-DF10AC6E77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43D94-DB88-2A45-C993-5D312FEEE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E8A88C1-140E-F0D5-8D3C-41656D4E5A9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Suppose that the markup in the economy falls to 5%.</a:t>
                </a:r>
              </a:p>
              <a:p>
                <a:r>
                  <a:rPr lang="en-US" dirty="0"/>
                  <a:t>Would the natural rate of unemployment increase or decrease?</a:t>
                </a:r>
                <a:endParaRPr lang="en-US" sz="500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It will decrease.</a:t>
                </a:r>
              </a:p>
              <a:p>
                <a:pPr lvl="1"/>
                <a:endParaRPr lang="en-US" dirty="0">
                  <a:solidFill>
                    <a:srgbClr val="FF0000"/>
                  </a:solidFill>
                </a:endParaRPr>
              </a:p>
              <a:p>
                <a:r>
                  <a:rPr lang="en-US" dirty="0"/>
                  <a:t>Justify your answer to the question above.</a:t>
                </a:r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=1−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US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⟹</m:t>
                    </m:r>
                    <m:r>
                      <a:rPr lang="en-US" b="0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f>
                      <m:f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1+0.05</m:t>
                        </m:r>
                      </m:den>
                    </m:f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=1−</m:t>
                    </m:r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 ⟹   </m:t>
                    </m:r>
                    <m:sSub>
                      <m:sSub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≈4.8%</m:t>
                    </m:r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E8A88C1-140E-F0D5-8D3C-41656D4E5A9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AF1263-E777-19DC-8031-63DF35CAA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660D9-91A3-30AF-B088-BFEAF9C14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946DF-625C-2EB3-454D-A4C4A89C0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76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9E5A57-F187-F9DB-FFC0-465735B29F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99AAA-8E11-3928-66C3-61E27809D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4.A.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8C7A8-4281-BE12-CCED-ADEDA98DB9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265420"/>
          </a:xfrm>
        </p:spPr>
        <p:txBody>
          <a:bodyPr/>
          <a:lstStyle/>
          <a:p>
            <a:r>
              <a:rPr lang="en-US" dirty="0"/>
              <a:t>Plot the PC in the empty chart below </a:t>
            </a:r>
            <a:r>
              <a:rPr lang="en-US" u="sng" dirty="0"/>
              <a:t>and</a:t>
            </a:r>
            <a:r>
              <a:rPr lang="en-US" dirty="0"/>
              <a:t> calculate the inflation rate if the current level of output is 50, potential output is 45, and the target rate of inflation is 0%.</a:t>
            </a:r>
          </a:p>
          <a:p>
            <a:endParaRPr lang="en-US" sz="5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3271F1-3F84-2904-0243-B76E7196A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10AAF7-371A-E7C1-CD8A-74EBB4E11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468013-016F-8FB7-3274-80E49D33B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11</a:t>
            </a:fld>
            <a:endParaRPr lang="en-US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3735C6E-9D46-ADE7-4830-97B370953552}"/>
              </a:ext>
            </a:extLst>
          </p:cNvPr>
          <p:cNvCxnSpPr/>
          <p:nvPr/>
        </p:nvCxnSpPr>
        <p:spPr>
          <a:xfrm>
            <a:off x="831671" y="5519617"/>
            <a:ext cx="3886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8ECB8B8-29F5-BBB4-408E-99BE5071F1DD}"/>
              </a:ext>
            </a:extLst>
          </p:cNvPr>
          <p:cNvCxnSpPr>
            <a:cxnSpLocks/>
          </p:cNvCxnSpPr>
          <p:nvPr/>
        </p:nvCxnSpPr>
        <p:spPr>
          <a:xfrm rot="16200000">
            <a:off x="-490920" y="4600883"/>
            <a:ext cx="29718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28A40B65-D5E1-D832-5D8C-8562829085DB}"/>
              </a:ext>
            </a:extLst>
          </p:cNvPr>
          <p:cNvSpPr txBox="1"/>
          <p:nvPr/>
        </p:nvSpPr>
        <p:spPr>
          <a:xfrm>
            <a:off x="4040132" y="5233573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Output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4E0EFF2-9EC9-AE76-1718-C6CD8A4D8BC3}"/>
                  </a:ext>
                </a:extLst>
              </p:cNvPr>
              <p:cNvSpPr txBox="1"/>
              <p:nvPr/>
            </p:nvSpPr>
            <p:spPr>
              <a:xfrm rot="16200000">
                <a:off x="502446" y="3171921"/>
                <a:ext cx="6584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</m:acc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4E0EFF2-9EC9-AE76-1718-C6CD8A4D8B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502446" y="3171921"/>
                <a:ext cx="658449" cy="307777"/>
              </a:xfrm>
              <a:prstGeom prst="rect">
                <a:avLst/>
              </a:prstGeom>
              <a:blipFill>
                <a:blip r:embed="rId2"/>
                <a:stretch>
                  <a:fillRect t="-20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556D240-B3DA-7677-B45A-FD7413D84BB7}"/>
              </a:ext>
            </a:extLst>
          </p:cNvPr>
          <p:cNvCxnSpPr/>
          <p:nvPr/>
        </p:nvCxnSpPr>
        <p:spPr>
          <a:xfrm>
            <a:off x="2381388" y="5488752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B52D778-1962-0D05-6326-4FED78118443}"/>
                  </a:ext>
                </a:extLst>
              </p:cNvPr>
              <p:cNvSpPr txBox="1"/>
              <p:nvPr/>
            </p:nvSpPr>
            <p:spPr>
              <a:xfrm>
                <a:off x="1571098" y="5173864"/>
                <a:ext cx="92833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=45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B52D778-1962-0D05-6326-4FED781184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1098" y="5173864"/>
                <a:ext cx="928335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004621A-E3A5-D2D3-D394-60F82C5669D9}"/>
                  </a:ext>
                </a:extLst>
              </p:cNvPr>
              <p:cNvSpPr txBox="1"/>
              <p:nvPr/>
            </p:nvSpPr>
            <p:spPr>
              <a:xfrm>
                <a:off x="549554" y="5319685"/>
                <a:ext cx="29113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004621A-E3A5-D2D3-D394-60F82C5669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554" y="5319685"/>
                <a:ext cx="291136" cy="369332"/>
              </a:xfrm>
              <a:prstGeom prst="rect">
                <a:avLst/>
              </a:prstGeom>
              <a:blipFill>
                <a:blip r:embed="rId4"/>
                <a:stretch>
                  <a:fillRect r="-4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0EB9A17C-9DD7-A4EC-D029-3BE61C860E24}"/>
              </a:ext>
            </a:extLst>
          </p:cNvPr>
          <p:cNvSpPr/>
          <p:nvPr/>
        </p:nvSpPr>
        <p:spPr>
          <a:xfrm flipH="1">
            <a:off x="1361311" y="3160703"/>
            <a:ext cx="2926080" cy="292608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CEE4676D-A86D-077A-7951-A151636FD143}"/>
                  </a:ext>
                </a:extLst>
              </p:cNvPr>
              <p:cNvSpPr txBox="1"/>
              <p:nvPr/>
            </p:nvSpPr>
            <p:spPr>
              <a:xfrm>
                <a:off x="4169238" y="2948523"/>
                <a:ext cx="4506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𝑃𝐶</m:t>
                      </m:r>
                    </m:oMath>
                  </m:oMathPara>
                </a14:m>
                <a:endParaRPr lang="en-US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CEE4676D-A86D-077A-7951-A151636FD1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9238" y="2948523"/>
                <a:ext cx="450636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ontent Placeholder 3">
                <a:extLst>
                  <a:ext uri="{FF2B5EF4-FFF2-40B4-BE49-F238E27FC236}">
                    <a16:creationId xmlns:a16="http://schemas.microsoft.com/office/drawing/2014/main" id="{92D49378-5984-3B4A-CF1A-2BD282D9BAD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629150" y="2996585"/>
                <a:ext cx="3886200" cy="3180378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1"/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̅"/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</m:acc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d>
                      <m:d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endParaRPr lang="en-US" b="0" dirty="0">
                  <a:solidFill>
                    <a:srgbClr val="FF0000"/>
                  </a:solidFill>
                </a:endParaRPr>
              </a:p>
              <a:p>
                <a:pPr lvl="1"/>
                <a:endParaRPr lang="en-US" sz="500" b="0" dirty="0">
                  <a:solidFill>
                    <a:srgbClr val="FF0000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−0=</m:t>
                    </m:r>
                    <m:f>
                      <m:f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d>
                      <m:d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50−45</m:t>
                        </m:r>
                      </m:e>
                    </m:d>
                  </m:oMath>
                </a14:m>
                <a:endParaRPr lang="en-US" b="0" dirty="0">
                  <a:solidFill>
                    <a:srgbClr val="FF0000"/>
                  </a:solidFill>
                </a:endParaRPr>
              </a:p>
              <a:p>
                <a:pPr lvl="1"/>
                <a:endParaRPr lang="en-US" sz="500" dirty="0">
                  <a:solidFill>
                    <a:srgbClr val="FF0000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=0.05</m:t>
                    </m:r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Content Placeholder 3">
                <a:extLst>
                  <a:ext uri="{FF2B5EF4-FFF2-40B4-BE49-F238E27FC236}">
                    <a16:creationId xmlns:a16="http://schemas.microsoft.com/office/drawing/2014/main" id="{92D49378-5984-3B4A-CF1A-2BD282D9BA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9150" y="2996585"/>
                <a:ext cx="3886200" cy="318037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6622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9" grpId="0"/>
      <p:bldP spid="21" grpId="0"/>
      <p:bldP spid="30" grpId="0" animBg="1"/>
      <p:bldP spid="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9E5A57-F187-F9DB-FFC0-465735B29F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99AAA-8E11-3928-66C3-61E27809D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4.B.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8C7A8-4281-BE12-CCED-ADEDA98DB9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265420"/>
          </a:xfrm>
        </p:spPr>
        <p:txBody>
          <a:bodyPr/>
          <a:lstStyle/>
          <a:p>
            <a:r>
              <a:rPr lang="en-US" dirty="0"/>
              <a:t>Suppose that the natural rate of unemployment increases in this economy. Plot both the original PC and the updated PC’ in the empty chart below.</a:t>
            </a:r>
          </a:p>
          <a:p>
            <a:endParaRPr lang="en-US" sz="5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3271F1-3F84-2904-0243-B76E7196A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10AAF7-371A-E7C1-CD8A-74EBB4E11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468013-016F-8FB7-3274-80E49D33B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12</a:t>
            </a:fld>
            <a:endParaRPr lang="en-US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3735C6E-9D46-ADE7-4830-97B370953552}"/>
              </a:ext>
            </a:extLst>
          </p:cNvPr>
          <p:cNvCxnSpPr/>
          <p:nvPr/>
        </p:nvCxnSpPr>
        <p:spPr>
          <a:xfrm>
            <a:off x="831671" y="5519617"/>
            <a:ext cx="3886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8ECB8B8-29F5-BBB4-408E-99BE5071F1DD}"/>
              </a:ext>
            </a:extLst>
          </p:cNvPr>
          <p:cNvCxnSpPr>
            <a:cxnSpLocks/>
          </p:cNvCxnSpPr>
          <p:nvPr/>
        </p:nvCxnSpPr>
        <p:spPr>
          <a:xfrm rot="16200000">
            <a:off x="-490920" y="4600883"/>
            <a:ext cx="29718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28A40B65-D5E1-D832-5D8C-8562829085DB}"/>
              </a:ext>
            </a:extLst>
          </p:cNvPr>
          <p:cNvSpPr txBox="1"/>
          <p:nvPr/>
        </p:nvSpPr>
        <p:spPr>
          <a:xfrm>
            <a:off x="4040132" y="5233573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Output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4E0EFF2-9EC9-AE76-1718-C6CD8A4D8BC3}"/>
                  </a:ext>
                </a:extLst>
              </p:cNvPr>
              <p:cNvSpPr txBox="1"/>
              <p:nvPr/>
            </p:nvSpPr>
            <p:spPr>
              <a:xfrm rot="16200000">
                <a:off x="502446" y="3171921"/>
                <a:ext cx="6584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</m:acc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4E0EFF2-9EC9-AE76-1718-C6CD8A4D8B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502446" y="3171921"/>
                <a:ext cx="658449" cy="307777"/>
              </a:xfrm>
              <a:prstGeom prst="rect">
                <a:avLst/>
              </a:prstGeom>
              <a:blipFill>
                <a:blip r:embed="rId2"/>
                <a:stretch>
                  <a:fillRect t="-20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556D240-B3DA-7677-B45A-FD7413D84BB7}"/>
              </a:ext>
            </a:extLst>
          </p:cNvPr>
          <p:cNvCxnSpPr/>
          <p:nvPr/>
        </p:nvCxnSpPr>
        <p:spPr>
          <a:xfrm>
            <a:off x="2381388" y="5488752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B52D778-1962-0D05-6326-4FED78118443}"/>
                  </a:ext>
                </a:extLst>
              </p:cNvPr>
              <p:cNvSpPr txBox="1"/>
              <p:nvPr/>
            </p:nvSpPr>
            <p:spPr>
              <a:xfrm>
                <a:off x="2315195" y="5543554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B52D778-1962-0D05-6326-4FED781184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5195" y="5543554"/>
                <a:ext cx="336188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004621A-E3A5-D2D3-D394-60F82C5669D9}"/>
                  </a:ext>
                </a:extLst>
              </p:cNvPr>
              <p:cNvSpPr txBox="1"/>
              <p:nvPr/>
            </p:nvSpPr>
            <p:spPr>
              <a:xfrm>
                <a:off x="549554" y="5319685"/>
                <a:ext cx="29113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004621A-E3A5-D2D3-D394-60F82C5669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554" y="5319685"/>
                <a:ext cx="291136" cy="369332"/>
              </a:xfrm>
              <a:prstGeom prst="rect">
                <a:avLst/>
              </a:prstGeom>
              <a:blipFill>
                <a:blip r:embed="rId4"/>
                <a:stretch>
                  <a:fillRect r="-4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0EB9A17C-9DD7-A4EC-D029-3BE61C860E24}"/>
              </a:ext>
            </a:extLst>
          </p:cNvPr>
          <p:cNvSpPr/>
          <p:nvPr/>
        </p:nvSpPr>
        <p:spPr>
          <a:xfrm flipH="1">
            <a:off x="1361311" y="3160703"/>
            <a:ext cx="2926080" cy="292608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CEE4676D-A86D-077A-7951-A151636FD143}"/>
                  </a:ext>
                </a:extLst>
              </p:cNvPr>
              <p:cNvSpPr txBox="1"/>
              <p:nvPr/>
            </p:nvSpPr>
            <p:spPr>
              <a:xfrm>
                <a:off x="4169238" y="2948523"/>
                <a:ext cx="4506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𝑃𝐶</m:t>
                      </m:r>
                    </m:oMath>
                  </m:oMathPara>
                </a14:m>
                <a:endParaRPr lang="en-US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CEE4676D-A86D-077A-7951-A151636FD1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9238" y="2948523"/>
                <a:ext cx="450636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3615403-0CE9-79DE-E2B3-C6633287C92E}"/>
              </a:ext>
            </a:extLst>
          </p:cNvPr>
          <p:cNvSpPr/>
          <p:nvPr/>
        </p:nvSpPr>
        <p:spPr>
          <a:xfrm flipH="1">
            <a:off x="1149271" y="2948523"/>
            <a:ext cx="2926080" cy="292608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9BDA034-D052-6FC9-E329-F16697AAC9B8}"/>
                  </a:ext>
                </a:extLst>
              </p:cNvPr>
              <p:cNvSpPr txBox="1"/>
              <p:nvPr/>
            </p:nvSpPr>
            <p:spPr>
              <a:xfrm>
                <a:off x="3535437" y="2861676"/>
                <a:ext cx="51155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9BDA034-D052-6FC9-E329-F16697AAC9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5437" y="2861676"/>
                <a:ext cx="51155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62236D6-9AC7-B690-3859-20F257FDE6F2}"/>
              </a:ext>
            </a:extLst>
          </p:cNvPr>
          <p:cNvCxnSpPr/>
          <p:nvPr/>
        </p:nvCxnSpPr>
        <p:spPr>
          <a:xfrm>
            <a:off x="1799979" y="5492113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EF81657-8FFF-0697-439E-4998DE076ACF}"/>
                  </a:ext>
                </a:extLst>
              </p:cNvPr>
              <p:cNvSpPr txBox="1"/>
              <p:nvPr/>
            </p:nvSpPr>
            <p:spPr>
              <a:xfrm>
                <a:off x="1463791" y="5153578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EF81657-8FFF-0697-439E-4998DE076A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3791" y="5153578"/>
                <a:ext cx="336188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5E6A7083-7C67-CAB9-8600-AFF2A4652C96}"/>
              </a:ext>
            </a:extLst>
          </p:cNvPr>
          <p:cNvSpPr txBox="1">
            <a:spLocks/>
          </p:cNvSpPr>
          <p:nvPr/>
        </p:nvSpPr>
        <p:spPr>
          <a:xfrm>
            <a:off x="4629150" y="2996585"/>
            <a:ext cx="3886200" cy="318037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>
                <a:solidFill>
                  <a:srgbClr val="FF0000"/>
                </a:solidFill>
              </a:rPr>
              <a:t>The natural rate of unemployment increases.</a:t>
            </a:r>
          </a:p>
          <a:p>
            <a:pPr lvl="4"/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The potential output of the economy decreases.</a:t>
            </a:r>
          </a:p>
          <a:p>
            <a:pPr lvl="4"/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The Phillips curve shifts to the left.</a:t>
            </a:r>
          </a:p>
          <a:p>
            <a:pPr marL="457200" lvl="1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635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9" grpId="0"/>
      <p:bldP spid="21" grpId="0"/>
      <p:bldP spid="30" grpId="0" animBg="1"/>
      <p:bldP spid="31" grpId="0"/>
      <p:bldP spid="7" grpId="0" animBg="1"/>
      <p:bldP spid="12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D8A802-4FFC-26B2-CBD3-62CE798230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Freeform: Shape 109">
            <a:extLst>
              <a:ext uri="{FF2B5EF4-FFF2-40B4-BE49-F238E27FC236}">
                <a16:creationId xmlns:a16="http://schemas.microsoft.com/office/drawing/2014/main" id="{DD0578BE-D671-6939-CD8B-52BDABA91036}"/>
              </a:ext>
            </a:extLst>
          </p:cNvPr>
          <p:cNvSpPr/>
          <p:nvPr/>
        </p:nvSpPr>
        <p:spPr>
          <a:xfrm flipH="1">
            <a:off x="2102900" y="4293871"/>
            <a:ext cx="1609893" cy="1979895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B05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08F6A-1F95-9F39-1E1F-B4D5FBFA4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7A679C-6295-C612-433B-603FBA381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C1B18B-745D-95F4-D176-F55398707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13</a:t>
            </a:fld>
            <a:endParaRPr lang="en-US" dirty="0"/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AC91F881-8017-6CED-7B74-2B31156137C7}"/>
              </a:ext>
            </a:extLst>
          </p:cNvPr>
          <p:cNvCxnSpPr>
            <a:cxnSpLocks/>
          </p:cNvCxnSpPr>
          <p:nvPr/>
        </p:nvCxnSpPr>
        <p:spPr>
          <a:xfrm>
            <a:off x="1757898" y="3295223"/>
            <a:ext cx="22860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29D4E48E-E860-574B-7A8F-381E3EB873B4}"/>
              </a:ext>
            </a:extLst>
          </p:cNvPr>
          <p:cNvCxnSpPr>
            <a:cxnSpLocks/>
          </p:cNvCxnSpPr>
          <p:nvPr/>
        </p:nvCxnSpPr>
        <p:spPr>
          <a:xfrm rot="16200000">
            <a:off x="778207" y="2719389"/>
            <a:ext cx="22860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E7DE2AF3-2CCB-2DD2-1AF4-1F31772AFD09}"/>
                  </a:ext>
                </a:extLst>
              </p:cNvPr>
              <p:cNvSpPr txBox="1"/>
              <p:nvPr/>
            </p:nvSpPr>
            <p:spPr>
              <a:xfrm>
                <a:off x="4075537" y="3126068"/>
                <a:ext cx="3365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E7DE2AF3-2CCB-2DD2-1AF4-1F31772AFD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5537" y="3126068"/>
                <a:ext cx="336502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323CCAD-11AF-32CF-1E92-A9FB818FB23A}"/>
                  </a:ext>
                </a:extLst>
              </p:cNvPr>
              <p:cNvSpPr txBox="1"/>
              <p:nvPr/>
            </p:nvSpPr>
            <p:spPr>
              <a:xfrm>
                <a:off x="1530386" y="1496585"/>
                <a:ext cx="3136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323CCAD-11AF-32CF-1E92-A9FB818FB2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0386" y="1496585"/>
                <a:ext cx="313676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C6CDDC73-AB58-859F-3587-9ED308DAF9B2}"/>
                  </a:ext>
                </a:extLst>
              </p:cNvPr>
              <p:cNvSpPr txBox="1"/>
              <p:nvPr/>
            </p:nvSpPr>
            <p:spPr>
              <a:xfrm>
                <a:off x="2869008" y="327470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C6CDDC73-AB58-859F-3587-9ED308DAF9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9008" y="3274702"/>
                <a:ext cx="336188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117259F7-94FC-BBE1-0B57-0D94048F5E7F}"/>
                  </a:ext>
                </a:extLst>
              </p:cNvPr>
              <p:cNvSpPr txBox="1"/>
              <p:nvPr/>
            </p:nvSpPr>
            <p:spPr>
              <a:xfrm>
                <a:off x="1475781" y="3095291"/>
                <a:ext cx="29113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117259F7-94FC-BBE1-0B57-0D94048F5E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781" y="3095291"/>
                <a:ext cx="291136" cy="369332"/>
              </a:xfrm>
              <a:prstGeom prst="rect">
                <a:avLst/>
              </a:prstGeom>
              <a:blipFill>
                <a:blip r:embed="rId5"/>
                <a:stretch>
                  <a:fillRect r="-4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A486B710-77E2-6D81-F500-74C49366861E}"/>
                  </a:ext>
                </a:extLst>
              </p:cNvPr>
              <p:cNvSpPr txBox="1"/>
              <p:nvPr/>
            </p:nvSpPr>
            <p:spPr>
              <a:xfrm>
                <a:off x="4021868" y="3459292"/>
                <a:ext cx="3901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𝐼𝑆</m:t>
                      </m:r>
                    </m:oMath>
                  </m:oMathPara>
                </a14:m>
                <a:endParaRPr lang="en-US" sz="1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A486B710-77E2-6D81-F500-74C493668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1868" y="3459292"/>
                <a:ext cx="390171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22ADC333-467A-FA08-2960-D6A8202BFB43}"/>
              </a:ext>
            </a:extLst>
          </p:cNvPr>
          <p:cNvSpPr/>
          <p:nvPr/>
        </p:nvSpPr>
        <p:spPr>
          <a:xfrm>
            <a:off x="2306813" y="1695979"/>
            <a:ext cx="1796766" cy="1891702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51B35719-5B35-629E-5B24-B7FC620D9D16}"/>
                  </a:ext>
                </a:extLst>
              </p:cNvPr>
              <p:cNvSpPr txBox="1"/>
              <p:nvPr/>
            </p:nvSpPr>
            <p:spPr>
              <a:xfrm>
                <a:off x="3700835" y="4039246"/>
                <a:ext cx="4506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𝑃𝐶</m:t>
                      </m:r>
                    </m:oMath>
                  </m:oMathPara>
                </a14:m>
                <a:endParaRPr lang="en-US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51B35719-5B35-629E-5B24-B7FC620D9D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0835" y="4039246"/>
                <a:ext cx="450636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Title 1">
            <a:extLst>
              <a:ext uri="{FF2B5EF4-FFF2-40B4-BE49-F238E27FC236}">
                <a16:creationId xmlns:a16="http://schemas.microsoft.com/office/drawing/2014/main" id="{7EBD6F28-9C31-BAE6-9678-2EEE75062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279" y="364285"/>
            <a:ext cx="7886700" cy="1325563"/>
          </a:xfrm>
        </p:spPr>
        <p:txBody>
          <a:bodyPr/>
          <a:lstStyle/>
          <a:p>
            <a:r>
              <a:rPr lang="en-US" dirty="0"/>
              <a:t>Problem 5.A.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Content Placeholder 3">
                <a:extLst>
                  <a:ext uri="{FF2B5EF4-FFF2-40B4-BE49-F238E27FC236}">
                    <a16:creationId xmlns:a16="http://schemas.microsoft.com/office/drawing/2014/main" id="{8F5FB8BE-4416-6058-07E8-87FCAE24A74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629150" y="1758776"/>
                <a:ext cx="3886200" cy="4418187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When the price of raw materials increase, firms in the economy will charge a higher markup.</a:t>
                </a:r>
              </a:p>
              <a:p>
                <a:pPr lvl="3"/>
                <a:endParaRPr lang="en-US" sz="500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An increase in the markup leads to a higher natural rate of unemployment.</a:t>
                </a:r>
              </a:p>
              <a:p>
                <a:pPr lvl="3"/>
                <a:endParaRPr lang="en-US" sz="500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𝑃𝐶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will shift to the left.</a:t>
                </a:r>
              </a:p>
              <a:p>
                <a:endParaRPr lang="en-US" sz="500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short run equilibrium is found at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. </a:t>
                </a:r>
              </a:p>
              <a:p>
                <a:pPr marL="457200" lvl="1" indent="0">
                  <a:buNone/>
                </a:pP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1" name="Content Placeholder 3">
                <a:extLst>
                  <a:ext uri="{FF2B5EF4-FFF2-40B4-BE49-F238E27FC236}">
                    <a16:creationId xmlns:a16="http://schemas.microsoft.com/office/drawing/2014/main" id="{8F5FB8BE-4416-6058-07E8-87FCAE24A7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9150" y="1758776"/>
                <a:ext cx="3886200" cy="4418187"/>
              </a:xfrm>
              <a:prstGeom prst="rect">
                <a:avLst/>
              </a:prstGeom>
              <a:blipFill>
                <a:blip r:embed="rId8"/>
                <a:stretch>
                  <a:fillRect t="-1519" r="-14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436E72FC-EC82-7D30-55F9-8939DB7BA3F8}"/>
              </a:ext>
            </a:extLst>
          </p:cNvPr>
          <p:cNvCxnSpPr>
            <a:cxnSpLocks/>
          </p:cNvCxnSpPr>
          <p:nvPr/>
        </p:nvCxnSpPr>
        <p:spPr>
          <a:xfrm>
            <a:off x="1757898" y="5706600"/>
            <a:ext cx="22860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BB3C29C5-162A-E891-165F-3FE9A4FB9C66}"/>
              </a:ext>
            </a:extLst>
          </p:cNvPr>
          <p:cNvCxnSpPr>
            <a:cxnSpLocks/>
          </p:cNvCxnSpPr>
          <p:nvPr/>
        </p:nvCxnSpPr>
        <p:spPr>
          <a:xfrm rot="16200000">
            <a:off x="778207" y="5130766"/>
            <a:ext cx="22860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8F412955-C84A-411F-3358-83475AA9328D}"/>
                  </a:ext>
                </a:extLst>
              </p:cNvPr>
              <p:cNvSpPr txBox="1"/>
              <p:nvPr/>
            </p:nvSpPr>
            <p:spPr>
              <a:xfrm>
                <a:off x="4075537" y="5537445"/>
                <a:ext cx="3365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8F412955-C84A-411F-3358-83475AA932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5537" y="5537445"/>
                <a:ext cx="336502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BBB6B6F3-0CA6-1969-931F-E5BFBFCDCF3E}"/>
                  </a:ext>
                </a:extLst>
              </p:cNvPr>
              <p:cNvSpPr txBox="1"/>
              <p:nvPr/>
            </p:nvSpPr>
            <p:spPr>
              <a:xfrm>
                <a:off x="1237002" y="3938660"/>
                <a:ext cx="6584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</m:acc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BBB6B6F3-0CA6-1969-931F-E5BFBFCDCF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7002" y="3938660"/>
                <a:ext cx="658449" cy="307777"/>
              </a:xfrm>
              <a:prstGeom prst="rect">
                <a:avLst/>
              </a:prstGeom>
              <a:blipFill>
                <a:blip r:embed="rId10"/>
                <a:stretch>
                  <a:fillRect r="-19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0FE7C0C3-889B-E209-CE75-73ACFBDD99DF}"/>
              </a:ext>
            </a:extLst>
          </p:cNvPr>
          <p:cNvCxnSpPr>
            <a:cxnSpLocks/>
          </p:cNvCxnSpPr>
          <p:nvPr/>
        </p:nvCxnSpPr>
        <p:spPr>
          <a:xfrm>
            <a:off x="2877085" y="5675735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AC25DA9D-FC71-79B0-D6D4-55AD70E371F3}"/>
                  </a:ext>
                </a:extLst>
              </p:cNvPr>
              <p:cNvSpPr txBox="1"/>
              <p:nvPr/>
            </p:nvSpPr>
            <p:spPr>
              <a:xfrm>
                <a:off x="2810892" y="5730537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AC25DA9D-FC71-79B0-D6D4-55AD70E371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0892" y="5730537"/>
                <a:ext cx="336188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Box 107">
                <a:extLst>
                  <a:ext uri="{FF2B5EF4-FFF2-40B4-BE49-F238E27FC236}">
                    <a16:creationId xmlns:a16="http://schemas.microsoft.com/office/drawing/2014/main" id="{189A3B48-527A-5C22-F160-590077D3C569}"/>
                  </a:ext>
                </a:extLst>
              </p:cNvPr>
              <p:cNvSpPr txBox="1"/>
              <p:nvPr/>
            </p:nvSpPr>
            <p:spPr>
              <a:xfrm>
                <a:off x="1475781" y="5506668"/>
                <a:ext cx="29113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8" name="TextBox 107">
                <a:extLst>
                  <a:ext uri="{FF2B5EF4-FFF2-40B4-BE49-F238E27FC236}">
                    <a16:creationId xmlns:a16="http://schemas.microsoft.com/office/drawing/2014/main" id="{189A3B48-527A-5C22-F160-590077D3C5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781" y="5506668"/>
                <a:ext cx="291136" cy="369332"/>
              </a:xfrm>
              <a:prstGeom prst="rect">
                <a:avLst/>
              </a:prstGeom>
              <a:blipFill>
                <a:blip r:embed="rId12"/>
                <a:stretch>
                  <a:fillRect r="-4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49A27A5C-EB6E-29C8-E916-1732BE2E1A50}"/>
              </a:ext>
            </a:extLst>
          </p:cNvPr>
          <p:cNvCxnSpPr>
            <a:cxnSpLocks/>
          </p:cNvCxnSpPr>
          <p:nvPr/>
        </p:nvCxnSpPr>
        <p:spPr>
          <a:xfrm>
            <a:off x="2878629" y="3261587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BD669B36-DC33-D573-E294-164034291169}"/>
              </a:ext>
            </a:extLst>
          </p:cNvPr>
          <p:cNvCxnSpPr>
            <a:cxnSpLocks/>
          </p:cNvCxnSpPr>
          <p:nvPr/>
        </p:nvCxnSpPr>
        <p:spPr>
          <a:xfrm>
            <a:off x="2878629" y="2664431"/>
            <a:ext cx="0" cy="304216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F3390646-F722-E7C1-B6AF-AEFB005F73E2}"/>
              </a:ext>
            </a:extLst>
          </p:cNvPr>
          <p:cNvCxnSpPr>
            <a:cxnSpLocks/>
          </p:cNvCxnSpPr>
          <p:nvPr/>
        </p:nvCxnSpPr>
        <p:spPr>
          <a:xfrm>
            <a:off x="1921206" y="2664431"/>
            <a:ext cx="2087919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Oval 121">
            <a:extLst>
              <a:ext uri="{FF2B5EF4-FFF2-40B4-BE49-F238E27FC236}">
                <a16:creationId xmlns:a16="http://schemas.microsoft.com/office/drawing/2014/main" id="{45DF7A85-0545-0AB6-6663-1AAAA62DB108}"/>
              </a:ext>
            </a:extLst>
          </p:cNvPr>
          <p:cNvSpPr/>
          <p:nvPr/>
        </p:nvSpPr>
        <p:spPr>
          <a:xfrm>
            <a:off x="2862127" y="2644779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TextBox 122">
                <a:extLst>
                  <a:ext uri="{FF2B5EF4-FFF2-40B4-BE49-F238E27FC236}">
                    <a16:creationId xmlns:a16="http://schemas.microsoft.com/office/drawing/2014/main" id="{80EDF812-E9B3-3D8A-6FF6-08196A6C38B7}"/>
                  </a:ext>
                </a:extLst>
              </p:cNvPr>
              <p:cNvSpPr txBox="1"/>
              <p:nvPr/>
            </p:nvSpPr>
            <p:spPr>
              <a:xfrm>
                <a:off x="2785310" y="2360482"/>
                <a:ext cx="3402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23" name="TextBox 122">
                <a:extLst>
                  <a:ext uri="{FF2B5EF4-FFF2-40B4-BE49-F238E27FC236}">
                    <a16:creationId xmlns:a16="http://schemas.microsoft.com/office/drawing/2014/main" id="{80EDF812-E9B3-3D8A-6FF6-08196A6C38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5310" y="2360482"/>
                <a:ext cx="340285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TextBox 123">
                <a:extLst>
                  <a:ext uri="{FF2B5EF4-FFF2-40B4-BE49-F238E27FC236}">
                    <a16:creationId xmlns:a16="http://schemas.microsoft.com/office/drawing/2014/main" id="{B3C983C8-B14A-010C-62B0-F99093F3C010}"/>
                  </a:ext>
                </a:extLst>
              </p:cNvPr>
              <p:cNvSpPr txBox="1"/>
              <p:nvPr/>
            </p:nvSpPr>
            <p:spPr>
              <a:xfrm>
                <a:off x="1532275" y="2514371"/>
                <a:ext cx="37452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24" name="TextBox 123">
                <a:extLst>
                  <a:ext uri="{FF2B5EF4-FFF2-40B4-BE49-F238E27FC236}">
                    <a16:creationId xmlns:a16="http://schemas.microsoft.com/office/drawing/2014/main" id="{B3C983C8-B14A-010C-62B0-F99093F3C0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2275" y="2514371"/>
                <a:ext cx="374525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5" name="TextBox 124">
                <a:extLst>
                  <a:ext uri="{FF2B5EF4-FFF2-40B4-BE49-F238E27FC236}">
                    <a16:creationId xmlns:a16="http://schemas.microsoft.com/office/drawing/2014/main" id="{063DE427-FD3C-118A-808D-23C110C1F8C7}"/>
                  </a:ext>
                </a:extLst>
              </p:cNvPr>
              <p:cNvSpPr txBox="1"/>
              <p:nvPr/>
            </p:nvSpPr>
            <p:spPr>
              <a:xfrm>
                <a:off x="3956668" y="2497898"/>
                <a:ext cx="4775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𝐿𝑀</m:t>
                      </m:r>
                    </m:oMath>
                  </m:oMathPara>
                </a14:m>
                <a:endParaRPr lang="en-US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5" name="TextBox 124">
                <a:extLst>
                  <a:ext uri="{FF2B5EF4-FFF2-40B4-BE49-F238E27FC236}">
                    <a16:creationId xmlns:a16="http://schemas.microsoft.com/office/drawing/2014/main" id="{063DE427-FD3C-118A-808D-23C110C1F8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6668" y="2497898"/>
                <a:ext cx="477567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3" name="TextBox 132">
                <a:extLst>
                  <a:ext uri="{FF2B5EF4-FFF2-40B4-BE49-F238E27FC236}">
                    <a16:creationId xmlns:a16="http://schemas.microsoft.com/office/drawing/2014/main" id="{62C7D6C5-05D9-7084-0534-3144E0337106}"/>
                  </a:ext>
                </a:extLst>
              </p:cNvPr>
              <p:cNvSpPr txBox="1"/>
              <p:nvPr/>
            </p:nvSpPr>
            <p:spPr>
              <a:xfrm>
                <a:off x="2615479" y="5459115"/>
                <a:ext cx="3402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33" name="TextBox 132">
                <a:extLst>
                  <a:ext uri="{FF2B5EF4-FFF2-40B4-BE49-F238E27FC236}">
                    <a16:creationId xmlns:a16="http://schemas.microsoft.com/office/drawing/2014/main" id="{62C7D6C5-05D9-7084-0534-3144E03371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5479" y="5459115"/>
                <a:ext cx="340285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Freeform: Shape 1">
            <a:extLst>
              <a:ext uri="{FF2B5EF4-FFF2-40B4-BE49-F238E27FC236}">
                <a16:creationId xmlns:a16="http://schemas.microsoft.com/office/drawing/2014/main" id="{F180DC3E-C902-82D7-EDE5-C61526E19B43}"/>
              </a:ext>
            </a:extLst>
          </p:cNvPr>
          <p:cNvSpPr/>
          <p:nvPr/>
        </p:nvSpPr>
        <p:spPr>
          <a:xfrm flipH="1">
            <a:off x="1990074" y="3987766"/>
            <a:ext cx="1609893" cy="2023969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B050"/>
                </a:solidFill>
              </a:ln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D7AE345-5A52-F13F-5D3A-2A57EEC2214F}"/>
                  </a:ext>
                </a:extLst>
              </p:cNvPr>
              <p:cNvSpPr txBox="1"/>
              <p:nvPr/>
            </p:nvSpPr>
            <p:spPr>
              <a:xfrm>
                <a:off x="3134421" y="3778554"/>
                <a:ext cx="51155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D7AE345-5A52-F13F-5D3A-2A57EEC221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4421" y="3778554"/>
                <a:ext cx="511550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299F2FF-86CF-B206-31B0-FD849B446346}"/>
              </a:ext>
            </a:extLst>
          </p:cNvPr>
          <p:cNvCxnSpPr>
            <a:cxnSpLocks/>
          </p:cNvCxnSpPr>
          <p:nvPr/>
        </p:nvCxnSpPr>
        <p:spPr>
          <a:xfrm>
            <a:off x="2421107" y="5670655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6B44BDD-1ACC-0802-D61A-4182EC212C1D}"/>
                  </a:ext>
                </a:extLst>
              </p:cNvPr>
              <p:cNvSpPr txBox="1"/>
              <p:nvPr/>
            </p:nvSpPr>
            <p:spPr>
              <a:xfrm>
                <a:off x="2094005" y="5336569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6B44BDD-1ACC-0802-D61A-4182EC212C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4005" y="5336569"/>
                <a:ext cx="336188" cy="33855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al 8">
            <a:extLst>
              <a:ext uri="{FF2B5EF4-FFF2-40B4-BE49-F238E27FC236}">
                <a16:creationId xmlns:a16="http://schemas.microsoft.com/office/drawing/2014/main" id="{94E6B436-0307-2770-2B7B-B7725A951F69}"/>
              </a:ext>
            </a:extLst>
          </p:cNvPr>
          <p:cNvSpPr/>
          <p:nvPr/>
        </p:nvSpPr>
        <p:spPr>
          <a:xfrm>
            <a:off x="2856720" y="529028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383549C-83EA-F8BD-99FD-4C8914E28BB5}"/>
                  </a:ext>
                </a:extLst>
              </p:cNvPr>
              <p:cNvSpPr txBox="1"/>
              <p:nvPr/>
            </p:nvSpPr>
            <p:spPr>
              <a:xfrm>
                <a:off x="1320670" y="5168663"/>
                <a:ext cx="6584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</m:acc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383549C-83EA-F8BD-99FD-4C8914E28B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0670" y="5168663"/>
                <a:ext cx="658449" cy="307777"/>
              </a:xfrm>
              <a:prstGeom prst="rect">
                <a:avLst/>
              </a:prstGeom>
              <a:blipFill>
                <a:blip r:embed="rId19"/>
                <a:stretch>
                  <a:fillRect r="-19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8B6DE63-65E3-8433-1651-35E58FAD6C1F}"/>
                  </a:ext>
                </a:extLst>
              </p:cNvPr>
              <p:cNvSpPr txBox="1"/>
              <p:nvPr/>
            </p:nvSpPr>
            <p:spPr>
              <a:xfrm>
                <a:off x="2616993" y="5060383"/>
                <a:ext cx="3481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8B6DE63-65E3-8433-1651-35E58FAD6C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6993" y="5060383"/>
                <a:ext cx="348172" cy="30777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6775FFC-6B1A-90D2-18CD-8711FABC7A34}"/>
                  </a:ext>
                </a:extLst>
              </p:cNvPr>
              <p:cNvSpPr txBox="1"/>
              <p:nvPr/>
            </p:nvSpPr>
            <p:spPr>
              <a:xfrm>
                <a:off x="2946952" y="2354421"/>
                <a:ext cx="5327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6775FFC-6B1A-90D2-18CD-8711FABC7A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952" y="2354421"/>
                <a:ext cx="532710" cy="307777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56AFF9E-D0CA-D82A-D8D5-C390B8696966}"/>
              </a:ext>
            </a:extLst>
          </p:cNvPr>
          <p:cNvCxnSpPr>
            <a:stCxn id="9" idx="2"/>
          </p:cNvCxnSpPr>
          <p:nvPr/>
        </p:nvCxnSpPr>
        <p:spPr>
          <a:xfrm flipH="1" flipV="1">
            <a:off x="1921206" y="5313139"/>
            <a:ext cx="935514" cy="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9663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 animBg="1"/>
      <p:bldP spid="43" grpId="0"/>
      <p:bldP spid="44" grpId="0"/>
      <p:bldP spid="46" grpId="0"/>
      <p:bldP spid="47" grpId="0"/>
      <p:bldP spid="49" grpId="0"/>
      <p:bldP spid="50" grpId="0" animBg="1"/>
      <p:bldP spid="88" grpId="0"/>
      <p:bldP spid="104" grpId="0"/>
      <p:bldP spid="105" grpId="0"/>
      <p:bldP spid="107" grpId="0"/>
      <p:bldP spid="108" grpId="0"/>
      <p:bldP spid="122" grpId="0" animBg="1"/>
      <p:bldP spid="123" grpId="0"/>
      <p:bldP spid="124" grpId="0"/>
      <p:bldP spid="125" grpId="0"/>
      <p:bldP spid="133" grpId="0"/>
      <p:bldP spid="2" grpId="0" animBg="1"/>
      <p:bldP spid="3" grpId="0"/>
      <p:bldP spid="8" grpId="0"/>
      <p:bldP spid="9" grpId="0" animBg="1"/>
      <p:bldP spid="15" grpId="0"/>
      <p:bldP spid="16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D8A802-4FFC-26B2-CBD3-62CE798230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Freeform: Shape 109">
            <a:extLst>
              <a:ext uri="{FF2B5EF4-FFF2-40B4-BE49-F238E27FC236}">
                <a16:creationId xmlns:a16="http://schemas.microsoft.com/office/drawing/2014/main" id="{DD0578BE-D671-6939-CD8B-52BDABA91036}"/>
              </a:ext>
            </a:extLst>
          </p:cNvPr>
          <p:cNvSpPr/>
          <p:nvPr/>
        </p:nvSpPr>
        <p:spPr>
          <a:xfrm flipH="1">
            <a:off x="2102900" y="4293871"/>
            <a:ext cx="1609893" cy="1979895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B05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08F6A-1F95-9F39-1E1F-B4D5FBFA4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7A679C-6295-C612-433B-603FBA381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C1B18B-745D-95F4-D176-F55398707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14</a:t>
            </a:fld>
            <a:endParaRPr lang="en-US" dirty="0"/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AC91F881-8017-6CED-7B74-2B31156137C7}"/>
              </a:ext>
            </a:extLst>
          </p:cNvPr>
          <p:cNvCxnSpPr>
            <a:cxnSpLocks/>
          </p:cNvCxnSpPr>
          <p:nvPr/>
        </p:nvCxnSpPr>
        <p:spPr>
          <a:xfrm>
            <a:off x="1757898" y="3295223"/>
            <a:ext cx="22860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29D4E48E-E860-574B-7A8F-381E3EB873B4}"/>
              </a:ext>
            </a:extLst>
          </p:cNvPr>
          <p:cNvCxnSpPr>
            <a:cxnSpLocks/>
          </p:cNvCxnSpPr>
          <p:nvPr/>
        </p:nvCxnSpPr>
        <p:spPr>
          <a:xfrm rot="16200000">
            <a:off x="778207" y="2719389"/>
            <a:ext cx="22860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E7DE2AF3-2CCB-2DD2-1AF4-1F31772AFD09}"/>
                  </a:ext>
                </a:extLst>
              </p:cNvPr>
              <p:cNvSpPr txBox="1"/>
              <p:nvPr/>
            </p:nvSpPr>
            <p:spPr>
              <a:xfrm>
                <a:off x="4075537" y="3126068"/>
                <a:ext cx="3365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E7DE2AF3-2CCB-2DD2-1AF4-1F31772AFD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5537" y="3126068"/>
                <a:ext cx="336502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323CCAD-11AF-32CF-1E92-A9FB818FB23A}"/>
                  </a:ext>
                </a:extLst>
              </p:cNvPr>
              <p:cNvSpPr txBox="1"/>
              <p:nvPr/>
            </p:nvSpPr>
            <p:spPr>
              <a:xfrm>
                <a:off x="1530386" y="1496585"/>
                <a:ext cx="3136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323CCAD-11AF-32CF-1E92-A9FB818FB2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0386" y="1496585"/>
                <a:ext cx="313676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C6CDDC73-AB58-859F-3587-9ED308DAF9B2}"/>
                  </a:ext>
                </a:extLst>
              </p:cNvPr>
              <p:cNvSpPr txBox="1"/>
              <p:nvPr/>
            </p:nvSpPr>
            <p:spPr>
              <a:xfrm>
                <a:off x="2869008" y="327470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C6CDDC73-AB58-859F-3587-9ED308DAF9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9008" y="3274702"/>
                <a:ext cx="336188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117259F7-94FC-BBE1-0B57-0D94048F5E7F}"/>
                  </a:ext>
                </a:extLst>
              </p:cNvPr>
              <p:cNvSpPr txBox="1"/>
              <p:nvPr/>
            </p:nvSpPr>
            <p:spPr>
              <a:xfrm>
                <a:off x="1475781" y="3095291"/>
                <a:ext cx="29113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117259F7-94FC-BBE1-0B57-0D94048F5E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781" y="3095291"/>
                <a:ext cx="291136" cy="369332"/>
              </a:xfrm>
              <a:prstGeom prst="rect">
                <a:avLst/>
              </a:prstGeom>
              <a:blipFill>
                <a:blip r:embed="rId5"/>
                <a:stretch>
                  <a:fillRect r="-4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A486B710-77E2-6D81-F500-74C49366861E}"/>
                  </a:ext>
                </a:extLst>
              </p:cNvPr>
              <p:cNvSpPr txBox="1"/>
              <p:nvPr/>
            </p:nvSpPr>
            <p:spPr>
              <a:xfrm>
                <a:off x="4021868" y="3459292"/>
                <a:ext cx="3901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𝐼𝑆</m:t>
                      </m:r>
                    </m:oMath>
                  </m:oMathPara>
                </a14:m>
                <a:endParaRPr lang="en-US" sz="1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A486B710-77E2-6D81-F500-74C493668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1868" y="3459292"/>
                <a:ext cx="390171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22ADC333-467A-FA08-2960-D6A8202BFB43}"/>
              </a:ext>
            </a:extLst>
          </p:cNvPr>
          <p:cNvSpPr/>
          <p:nvPr/>
        </p:nvSpPr>
        <p:spPr>
          <a:xfrm>
            <a:off x="2306813" y="1695979"/>
            <a:ext cx="1796766" cy="1891702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51B35719-5B35-629E-5B24-B7FC620D9D16}"/>
                  </a:ext>
                </a:extLst>
              </p:cNvPr>
              <p:cNvSpPr txBox="1"/>
              <p:nvPr/>
            </p:nvSpPr>
            <p:spPr>
              <a:xfrm>
                <a:off x="3700835" y="4039246"/>
                <a:ext cx="4506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𝑃𝐶</m:t>
                      </m:r>
                    </m:oMath>
                  </m:oMathPara>
                </a14:m>
                <a:endParaRPr lang="en-US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51B35719-5B35-629E-5B24-B7FC620D9D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0835" y="4039246"/>
                <a:ext cx="450636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Title 1">
            <a:extLst>
              <a:ext uri="{FF2B5EF4-FFF2-40B4-BE49-F238E27FC236}">
                <a16:creationId xmlns:a16="http://schemas.microsoft.com/office/drawing/2014/main" id="{7EBD6F28-9C31-BAE6-9678-2EEE75062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279" y="364285"/>
            <a:ext cx="7886700" cy="1325563"/>
          </a:xfrm>
        </p:spPr>
        <p:txBody>
          <a:bodyPr/>
          <a:lstStyle/>
          <a:p>
            <a:r>
              <a:rPr lang="en-US" dirty="0"/>
              <a:t>Problem 5.B.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Content Placeholder 3">
                <a:extLst>
                  <a:ext uri="{FF2B5EF4-FFF2-40B4-BE49-F238E27FC236}">
                    <a16:creationId xmlns:a16="http://schemas.microsoft.com/office/drawing/2014/main" id="{8F5FB8BE-4416-6058-07E8-87FCAE24A74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629150" y="1758776"/>
                <a:ext cx="3886200" cy="4418187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In the medium run, the Fed will aim to return inflation to the target rate.</a:t>
                </a:r>
              </a:p>
              <a:p>
                <a:pPr lvl="4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Fed will raise interest rates to target inflation.</a:t>
                </a:r>
              </a:p>
              <a:p>
                <a:pPr lvl="3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𝐿𝑀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curve shifts upward, and the economy moves to a medium run equilibrium at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.</a:t>
                </a:r>
              </a:p>
              <a:p>
                <a:pPr marL="457200" lvl="1" indent="0">
                  <a:buNone/>
                </a:pP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1" name="Content Placeholder 3">
                <a:extLst>
                  <a:ext uri="{FF2B5EF4-FFF2-40B4-BE49-F238E27FC236}">
                    <a16:creationId xmlns:a16="http://schemas.microsoft.com/office/drawing/2014/main" id="{8F5FB8BE-4416-6058-07E8-87FCAE24A7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9150" y="1758776"/>
                <a:ext cx="3886200" cy="4418187"/>
              </a:xfrm>
              <a:prstGeom prst="rect">
                <a:avLst/>
              </a:prstGeom>
              <a:blipFill>
                <a:blip r:embed="rId8"/>
                <a:stretch>
                  <a:fillRect t="-1519" r="-2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436E72FC-EC82-7D30-55F9-8939DB7BA3F8}"/>
              </a:ext>
            </a:extLst>
          </p:cNvPr>
          <p:cNvCxnSpPr>
            <a:cxnSpLocks/>
          </p:cNvCxnSpPr>
          <p:nvPr/>
        </p:nvCxnSpPr>
        <p:spPr>
          <a:xfrm>
            <a:off x="1757898" y="5706600"/>
            <a:ext cx="22860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BB3C29C5-162A-E891-165F-3FE9A4FB9C66}"/>
              </a:ext>
            </a:extLst>
          </p:cNvPr>
          <p:cNvCxnSpPr>
            <a:cxnSpLocks/>
          </p:cNvCxnSpPr>
          <p:nvPr/>
        </p:nvCxnSpPr>
        <p:spPr>
          <a:xfrm rot="16200000">
            <a:off x="778207" y="5130766"/>
            <a:ext cx="22860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8F412955-C84A-411F-3358-83475AA9328D}"/>
                  </a:ext>
                </a:extLst>
              </p:cNvPr>
              <p:cNvSpPr txBox="1"/>
              <p:nvPr/>
            </p:nvSpPr>
            <p:spPr>
              <a:xfrm>
                <a:off x="4075537" y="5537445"/>
                <a:ext cx="3365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8F412955-C84A-411F-3358-83475AA932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5537" y="5537445"/>
                <a:ext cx="336502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BBB6B6F3-0CA6-1969-931F-E5BFBFCDCF3E}"/>
                  </a:ext>
                </a:extLst>
              </p:cNvPr>
              <p:cNvSpPr txBox="1"/>
              <p:nvPr/>
            </p:nvSpPr>
            <p:spPr>
              <a:xfrm>
                <a:off x="1237002" y="3938660"/>
                <a:ext cx="6584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</m:acc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BBB6B6F3-0CA6-1969-931F-E5BFBFCDCF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7002" y="3938660"/>
                <a:ext cx="658449" cy="307777"/>
              </a:xfrm>
              <a:prstGeom prst="rect">
                <a:avLst/>
              </a:prstGeom>
              <a:blipFill>
                <a:blip r:embed="rId10"/>
                <a:stretch>
                  <a:fillRect r="-19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0FE7C0C3-889B-E209-CE75-73ACFBDD99DF}"/>
              </a:ext>
            </a:extLst>
          </p:cNvPr>
          <p:cNvCxnSpPr>
            <a:cxnSpLocks/>
          </p:cNvCxnSpPr>
          <p:nvPr/>
        </p:nvCxnSpPr>
        <p:spPr>
          <a:xfrm>
            <a:off x="2877085" y="5675735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AC25DA9D-FC71-79B0-D6D4-55AD70E371F3}"/>
                  </a:ext>
                </a:extLst>
              </p:cNvPr>
              <p:cNvSpPr txBox="1"/>
              <p:nvPr/>
            </p:nvSpPr>
            <p:spPr>
              <a:xfrm>
                <a:off x="2810892" y="5730537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AC25DA9D-FC71-79B0-D6D4-55AD70E371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0892" y="5730537"/>
                <a:ext cx="336188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Box 107">
                <a:extLst>
                  <a:ext uri="{FF2B5EF4-FFF2-40B4-BE49-F238E27FC236}">
                    <a16:creationId xmlns:a16="http://schemas.microsoft.com/office/drawing/2014/main" id="{189A3B48-527A-5C22-F160-590077D3C569}"/>
                  </a:ext>
                </a:extLst>
              </p:cNvPr>
              <p:cNvSpPr txBox="1"/>
              <p:nvPr/>
            </p:nvSpPr>
            <p:spPr>
              <a:xfrm>
                <a:off x="1475781" y="5506668"/>
                <a:ext cx="29113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8" name="TextBox 107">
                <a:extLst>
                  <a:ext uri="{FF2B5EF4-FFF2-40B4-BE49-F238E27FC236}">
                    <a16:creationId xmlns:a16="http://schemas.microsoft.com/office/drawing/2014/main" id="{189A3B48-527A-5C22-F160-590077D3C5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781" y="5506668"/>
                <a:ext cx="291136" cy="369332"/>
              </a:xfrm>
              <a:prstGeom prst="rect">
                <a:avLst/>
              </a:prstGeom>
              <a:blipFill>
                <a:blip r:embed="rId12"/>
                <a:stretch>
                  <a:fillRect r="-4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49A27A5C-EB6E-29C8-E916-1732BE2E1A50}"/>
              </a:ext>
            </a:extLst>
          </p:cNvPr>
          <p:cNvCxnSpPr>
            <a:cxnSpLocks/>
          </p:cNvCxnSpPr>
          <p:nvPr/>
        </p:nvCxnSpPr>
        <p:spPr>
          <a:xfrm>
            <a:off x="2878629" y="3261587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BD669B36-DC33-D573-E294-164034291169}"/>
              </a:ext>
            </a:extLst>
          </p:cNvPr>
          <p:cNvCxnSpPr>
            <a:cxnSpLocks/>
          </p:cNvCxnSpPr>
          <p:nvPr/>
        </p:nvCxnSpPr>
        <p:spPr>
          <a:xfrm>
            <a:off x="2878629" y="2664431"/>
            <a:ext cx="0" cy="304216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F3390646-F722-E7C1-B6AF-AEFB005F73E2}"/>
              </a:ext>
            </a:extLst>
          </p:cNvPr>
          <p:cNvCxnSpPr>
            <a:cxnSpLocks/>
          </p:cNvCxnSpPr>
          <p:nvPr/>
        </p:nvCxnSpPr>
        <p:spPr>
          <a:xfrm>
            <a:off x="1921206" y="2664431"/>
            <a:ext cx="2087919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Oval 121">
            <a:extLst>
              <a:ext uri="{FF2B5EF4-FFF2-40B4-BE49-F238E27FC236}">
                <a16:creationId xmlns:a16="http://schemas.microsoft.com/office/drawing/2014/main" id="{45DF7A85-0545-0AB6-6663-1AAAA62DB108}"/>
              </a:ext>
            </a:extLst>
          </p:cNvPr>
          <p:cNvSpPr/>
          <p:nvPr/>
        </p:nvSpPr>
        <p:spPr>
          <a:xfrm>
            <a:off x="2862127" y="2644779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TextBox 123">
                <a:extLst>
                  <a:ext uri="{FF2B5EF4-FFF2-40B4-BE49-F238E27FC236}">
                    <a16:creationId xmlns:a16="http://schemas.microsoft.com/office/drawing/2014/main" id="{B3C983C8-B14A-010C-62B0-F99093F3C010}"/>
                  </a:ext>
                </a:extLst>
              </p:cNvPr>
              <p:cNvSpPr txBox="1"/>
              <p:nvPr/>
            </p:nvSpPr>
            <p:spPr>
              <a:xfrm>
                <a:off x="1532275" y="2514371"/>
                <a:ext cx="37452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24" name="TextBox 123">
                <a:extLst>
                  <a:ext uri="{FF2B5EF4-FFF2-40B4-BE49-F238E27FC236}">
                    <a16:creationId xmlns:a16="http://schemas.microsoft.com/office/drawing/2014/main" id="{B3C983C8-B14A-010C-62B0-F99093F3C0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2275" y="2514371"/>
                <a:ext cx="374525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5" name="TextBox 124">
                <a:extLst>
                  <a:ext uri="{FF2B5EF4-FFF2-40B4-BE49-F238E27FC236}">
                    <a16:creationId xmlns:a16="http://schemas.microsoft.com/office/drawing/2014/main" id="{063DE427-FD3C-118A-808D-23C110C1F8C7}"/>
                  </a:ext>
                </a:extLst>
              </p:cNvPr>
              <p:cNvSpPr txBox="1"/>
              <p:nvPr/>
            </p:nvSpPr>
            <p:spPr>
              <a:xfrm>
                <a:off x="3956668" y="2497898"/>
                <a:ext cx="4775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𝐿𝑀</m:t>
                      </m:r>
                    </m:oMath>
                  </m:oMathPara>
                </a14:m>
                <a:endParaRPr lang="en-US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5" name="TextBox 124">
                <a:extLst>
                  <a:ext uri="{FF2B5EF4-FFF2-40B4-BE49-F238E27FC236}">
                    <a16:creationId xmlns:a16="http://schemas.microsoft.com/office/drawing/2014/main" id="{063DE427-FD3C-118A-808D-23C110C1F8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6668" y="2497898"/>
                <a:ext cx="477567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TextBox 126">
                <a:extLst>
                  <a:ext uri="{FF2B5EF4-FFF2-40B4-BE49-F238E27FC236}">
                    <a16:creationId xmlns:a16="http://schemas.microsoft.com/office/drawing/2014/main" id="{0FE65AFB-848B-AE8B-D46A-F3445783A948}"/>
                  </a:ext>
                </a:extLst>
              </p:cNvPr>
              <p:cNvSpPr txBox="1"/>
              <p:nvPr/>
            </p:nvSpPr>
            <p:spPr>
              <a:xfrm>
                <a:off x="3747114" y="3575745"/>
                <a:ext cx="45550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27" name="TextBox 126">
                <a:extLst>
                  <a:ext uri="{FF2B5EF4-FFF2-40B4-BE49-F238E27FC236}">
                    <a16:creationId xmlns:a16="http://schemas.microsoft.com/office/drawing/2014/main" id="{0FE65AFB-848B-AE8B-D46A-F3445783A9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7114" y="3575745"/>
                <a:ext cx="455509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Freeform: Shape 1">
            <a:extLst>
              <a:ext uri="{FF2B5EF4-FFF2-40B4-BE49-F238E27FC236}">
                <a16:creationId xmlns:a16="http://schemas.microsoft.com/office/drawing/2014/main" id="{D053D72A-E534-3789-1270-9FADE1ED55E8}"/>
              </a:ext>
            </a:extLst>
          </p:cNvPr>
          <p:cNvSpPr/>
          <p:nvPr/>
        </p:nvSpPr>
        <p:spPr>
          <a:xfrm flipH="1">
            <a:off x="1990074" y="3987766"/>
            <a:ext cx="1609893" cy="2023969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B050"/>
                </a:solidFill>
              </a:ln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C3133F7-F45E-D827-E9F5-3119D893EBCE}"/>
                  </a:ext>
                </a:extLst>
              </p:cNvPr>
              <p:cNvSpPr txBox="1"/>
              <p:nvPr/>
            </p:nvSpPr>
            <p:spPr>
              <a:xfrm>
                <a:off x="3134421" y="3778554"/>
                <a:ext cx="51155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C3133F7-F45E-D827-E9F5-3119D893EB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4421" y="3778554"/>
                <a:ext cx="511550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Oval 6">
            <a:extLst>
              <a:ext uri="{FF2B5EF4-FFF2-40B4-BE49-F238E27FC236}">
                <a16:creationId xmlns:a16="http://schemas.microsoft.com/office/drawing/2014/main" id="{0D87BBDF-476F-D403-6283-713DC5ED1E20}"/>
              </a:ext>
            </a:extLst>
          </p:cNvPr>
          <p:cNvSpPr/>
          <p:nvPr/>
        </p:nvSpPr>
        <p:spPr>
          <a:xfrm>
            <a:off x="2856720" y="529028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0FA15CA-3F0B-42CC-E335-E3217A7DC44F}"/>
                  </a:ext>
                </a:extLst>
              </p:cNvPr>
              <p:cNvSpPr txBox="1"/>
              <p:nvPr/>
            </p:nvSpPr>
            <p:spPr>
              <a:xfrm>
                <a:off x="1320670" y="5168663"/>
                <a:ext cx="6584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</m:acc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0FA15CA-3F0B-42CC-E335-E3217A7DC4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0670" y="5168663"/>
                <a:ext cx="658449" cy="307777"/>
              </a:xfrm>
              <a:prstGeom prst="rect">
                <a:avLst/>
              </a:prstGeom>
              <a:blipFill>
                <a:blip r:embed="rId17"/>
                <a:stretch>
                  <a:fillRect r="-19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92A578B-7F52-76FD-D561-B2F22BAE532C}"/>
                  </a:ext>
                </a:extLst>
              </p:cNvPr>
              <p:cNvSpPr txBox="1"/>
              <p:nvPr/>
            </p:nvSpPr>
            <p:spPr>
              <a:xfrm>
                <a:off x="2616993" y="5060383"/>
                <a:ext cx="3481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92A578B-7F52-76FD-D561-B2F22BAE53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6993" y="5060383"/>
                <a:ext cx="348172" cy="3077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89038BB-CBB7-2098-E278-D2751FF9E031}"/>
              </a:ext>
            </a:extLst>
          </p:cNvPr>
          <p:cNvCxnSpPr>
            <a:stCxn id="7" idx="2"/>
          </p:cNvCxnSpPr>
          <p:nvPr/>
        </p:nvCxnSpPr>
        <p:spPr>
          <a:xfrm flipH="1" flipV="1">
            <a:off x="1921206" y="5313139"/>
            <a:ext cx="935514" cy="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190CDFE-F78A-7DF1-78D5-57DBF8918A10}"/>
              </a:ext>
            </a:extLst>
          </p:cNvPr>
          <p:cNvCxnSpPr>
            <a:cxnSpLocks/>
          </p:cNvCxnSpPr>
          <p:nvPr/>
        </p:nvCxnSpPr>
        <p:spPr>
          <a:xfrm>
            <a:off x="2421107" y="5670655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42E3890-62DD-E348-4A9A-AB35AADE920C}"/>
                  </a:ext>
                </a:extLst>
              </p:cNvPr>
              <p:cNvSpPr txBox="1"/>
              <p:nvPr/>
            </p:nvSpPr>
            <p:spPr>
              <a:xfrm>
                <a:off x="2094005" y="5336569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42E3890-62DD-E348-4A9A-AB35AADE92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4005" y="5336569"/>
                <a:ext cx="336188" cy="338554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B603BB6-7CB9-43D1-2E88-BDFF9A5CA2CC}"/>
              </a:ext>
            </a:extLst>
          </p:cNvPr>
          <p:cNvCxnSpPr/>
          <p:nvPr/>
        </p:nvCxnSpPr>
        <p:spPr>
          <a:xfrm flipV="1">
            <a:off x="2421107" y="1940560"/>
            <a:ext cx="0" cy="373009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24667D0-F648-CBEC-855C-43B428E695B8}"/>
              </a:ext>
            </a:extLst>
          </p:cNvPr>
          <p:cNvCxnSpPr>
            <a:cxnSpLocks/>
          </p:cNvCxnSpPr>
          <p:nvPr/>
        </p:nvCxnSpPr>
        <p:spPr>
          <a:xfrm>
            <a:off x="2421107" y="3264558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37E72EA-6B77-4EAD-0D00-02F0D60153C8}"/>
                  </a:ext>
                </a:extLst>
              </p:cNvPr>
              <p:cNvSpPr txBox="1"/>
              <p:nvPr/>
            </p:nvSpPr>
            <p:spPr>
              <a:xfrm>
                <a:off x="2394567" y="3283205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37E72EA-6B77-4EAD-0D00-02F0D60153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4567" y="3283205"/>
                <a:ext cx="336188" cy="33855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F82E63C-5EE3-5EB2-D335-1DB2DDA6B3B2}"/>
              </a:ext>
            </a:extLst>
          </p:cNvPr>
          <p:cNvCxnSpPr>
            <a:cxnSpLocks/>
          </p:cNvCxnSpPr>
          <p:nvPr/>
        </p:nvCxnSpPr>
        <p:spPr>
          <a:xfrm>
            <a:off x="1921206" y="1940560"/>
            <a:ext cx="2087919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70F5425-7327-B591-CDC0-C79C92DEC581}"/>
                  </a:ext>
                </a:extLst>
              </p:cNvPr>
              <p:cNvSpPr txBox="1"/>
              <p:nvPr/>
            </p:nvSpPr>
            <p:spPr>
              <a:xfrm>
                <a:off x="3926362" y="1791524"/>
                <a:ext cx="53514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70F5425-7327-B591-CDC0-C79C92DEC5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6362" y="1791524"/>
                <a:ext cx="535146" cy="307777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Oval 22">
            <a:extLst>
              <a:ext uri="{FF2B5EF4-FFF2-40B4-BE49-F238E27FC236}">
                <a16:creationId xmlns:a16="http://schemas.microsoft.com/office/drawing/2014/main" id="{6B244FE2-247A-DFCA-8B36-A9B7887BBF78}"/>
              </a:ext>
            </a:extLst>
          </p:cNvPr>
          <p:cNvSpPr/>
          <p:nvPr/>
        </p:nvSpPr>
        <p:spPr>
          <a:xfrm>
            <a:off x="2407333" y="1912522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3AC3A5C-D6E3-4366-C554-568F98F0C5BC}"/>
                  </a:ext>
                </a:extLst>
              </p:cNvPr>
              <p:cNvSpPr txBox="1"/>
              <p:nvPr/>
            </p:nvSpPr>
            <p:spPr>
              <a:xfrm>
                <a:off x="2340228" y="1597697"/>
                <a:ext cx="3402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3AC3A5C-D6E3-4366-C554-568F98F0C5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0228" y="1597697"/>
                <a:ext cx="340285" cy="307777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40E6310F-037C-F904-D767-EBBD579937A3}"/>
                  </a:ext>
                </a:extLst>
              </p:cNvPr>
              <p:cNvSpPr txBox="1"/>
              <p:nvPr/>
            </p:nvSpPr>
            <p:spPr>
              <a:xfrm>
                <a:off x="2615479" y="5459115"/>
                <a:ext cx="3402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40E6310F-037C-F904-D767-EBBD579937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5479" y="5459115"/>
                <a:ext cx="340285" cy="307777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7773BADD-BA4F-B6B3-1E38-4E1DC4CB975F}"/>
                  </a:ext>
                </a:extLst>
              </p:cNvPr>
              <p:cNvSpPr txBox="1"/>
              <p:nvPr/>
            </p:nvSpPr>
            <p:spPr>
              <a:xfrm>
                <a:off x="2785310" y="2360482"/>
                <a:ext cx="3402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7773BADD-BA4F-B6B3-1E38-4E1DC4CB97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5310" y="2360482"/>
                <a:ext cx="340285" cy="307777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24B3D98-9DCE-A9BD-486B-BC672FB7E309}"/>
                  </a:ext>
                </a:extLst>
              </p:cNvPr>
              <p:cNvSpPr txBox="1"/>
              <p:nvPr/>
            </p:nvSpPr>
            <p:spPr>
              <a:xfrm>
                <a:off x="2946952" y="2354421"/>
                <a:ext cx="5327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24B3D98-9DCE-A9BD-486B-BC672FB7E3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952" y="2354421"/>
                <a:ext cx="532710" cy="307777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9FECB2F1-D671-D1CE-6B0E-D67ED934533A}"/>
                  </a:ext>
                </a:extLst>
              </p:cNvPr>
              <p:cNvSpPr txBox="1"/>
              <p:nvPr/>
            </p:nvSpPr>
            <p:spPr>
              <a:xfrm>
                <a:off x="2323536" y="5673451"/>
                <a:ext cx="3402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9FECB2F1-D671-D1CE-6B0E-D67ED93453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3536" y="5673451"/>
                <a:ext cx="340285" cy="307777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5026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3" grpId="0" animBg="1"/>
      <p:bldP spid="24" grpId="0"/>
      <p:bldP spid="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#3 “Recovery” Office Hours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https://calendly.com/brianhwpark</a:t>
            </a:r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Venue: Rm. 248 Center for Science and Business</a:t>
            </a:r>
          </a:p>
          <a:p>
            <a:pPr lvl="3"/>
            <a:endParaRPr lang="en-US" dirty="0"/>
          </a:p>
          <a:p>
            <a:r>
              <a:rPr lang="en-US" dirty="0"/>
              <a:t>Dates: Mar. 18</a:t>
            </a:r>
            <a:r>
              <a:rPr lang="en-US" baseline="30000" dirty="0"/>
              <a:t>th</a:t>
            </a:r>
            <a:r>
              <a:rPr lang="en-US" dirty="0"/>
              <a:t> ~ Mar. 27</a:t>
            </a:r>
            <a:r>
              <a:rPr lang="en-US" baseline="30000" dirty="0"/>
              <a:t>th</a:t>
            </a:r>
            <a:r>
              <a:rPr lang="en-US" dirty="0"/>
              <a:t>, 2024 (10 Days)</a:t>
            </a:r>
          </a:p>
          <a:p>
            <a:pPr lvl="3"/>
            <a:endParaRPr lang="en-US" dirty="0"/>
          </a:p>
          <a:p>
            <a:r>
              <a:rPr lang="en-US" dirty="0"/>
              <a:t>Length: 30 Minutes per Session</a:t>
            </a:r>
          </a:p>
          <a:p>
            <a:pPr lvl="3"/>
            <a:endParaRPr lang="en-US" dirty="0"/>
          </a:p>
          <a:p>
            <a:r>
              <a:rPr lang="en-US" dirty="0"/>
              <a:t>Use the Whiteboard / Paper to correct your answers.</a:t>
            </a:r>
          </a:p>
          <a:p>
            <a:pPr lvl="3"/>
            <a:endParaRPr lang="en-US" dirty="0"/>
          </a:p>
          <a:p>
            <a:r>
              <a:rPr lang="en-US" dirty="0"/>
              <a:t>Recovery Rate: 50%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312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Natural Rate of Unemployment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The medium-run equilibrium level of the unemployment rate, determined at the point where realized inflation matches expected inflation.</a:t>
            </a:r>
          </a:p>
          <a:p>
            <a:pPr lvl="3"/>
            <a:endParaRPr lang="en-US" dirty="0"/>
          </a:p>
          <a:p>
            <a:r>
              <a:rPr lang="en-US" dirty="0"/>
              <a:t>Potential Output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The output level of the economy in the medium run equilibrium, which is determined by the natural rate of unemployment.</a:t>
            </a:r>
          </a:p>
          <a:p>
            <a:pPr lvl="3"/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Reservation Wage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The wage in which workers are indifferent between the options of employment and unemployment. (i.e., If a worker is offered even 1 cent below their reservation wage, they choose unemployment)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20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C03FC7-4AD0-08D4-F495-8C48D7A714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5F255-924E-DF71-4DE0-CCBC4BA81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 Definitions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4C186F9-9849-DF19-443F-D3838ED7AC3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De-anchoring of Expectations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Economic agents’ expectations moving away from a set value.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Phillips Curve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A negative relationship between the economy’s unemployment rate and inflation.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sup>
                    </m:sSup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lvl="3"/>
                <a:endParaRPr lang="en-US" dirty="0">
                  <a:solidFill>
                    <a:srgbClr val="FF0000"/>
                  </a:solidFill>
                </a:endParaRPr>
              </a:p>
              <a:p>
                <a:r>
                  <a:rPr lang="en-US" dirty="0"/>
                  <a:t>Efficiency Wage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Wages that are above the workers’ reservation wage, which aims to motivate employees and raise morale, leading to increased efficiency and lower turnovers.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4C186F9-9849-DF19-443F-D3838ED7AC3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3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4C3E74-D185-2DA7-E2A1-7B1F64F7A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55D783-8034-CDD4-508A-FBF578710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CEB1C6-1A4D-BC16-DF69-2221DCA57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65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5D79A0-4685-8077-8C9B-ADF0F2F4A7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C12F4-E5A5-3F6D-B60E-66339E63E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675BD20-8327-7672-72B9-B6F667A132B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4"/>
                <a:ext cx="7886700" cy="4428527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When the unemployment level of the economy is low, the nominal wage will tend to be lower.</a:t>
                </a:r>
              </a:p>
              <a:p>
                <a:pPr lvl="3"/>
                <a:endParaRPr lang="en-US" sz="500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FALSE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sup>
                    </m:sSup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When unemployment is low, it means that outside opportunities for alternate employment are plentiful.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Both the employers and employees are aware of this fact.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This will hand more bargaining power over to the workers.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Therefore, the nominal wages in the economy will be higher.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675BD20-8327-7672-72B9-B6F667A132B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4"/>
                <a:ext cx="7886700" cy="4428527"/>
              </a:xfrm>
              <a:blipFill>
                <a:blip r:embed="rId2"/>
                <a:stretch>
                  <a:fillRect l="-1005" t="-17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D218D-11BE-B824-A207-9873D4425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BF7BD3-55B9-757A-5E09-2498491A5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767253-D52C-5E3C-A1F3-5BA6F7BFD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630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8BBA4F-5B2D-1194-396B-C9C43FC0F7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60D7-31B4-F88F-423B-E2D4F4424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2.B.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39FEB-4C89-951D-F700-AC992B668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level of competition in the goods market decreases, the markup that firms can charge above the marginal cost of production will increase.</a:t>
            </a:r>
          </a:p>
          <a:p>
            <a:endParaRPr lang="en-US" sz="500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TRUE</a:t>
            </a:r>
            <a:endParaRPr lang="en-US" sz="5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DD3F9A-C8A0-FC60-D863-7E7BF488E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627D32-E881-33B1-77EA-3FDB0B550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B81FAE-91F2-6BD6-E415-0107D969B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453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7D691E-09CC-29BA-538C-B42AC42BFC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D23C3-A3C3-9482-A3CC-2A16FF7F7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2.C.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4E227A-A034-476E-BB68-2C53F800B4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Stagflation refers to a situation in which the economy is facing both stagnation and deflation.</a:t>
            </a:r>
          </a:p>
          <a:p>
            <a:endParaRPr lang="en-US" sz="500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FALSE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Stagflation describes an economy facing low growth (stagnation) and high inflation.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8E97B1-FE3A-0EFB-83E9-E896AE2A7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6411AF-7C57-5D2D-52FD-8AA253FEF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48B4C7-2271-A7E1-03A4-BC0CBE608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776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33E13E-28F3-4D5A-DF36-39A69CCAEB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257FE-3B29-1F99-2971-18FFAE82A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E250E9B-6597-B043-FE63-EABA1D1B7D3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Once an economy reaches its medium run equilibrium, the inflation rate will always be zero.</a:t>
                </a:r>
              </a:p>
              <a:p>
                <a:endParaRPr lang="en-US" sz="500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FALSE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̅"/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</m:acc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d>
                      <m:d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In the medium run, the inflation rate will match the “target rate” (or expected rate) of inflation.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E250E9B-6597-B043-FE63-EABA1D1B7D3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C19871-024E-86B5-2C8B-1F8F13883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A540FD-CC7D-4EC2-D4FA-83E9A170E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9932B-C1EC-1C43-2517-7918AF89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861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33E13E-28F3-4D5A-DF36-39A69CCAEB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257FE-3B29-1F99-2971-18FFAE82A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E250E9B-6597-B043-FE63-EABA1D1B7D3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If the firms in the economy charge a markup of 10% above their marginal cost of production, what will be the natural rate of unemployment in the economy?</a:t>
                </a:r>
              </a:p>
              <a:p>
                <a:endParaRPr lang="en-US" sz="500" dirty="0"/>
              </a:p>
              <a:p>
                <a:pPr lvl="1"/>
                <a:r>
                  <a:rPr lang="en-US" b="0" dirty="0">
                    <a:solidFill>
                      <a:srgbClr val="FF0000"/>
                    </a:solidFill>
                  </a:rPr>
                  <a:t>First, transform the PS relation.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 ⟹   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𝑊</m:t>
                        </m:r>
                      </m:den>
                    </m:f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=1+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⟹   </m:t>
                    </m:r>
                    <m:f>
                      <m:f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𝑊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den>
                    </m:f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Then, transform the WS relation.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 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⟹   </m:t>
                    </m:r>
                    <m:f>
                      <m:f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𝑊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1−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Combining the two results, we have:</a:t>
                </a:r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den>
                    </m:f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1−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⟹   </m:t>
                    </m:r>
                    <m:f>
                      <m:f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1+0.1</m:t>
                        </m:r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=1−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⟹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≈9.1%</m:t>
                    </m:r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E250E9B-6597-B043-FE63-EABA1D1B7D3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C19871-024E-86B5-2C8B-1F8F13883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A540FD-CC7D-4EC2-D4FA-83E9A170E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9932B-C1EC-1C43-2517-7918AF89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180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F630E01-D107-42E5-8DFC-48302BB3DFE2}" vid="{4BEE81CA-F64C-419F-A97B-23D16F4EA3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mc-presentation-template</Template>
  <TotalTime>3804</TotalTime>
  <Words>988</Words>
  <Application>Microsoft Office PowerPoint</Application>
  <PresentationFormat>On-screen Show (4:3)</PresentationFormat>
  <Paragraphs>198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Cambria Math</vt:lpstr>
      <vt:lpstr>Franklin Gothic Book</vt:lpstr>
      <vt:lpstr>Office Theme</vt:lpstr>
      <vt:lpstr>Quiz #3 Review</vt:lpstr>
      <vt:lpstr>Quiz #3 “Recovery” Office Hours</vt:lpstr>
      <vt:lpstr>Problem 1. Definitions</vt:lpstr>
      <vt:lpstr>Problem 1. Definitions</vt:lpstr>
      <vt:lpstr>Problem 2.A.</vt:lpstr>
      <vt:lpstr>Problem 2.B.</vt:lpstr>
      <vt:lpstr>Problem 2.C.</vt:lpstr>
      <vt:lpstr>Problem 2.D.</vt:lpstr>
      <vt:lpstr>Problem 3.A.</vt:lpstr>
      <vt:lpstr>Problem 3.B.</vt:lpstr>
      <vt:lpstr>Problem 4.A.</vt:lpstr>
      <vt:lpstr>Problem 4.B.</vt:lpstr>
      <vt:lpstr>Problem 5.A.</vt:lpstr>
      <vt:lpstr>Problem 5.B.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Price Theory</dc:title>
  <dc:creator>Brian Park</dc:creator>
  <cp:lastModifiedBy>Park, Brian</cp:lastModifiedBy>
  <cp:revision>85</cp:revision>
  <dcterms:created xsi:type="dcterms:W3CDTF">2023-08-17T23:00:51Z</dcterms:created>
  <dcterms:modified xsi:type="dcterms:W3CDTF">2024-03-18T16:51:35Z</dcterms:modified>
</cp:coreProperties>
</file>