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92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82" r:id="rId11"/>
    <p:sldId id="281" r:id="rId12"/>
    <p:sldId id="283" r:id="rId13"/>
    <p:sldId id="284" r:id="rId14"/>
    <p:sldId id="293" r:id="rId15"/>
    <p:sldId id="294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#2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FD6D7-504A-A71B-E113-924A2AF79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3ECA-97E2-9D6C-5BC9-050724BE8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B8036-BE05-BFB4-D4D5-A80BE3E3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BCEF9-75B0-399A-2229-4241C646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9C02A-12F7-DD18-E2B1-ECD804EA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2A5BC288-1C6D-0AE1-F6AA-4EF0F5C663D0}"/>
              </a:ext>
            </a:extLst>
          </p:cNvPr>
          <p:cNvSpPr/>
          <p:nvPr/>
        </p:nvSpPr>
        <p:spPr>
          <a:xfrm>
            <a:off x="617560" y="5303967"/>
            <a:ext cx="349249" cy="476241"/>
          </a:xfrm>
          <a:prstGeom prst="arc">
            <a:avLst>
              <a:gd name="adj1" fmla="val 15974147"/>
              <a:gd name="adj2" fmla="val 0"/>
            </a:avLst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4D28C4D-AF2D-30BA-A880-E669A103E38D}"/>
              </a:ext>
            </a:extLst>
          </p:cNvPr>
          <p:cNvCxnSpPr>
            <a:cxnSpLocks/>
            <a:stCxn id="14" idx="4"/>
          </p:cNvCxnSpPr>
          <p:nvPr/>
        </p:nvCxnSpPr>
        <p:spPr>
          <a:xfrm>
            <a:off x="2013870" y="4094628"/>
            <a:ext cx="0" cy="14474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E4A2DA4-0215-CB1E-D3C7-FA3F40176041}"/>
              </a:ext>
            </a:extLst>
          </p:cNvPr>
          <p:cNvSpPr/>
          <p:nvPr/>
        </p:nvSpPr>
        <p:spPr>
          <a:xfrm>
            <a:off x="508355" y="3075194"/>
            <a:ext cx="3703320" cy="1310640"/>
          </a:xfrm>
          <a:custGeom>
            <a:avLst/>
            <a:gdLst>
              <a:gd name="connsiteX0" fmla="*/ 0 w 3703320"/>
              <a:gd name="connsiteY0" fmla="*/ 1310640 h 1310640"/>
              <a:gd name="connsiteX1" fmla="*/ 1760220 w 3703320"/>
              <a:gd name="connsiteY1" fmla="*/ 899160 h 1310640"/>
              <a:gd name="connsiteX2" fmla="*/ 3703320 w 3703320"/>
              <a:gd name="connsiteY2" fmla="*/ 0 h 131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03320" h="1310640">
                <a:moveTo>
                  <a:pt x="0" y="1310640"/>
                </a:moveTo>
                <a:cubicBezTo>
                  <a:pt x="571500" y="1214120"/>
                  <a:pt x="1143000" y="1117600"/>
                  <a:pt x="1760220" y="899160"/>
                </a:cubicBezTo>
                <a:cubicBezTo>
                  <a:pt x="2377440" y="680720"/>
                  <a:pt x="3040380" y="340360"/>
                  <a:pt x="3703320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06CDF2-8FEF-BE3A-6B00-CFA3BD7AF950}"/>
              </a:ext>
            </a:extLst>
          </p:cNvPr>
          <p:cNvCxnSpPr/>
          <p:nvPr/>
        </p:nvCxnSpPr>
        <p:spPr>
          <a:xfrm flipV="1">
            <a:off x="526358" y="1826049"/>
            <a:ext cx="3723403" cy="372557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ED95F82-FD44-389C-45CB-0736AA8394D0}"/>
              </a:ext>
            </a:extLst>
          </p:cNvPr>
          <p:cNvCxnSpPr/>
          <p:nvPr/>
        </p:nvCxnSpPr>
        <p:spPr>
          <a:xfrm>
            <a:off x="363568" y="5551622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D007C84-9BE8-B4B9-706B-7B66DF2F58A2}"/>
              </a:ext>
            </a:extLst>
          </p:cNvPr>
          <p:cNvCxnSpPr>
            <a:cxnSpLocks/>
          </p:cNvCxnSpPr>
          <p:nvPr/>
        </p:nvCxnSpPr>
        <p:spPr>
          <a:xfrm rot="16200000">
            <a:off x="-1416741" y="3769149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7F5419-E45B-9ABF-A7D6-DA2F2FCAFB03}"/>
                  </a:ext>
                </a:extLst>
              </p:cNvPr>
              <p:cNvSpPr txBox="1"/>
              <p:nvPr/>
            </p:nvSpPr>
            <p:spPr>
              <a:xfrm>
                <a:off x="551862" y="5298863"/>
                <a:ext cx="480644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7F5419-E45B-9ABF-A7D6-DA2F2FCAF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62" y="5298863"/>
                <a:ext cx="480644" cy="3125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D321C6AF-7F93-397F-B06E-2E708ED2B3BC}"/>
              </a:ext>
            </a:extLst>
          </p:cNvPr>
          <p:cNvSpPr/>
          <p:nvPr/>
        </p:nvSpPr>
        <p:spPr>
          <a:xfrm>
            <a:off x="1981866" y="4030620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8A42BE4-87EF-B975-8A0F-B1FD962F8BC5}"/>
              </a:ext>
            </a:extLst>
          </p:cNvPr>
          <p:cNvCxnSpPr/>
          <p:nvPr/>
        </p:nvCxnSpPr>
        <p:spPr>
          <a:xfrm>
            <a:off x="2015176" y="552262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AC6E57-92E9-1369-9996-24B8B0C32433}"/>
                  </a:ext>
                </a:extLst>
              </p:cNvPr>
              <p:cNvSpPr txBox="1"/>
              <p:nvPr/>
            </p:nvSpPr>
            <p:spPr>
              <a:xfrm>
                <a:off x="1673071" y="5544880"/>
                <a:ext cx="6815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1000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AC6E57-92E9-1369-9996-24B8B0C32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071" y="5544880"/>
                <a:ext cx="68159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ABA71CD0-11F2-610F-5AE5-45D2698B3095}"/>
              </a:ext>
            </a:extLst>
          </p:cNvPr>
          <p:cNvSpPr txBox="1"/>
          <p:nvPr/>
        </p:nvSpPr>
        <p:spPr>
          <a:xfrm>
            <a:off x="3631404" y="554485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36BBB6-BB41-C08C-A343-6B7AA0CCA8C3}"/>
              </a:ext>
            </a:extLst>
          </p:cNvPr>
          <p:cNvSpPr txBox="1"/>
          <p:nvPr/>
        </p:nvSpPr>
        <p:spPr>
          <a:xfrm rot="16200000">
            <a:off x="-28723" y="2032310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Demand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7B9427C-0D30-D75B-1455-073E6110C030}"/>
                  </a:ext>
                </a:extLst>
              </p:cNvPr>
              <p:cNvSpPr txBox="1"/>
              <p:nvPr/>
            </p:nvSpPr>
            <p:spPr>
              <a:xfrm>
                <a:off x="3492218" y="1732478"/>
                <a:ext cx="6810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7B9427C-0D30-D75B-1455-073E6110C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218" y="1732478"/>
                <a:ext cx="68108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70DEE2-08B8-EA31-69FB-33025C2DEA1E}"/>
                  </a:ext>
                </a:extLst>
              </p:cNvPr>
              <p:cNvSpPr txBox="1"/>
              <p:nvPr/>
            </p:nvSpPr>
            <p:spPr>
              <a:xfrm>
                <a:off x="3877961" y="2760679"/>
                <a:ext cx="6674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=5%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70DEE2-08B8-EA31-69FB-33025C2DE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961" y="2760679"/>
                <a:ext cx="66742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FAA72FA-282A-744D-7496-97733798CC8D}"/>
              </a:ext>
            </a:extLst>
          </p:cNvPr>
          <p:cNvSpPr/>
          <p:nvPr/>
        </p:nvSpPr>
        <p:spPr>
          <a:xfrm>
            <a:off x="527398" y="3725218"/>
            <a:ext cx="3703320" cy="1310640"/>
          </a:xfrm>
          <a:custGeom>
            <a:avLst/>
            <a:gdLst>
              <a:gd name="connsiteX0" fmla="*/ 0 w 3703320"/>
              <a:gd name="connsiteY0" fmla="*/ 1310640 h 1310640"/>
              <a:gd name="connsiteX1" fmla="*/ 1760220 w 3703320"/>
              <a:gd name="connsiteY1" fmla="*/ 899160 h 1310640"/>
              <a:gd name="connsiteX2" fmla="*/ 3703320 w 3703320"/>
              <a:gd name="connsiteY2" fmla="*/ 0 h 131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03320" h="1310640">
                <a:moveTo>
                  <a:pt x="0" y="1310640"/>
                </a:moveTo>
                <a:cubicBezTo>
                  <a:pt x="571500" y="1214120"/>
                  <a:pt x="1143000" y="1117600"/>
                  <a:pt x="1760220" y="899160"/>
                </a:cubicBezTo>
                <a:cubicBezTo>
                  <a:pt x="2377440" y="680720"/>
                  <a:pt x="3040380" y="340360"/>
                  <a:pt x="3703320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5F687A-BDDB-38E9-05F1-CC1B356F743E}"/>
              </a:ext>
            </a:extLst>
          </p:cNvPr>
          <p:cNvCxnSpPr>
            <a:cxnSpLocks/>
            <a:stCxn id="25" idx="4"/>
          </p:cNvCxnSpPr>
          <p:nvPr/>
        </p:nvCxnSpPr>
        <p:spPr>
          <a:xfrm>
            <a:off x="1145122" y="4961659"/>
            <a:ext cx="2654" cy="5804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E5DA48F-FB3C-0A3A-0E04-A0F879C97179}"/>
              </a:ext>
            </a:extLst>
          </p:cNvPr>
          <p:cNvCxnSpPr/>
          <p:nvPr/>
        </p:nvCxnSpPr>
        <p:spPr>
          <a:xfrm>
            <a:off x="1148589" y="5524559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EC70B4B-64F5-583C-A733-C3BB68B18900}"/>
                  </a:ext>
                </a:extLst>
              </p:cNvPr>
              <p:cNvSpPr txBox="1"/>
              <p:nvPr/>
            </p:nvSpPr>
            <p:spPr>
              <a:xfrm>
                <a:off x="886850" y="5544855"/>
                <a:ext cx="3233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EC70B4B-64F5-583C-A733-C3BB68B18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50" y="5544855"/>
                <a:ext cx="323315" cy="338554"/>
              </a:xfrm>
              <a:prstGeom prst="rect">
                <a:avLst/>
              </a:prstGeom>
              <a:blipFill>
                <a:blip r:embed="rId6"/>
                <a:stretch>
                  <a:fillRect r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>
            <a:extLst>
              <a:ext uri="{FF2B5EF4-FFF2-40B4-BE49-F238E27FC236}">
                <a16:creationId xmlns:a16="http://schemas.microsoft.com/office/drawing/2014/main" id="{A777A1BD-3476-E42D-9995-AD07FC839B77}"/>
              </a:ext>
            </a:extLst>
          </p:cNvPr>
          <p:cNvSpPr/>
          <p:nvPr/>
        </p:nvSpPr>
        <p:spPr>
          <a:xfrm>
            <a:off x="1113118" y="4897651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53A274-C64D-E757-2C6B-AA6E1651B541}"/>
              </a:ext>
            </a:extLst>
          </p:cNvPr>
          <p:cNvCxnSpPr/>
          <p:nvPr/>
        </p:nvCxnSpPr>
        <p:spPr>
          <a:xfrm>
            <a:off x="4939646" y="5554907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157F77D-C2A4-EDDA-6B30-19E7FCD2C3DB}"/>
              </a:ext>
            </a:extLst>
          </p:cNvPr>
          <p:cNvCxnSpPr>
            <a:cxnSpLocks/>
          </p:cNvCxnSpPr>
          <p:nvPr/>
        </p:nvCxnSpPr>
        <p:spPr>
          <a:xfrm rot="16200000">
            <a:off x="3159337" y="3772434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B073AA8-479F-8A4C-4066-3D77488DD38B}"/>
              </a:ext>
            </a:extLst>
          </p:cNvPr>
          <p:cNvSpPr txBox="1"/>
          <p:nvPr/>
        </p:nvSpPr>
        <p:spPr>
          <a:xfrm>
            <a:off x="8207482" y="554814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025019-C8CE-55CA-6132-79AF7FA1C376}"/>
              </a:ext>
            </a:extLst>
          </p:cNvPr>
          <p:cNvSpPr txBox="1"/>
          <p:nvPr/>
        </p:nvSpPr>
        <p:spPr>
          <a:xfrm rot="16200000">
            <a:off x="4350743" y="2121544"/>
            <a:ext cx="1169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C953FCE-BC36-5171-0301-D3ED930FF039}"/>
                  </a:ext>
                </a:extLst>
              </p:cNvPr>
              <p:cNvSpPr txBox="1"/>
              <p:nvPr/>
            </p:nvSpPr>
            <p:spPr>
              <a:xfrm>
                <a:off x="3848252" y="3409204"/>
                <a:ext cx="6674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=7%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C953FCE-BC36-5171-0301-D3ED930FF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252" y="3409204"/>
                <a:ext cx="6674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7D17EA9-0415-8319-0D8C-5170EA43AB03}"/>
              </a:ext>
            </a:extLst>
          </p:cNvPr>
          <p:cNvSpPr/>
          <p:nvPr/>
        </p:nvSpPr>
        <p:spPr>
          <a:xfrm>
            <a:off x="539422" y="2395171"/>
            <a:ext cx="3703320" cy="1310640"/>
          </a:xfrm>
          <a:custGeom>
            <a:avLst/>
            <a:gdLst>
              <a:gd name="connsiteX0" fmla="*/ 0 w 3703320"/>
              <a:gd name="connsiteY0" fmla="*/ 1310640 h 1310640"/>
              <a:gd name="connsiteX1" fmla="*/ 1760220 w 3703320"/>
              <a:gd name="connsiteY1" fmla="*/ 899160 h 1310640"/>
              <a:gd name="connsiteX2" fmla="*/ 3703320 w 3703320"/>
              <a:gd name="connsiteY2" fmla="*/ 0 h 131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03320" h="1310640">
                <a:moveTo>
                  <a:pt x="0" y="1310640"/>
                </a:moveTo>
                <a:cubicBezTo>
                  <a:pt x="571500" y="1214120"/>
                  <a:pt x="1143000" y="1117600"/>
                  <a:pt x="1760220" y="899160"/>
                </a:cubicBezTo>
                <a:cubicBezTo>
                  <a:pt x="2377440" y="680720"/>
                  <a:pt x="3040380" y="340360"/>
                  <a:pt x="3703320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BC96087-B156-6856-63CD-40D7B5F1D4A2}"/>
                  </a:ext>
                </a:extLst>
              </p:cNvPr>
              <p:cNvSpPr txBox="1"/>
              <p:nvPr/>
            </p:nvSpPr>
            <p:spPr>
              <a:xfrm>
                <a:off x="3909028" y="2080656"/>
                <a:ext cx="6674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=3%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BC96087-B156-6856-63CD-40D7B5F1D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028" y="2080656"/>
                <a:ext cx="66742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F2B3CE6-44B6-5E30-EA12-3DC438C87750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3120358" y="2985392"/>
            <a:ext cx="0" cy="253723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9B01BAC0-0ADA-ACC4-2B92-564BB6197E32}"/>
              </a:ext>
            </a:extLst>
          </p:cNvPr>
          <p:cNvSpPr/>
          <p:nvPr/>
        </p:nvSpPr>
        <p:spPr>
          <a:xfrm>
            <a:off x="3088354" y="2921384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A3E38C7-BE00-84BF-1E6A-550CF7B97FFF}"/>
              </a:ext>
            </a:extLst>
          </p:cNvPr>
          <p:cNvCxnSpPr/>
          <p:nvPr/>
        </p:nvCxnSpPr>
        <p:spPr>
          <a:xfrm>
            <a:off x="3122739" y="552262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5A9909C-7527-2D38-FB97-735DE2F834DF}"/>
                  </a:ext>
                </a:extLst>
              </p:cNvPr>
              <p:cNvSpPr txBox="1"/>
              <p:nvPr/>
            </p:nvSpPr>
            <p:spPr>
              <a:xfrm>
                <a:off x="2771169" y="5542031"/>
                <a:ext cx="6815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1700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5A9909C-7527-2D38-FB97-735DE2F83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169" y="5542031"/>
                <a:ext cx="68159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D53979-88A5-990C-4E2C-02F33B7F3E70}"/>
                  </a:ext>
                </a:extLst>
              </p:cNvPr>
              <p:cNvSpPr txBox="1"/>
              <p:nvPr/>
            </p:nvSpPr>
            <p:spPr>
              <a:xfrm>
                <a:off x="1729179" y="37378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D53979-88A5-990C-4E2C-02F33B7F3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179" y="3737897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871D6EC-8FE7-8188-163E-E2D0AFB04F09}"/>
                  </a:ext>
                </a:extLst>
              </p:cNvPr>
              <p:cNvSpPr txBox="1"/>
              <p:nvPr/>
            </p:nvSpPr>
            <p:spPr>
              <a:xfrm>
                <a:off x="870700" y="458980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871D6EC-8FE7-8188-163E-E2D0AFB04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700" y="4589808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5E1A081-8228-1301-C9DB-9F99D3CEA9F4}"/>
                  </a:ext>
                </a:extLst>
              </p:cNvPr>
              <p:cNvSpPr txBox="1"/>
              <p:nvPr/>
            </p:nvSpPr>
            <p:spPr>
              <a:xfrm>
                <a:off x="2822705" y="263151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5E1A081-8228-1301-C9DB-9F99D3CEA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2705" y="2631510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FA170FE-9D88-2479-A24E-9BCA8932E0D0}"/>
              </a:ext>
            </a:extLst>
          </p:cNvPr>
          <p:cNvCxnSpPr>
            <a:cxnSpLocks/>
          </p:cNvCxnSpPr>
          <p:nvPr/>
        </p:nvCxnSpPr>
        <p:spPr>
          <a:xfrm>
            <a:off x="5050049" y="4787173"/>
            <a:ext cx="10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6E5BB9B-E680-47BC-ECB2-3843B330C12F}"/>
              </a:ext>
            </a:extLst>
          </p:cNvPr>
          <p:cNvCxnSpPr>
            <a:cxnSpLocks/>
          </p:cNvCxnSpPr>
          <p:nvPr/>
        </p:nvCxnSpPr>
        <p:spPr>
          <a:xfrm>
            <a:off x="5050049" y="3972677"/>
            <a:ext cx="10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ABE76B0-23E0-2254-F32F-5F2361F30A09}"/>
              </a:ext>
            </a:extLst>
          </p:cNvPr>
          <p:cNvCxnSpPr>
            <a:cxnSpLocks/>
          </p:cNvCxnSpPr>
          <p:nvPr/>
        </p:nvCxnSpPr>
        <p:spPr>
          <a:xfrm>
            <a:off x="5050229" y="3070861"/>
            <a:ext cx="10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818D72E-0469-BF93-91F5-9358C8866972}"/>
              </a:ext>
            </a:extLst>
          </p:cNvPr>
          <p:cNvCxnSpPr/>
          <p:nvPr/>
        </p:nvCxnSpPr>
        <p:spPr>
          <a:xfrm>
            <a:off x="5286159" y="2497773"/>
            <a:ext cx="2986334" cy="2844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7CD40C41-1BA2-DE82-97D0-09CD7688F2EA}"/>
              </a:ext>
            </a:extLst>
          </p:cNvPr>
          <p:cNvSpPr/>
          <p:nvPr/>
        </p:nvSpPr>
        <p:spPr>
          <a:xfrm>
            <a:off x="5864623" y="3043190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ACC2521-D963-299A-5C0F-8C10B5DBCA60}"/>
              </a:ext>
            </a:extLst>
          </p:cNvPr>
          <p:cNvSpPr/>
          <p:nvPr/>
        </p:nvSpPr>
        <p:spPr>
          <a:xfrm>
            <a:off x="6811654" y="3940673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A71585A-F16C-3EC7-2846-A5C161A8C3BC}"/>
              </a:ext>
            </a:extLst>
          </p:cNvPr>
          <p:cNvSpPr/>
          <p:nvPr/>
        </p:nvSpPr>
        <p:spPr>
          <a:xfrm>
            <a:off x="7668023" y="4759085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9DC9D1B-27D2-8BC5-F488-6D1CC5FA8807}"/>
              </a:ext>
            </a:extLst>
          </p:cNvPr>
          <p:cNvCxnSpPr>
            <a:endCxn id="44" idx="2"/>
          </p:cNvCxnSpPr>
          <p:nvPr/>
        </p:nvCxnSpPr>
        <p:spPr>
          <a:xfrm>
            <a:off x="5148730" y="3075194"/>
            <a:ext cx="71589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CCF9E60-4EDF-861A-D430-A45190E593E8}"/>
              </a:ext>
            </a:extLst>
          </p:cNvPr>
          <p:cNvCxnSpPr>
            <a:endCxn id="45" idx="2"/>
          </p:cNvCxnSpPr>
          <p:nvPr/>
        </p:nvCxnSpPr>
        <p:spPr>
          <a:xfrm>
            <a:off x="5148730" y="3972677"/>
            <a:ext cx="166292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9782511-2958-9BF7-7130-6AD30544C2C6}"/>
              </a:ext>
            </a:extLst>
          </p:cNvPr>
          <p:cNvCxnSpPr>
            <a:cxnSpLocks/>
            <a:endCxn id="46" idx="2"/>
          </p:cNvCxnSpPr>
          <p:nvPr/>
        </p:nvCxnSpPr>
        <p:spPr>
          <a:xfrm>
            <a:off x="5148730" y="4787173"/>
            <a:ext cx="2519293" cy="391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007C43C-CF78-22C0-D707-5D5A50DA38B4}"/>
              </a:ext>
            </a:extLst>
          </p:cNvPr>
          <p:cNvCxnSpPr>
            <a:cxnSpLocks/>
            <a:endCxn id="44" idx="4"/>
          </p:cNvCxnSpPr>
          <p:nvPr/>
        </p:nvCxnSpPr>
        <p:spPr>
          <a:xfrm flipV="1">
            <a:off x="5896627" y="3107198"/>
            <a:ext cx="0" cy="243483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8DBBCE9-B315-4D39-C0AD-B6A06B90E12B}"/>
              </a:ext>
            </a:extLst>
          </p:cNvPr>
          <p:cNvCxnSpPr>
            <a:cxnSpLocks/>
            <a:endCxn id="45" idx="4"/>
          </p:cNvCxnSpPr>
          <p:nvPr/>
        </p:nvCxnSpPr>
        <p:spPr>
          <a:xfrm flipV="1">
            <a:off x="6843658" y="4004681"/>
            <a:ext cx="0" cy="153735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5BD06A1-DF38-E6AA-54EA-60C49B869DAE}"/>
              </a:ext>
            </a:extLst>
          </p:cNvPr>
          <p:cNvCxnSpPr>
            <a:cxnSpLocks/>
            <a:endCxn id="46" idx="4"/>
          </p:cNvCxnSpPr>
          <p:nvPr/>
        </p:nvCxnSpPr>
        <p:spPr>
          <a:xfrm flipV="1">
            <a:off x="7700027" y="4823093"/>
            <a:ext cx="0" cy="72852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B4C1E10-E3EC-AD79-C83A-4A3E202C6C34}"/>
              </a:ext>
            </a:extLst>
          </p:cNvPr>
          <p:cNvCxnSpPr/>
          <p:nvPr/>
        </p:nvCxnSpPr>
        <p:spPr>
          <a:xfrm>
            <a:off x="7702683" y="551993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CDE3BEE-83A6-6E58-EC09-3CB8453BF310}"/>
                  </a:ext>
                </a:extLst>
              </p:cNvPr>
              <p:cNvSpPr txBox="1"/>
              <p:nvPr/>
            </p:nvSpPr>
            <p:spPr>
              <a:xfrm>
                <a:off x="7351113" y="5539345"/>
                <a:ext cx="6815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1700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CDE3BEE-83A6-6E58-EC09-3CB8453BF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113" y="5539345"/>
                <a:ext cx="68159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283DBDC-F765-E2AF-CDC9-8477E57F6A96}"/>
              </a:ext>
            </a:extLst>
          </p:cNvPr>
          <p:cNvCxnSpPr/>
          <p:nvPr/>
        </p:nvCxnSpPr>
        <p:spPr>
          <a:xfrm>
            <a:off x="6841299" y="55258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D351B44-CD66-6E3A-1989-9A37B047C07E}"/>
                  </a:ext>
                </a:extLst>
              </p:cNvPr>
              <p:cNvSpPr txBox="1"/>
              <p:nvPr/>
            </p:nvSpPr>
            <p:spPr>
              <a:xfrm>
                <a:off x="6499194" y="5548140"/>
                <a:ext cx="6815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1000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D351B44-CD66-6E3A-1989-9A37B047C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194" y="5548140"/>
                <a:ext cx="681597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9EE7FA8-F1A1-811D-C2B5-9AC9DF5D0881}"/>
              </a:ext>
            </a:extLst>
          </p:cNvPr>
          <p:cNvCxnSpPr/>
          <p:nvPr/>
        </p:nvCxnSpPr>
        <p:spPr>
          <a:xfrm>
            <a:off x="5897000" y="5519049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1C6D556-78BC-756A-686E-1B0B70A922AA}"/>
                  </a:ext>
                </a:extLst>
              </p:cNvPr>
              <p:cNvSpPr txBox="1"/>
              <p:nvPr/>
            </p:nvSpPr>
            <p:spPr>
              <a:xfrm>
                <a:off x="5635261" y="5539345"/>
                <a:ext cx="3233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1C6D556-78BC-756A-686E-1B0B70A92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61" y="5539345"/>
                <a:ext cx="323315" cy="338554"/>
              </a:xfrm>
              <a:prstGeom prst="rect">
                <a:avLst/>
              </a:prstGeom>
              <a:blipFill>
                <a:blip r:embed="rId15"/>
                <a:stretch>
                  <a:fillRect r="-5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497D454-5A2B-5CD3-242E-38FF1C883F36}"/>
                  </a:ext>
                </a:extLst>
              </p:cNvPr>
              <p:cNvSpPr txBox="1"/>
              <p:nvPr/>
            </p:nvSpPr>
            <p:spPr>
              <a:xfrm>
                <a:off x="4619203" y="4617896"/>
                <a:ext cx="4145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3%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497D454-5A2B-5CD3-242E-38FF1C883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203" y="4617896"/>
                <a:ext cx="414519" cy="338554"/>
              </a:xfrm>
              <a:prstGeom prst="rect">
                <a:avLst/>
              </a:prstGeom>
              <a:blipFill>
                <a:blip r:embed="rId16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1D32A9E-5343-6DC3-5CB1-FA3B9E1D37BA}"/>
                  </a:ext>
                </a:extLst>
              </p:cNvPr>
              <p:cNvSpPr txBox="1"/>
              <p:nvPr/>
            </p:nvSpPr>
            <p:spPr>
              <a:xfrm>
                <a:off x="4619203" y="3803400"/>
                <a:ext cx="4145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5%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1D32A9E-5343-6DC3-5CB1-FA3B9E1D3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203" y="3803400"/>
                <a:ext cx="414519" cy="338554"/>
              </a:xfrm>
              <a:prstGeom prst="rect">
                <a:avLst/>
              </a:prstGeom>
              <a:blipFill>
                <a:blip r:embed="rId17"/>
                <a:stretch>
                  <a:fillRect r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5010AD0-E714-D8C0-34ED-D0C30A79D43A}"/>
                  </a:ext>
                </a:extLst>
              </p:cNvPr>
              <p:cNvSpPr txBox="1"/>
              <p:nvPr/>
            </p:nvSpPr>
            <p:spPr>
              <a:xfrm>
                <a:off x="4614103" y="2899179"/>
                <a:ext cx="4145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7%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5010AD0-E714-D8C0-34ED-D0C30A79D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103" y="2899179"/>
                <a:ext cx="414519" cy="338554"/>
              </a:xfrm>
              <a:prstGeom prst="rect">
                <a:avLst/>
              </a:prstGeom>
              <a:blipFill>
                <a:blip r:embed="rId18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72BEDEEE-3A8D-2881-5796-5485E530162A}"/>
                  </a:ext>
                </a:extLst>
              </p:cNvPr>
              <p:cNvSpPr txBox="1"/>
              <p:nvPr/>
            </p:nvSpPr>
            <p:spPr>
              <a:xfrm>
                <a:off x="8234667" y="5093242"/>
                <a:ext cx="4026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𝑰𝑺</m:t>
                      </m:r>
                    </m:oMath>
                  </m:oMathPara>
                </a14:m>
                <a:endParaRPr lang="en-US" sz="14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72BEDEEE-3A8D-2881-5796-5485E5301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4667" y="5093242"/>
                <a:ext cx="40267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92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54" grpId="0"/>
      <p:bldP spid="56" grpId="0"/>
      <p:bldP spid="58" grpId="0"/>
      <p:bldP spid="59" grpId="0"/>
      <p:bldP spid="60" grpId="0"/>
      <p:bldP spid="61" grpId="0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does each point along the IS curve represent?</a:t>
                </a:r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Each point along the IS curve represents an equilibrium in the goods market.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increases, how does the IS curve react?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increases,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increases, and consumption increases.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increases investment will also increase.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This leads to an increase in the equilibrium output in the goods market, with no change occurring in the interest rate.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Therefore, the IS curve will shift to the right.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8C7A8-4281-BE12-CCED-ADEDA98DB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Money must serve three functions in the economy. List the three functions of money and provide a short explanation describing each function.</a:t>
            </a:r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Function #1: Medium of Exchange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Money can be used as a method of payment when exchanging goods and services.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Function #2: Store of Value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Money can be used to preserve one’s purchasing power into the future.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Function #3: Unit of Account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Money is used as a yardstick to compare the value of different goods and services.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0BC51-3084-1F23-9592-E39DF2422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64822-2877-B2A5-5C01-C016DBE6A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0AE4BA-CBF4-040D-8A39-9423A3539B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Fed conducts an open market purchase of $1,000,000 where the required reserve ratio is 10%.</a:t>
                </a:r>
              </a:p>
              <a:p>
                <a:endParaRPr lang="en-US" sz="500" dirty="0"/>
              </a:p>
              <a:p>
                <a:r>
                  <a:rPr lang="en-US" dirty="0"/>
                  <a:t>What is the maximum amount of new money that can be created in this economy?</a:t>
                </a:r>
              </a:p>
              <a:p>
                <a:endParaRPr lang="en-US" sz="5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ΔMoney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New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Money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Using the values given in this problem: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ΔMoney</m:t>
                      </m:r>
                      <m:r>
                        <a:rPr lang="en-US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0.1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$1,000,000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=$10,000,000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20AE4BA-CBF4-040D-8A39-9423A3539B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1520-B76F-7D35-51AD-35BB75AC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7658B-BC3C-1076-8B83-FCF9847B9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7402-5752-1688-3960-7B3DA5678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E6C48-8BAB-6728-817A-B59D9C3CF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F7F5-F6ED-8B46-27B2-140B28EE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08B83-860C-A749-B4D0-45809E762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the Fed conducts an open market purchase of $1,000,000 where the required reserve ratio is 10%.</a:t>
            </a:r>
          </a:p>
          <a:p>
            <a:endParaRPr lang="en-US" sz="500" dirty="0"/>
          </a:p>
          <a:p>
            <a:r>
              <a:rPr lang="en-US" dirty="0"/>
              <a:t>How can the Fed increase the amount of new money supplied in the economy without purchasing more bonds?</a:t>
            </a:r>
            <a:endParaRPr lang="en-US" sz="500" dirty="0"/>
          </a:p>
          <a:p>
            <a:pPr marL="457200" lvl="1" indent="0">
              <a:buNone/>
            </a:pPr>
            <a:endParaRPr lang="en-US" sz="500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By lowering the required reserve ratio, the Fed can increase the amount of new money produced in the economy.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9C257-917C-F6DD-5B3B-FE2C9AB7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8FEE6-D70B-AFBF-631F-B84190C0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7A4D5-96A3-D9CD-A054-E7D67A867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8A802-4FFC-26B2-CBD3-62CE79823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908DC-FAD9-0F90-1ADF-7F9ADD79C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08F6A-1F95-9F39-1E1F-B4D5FBFA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A679C-6295-C612-433B-603FBA38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1B18B-745D-95F4-D176-F55398707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E06DE1D-6B73-451D-16CD-1748684ADAB4}"/>
              </a:ext>
            </a:extLst>
          </p:cNvPr>
          <p:cNvCxnSpPr>
            <a:cxnSpLocks/>
          </p:cNvCxnSpPr>
          <p:nvPr/>
        </p:nvCxnSpPr>
        <p:spPr>
          <a:xfrm flipV="1">
            <a:off x="2887841" y="3913441"/>
            <a:ext cx="3621867" cy="29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BC5541A-BC75-79FC-BF86-165E99EACEBF}"/>
              </a:ext>
            </a:extLst>
          </p:cNvPr>
          <p:cNvCxnSpPr/>
          <p:nvPr/>
        </p:nvCxnSpPr>
        <p:spPr>
          <a:xfrm>
            <a:off x="2688463" y="491876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151714-B497-932F-8B91-6E4796A46998}"/>
              </a:ext>
            </a:extLst>
          </p:cNvPr>
          <p:cNvCxnSpPr>
            <a:cxnSpLocks/>
          </p:cNvCxnSpPr>
          <p:nvPr/>
        </p:nvCxnSpPr>
        <p:spPr>
          <a:xfrm rot="16200000">
            <a:off x="908672" y="3841405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837B4A0-E1E9-329F-4651-BF34ED47BF06}"/>
              </a:ext>
            </a:extLst>
          </p:cNvPr>
          <p:cNvSpPr txBox="1"/>
          <p:nvPr/>
        </p:nvSpPr>
        <p:spPr>
          <a:xfrm>
            <a:off x="5896924" y="4632717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506A25-C3D3-019D-0288-8DFEC9F9718C}"/>
              </a:ext>
            </a:extLst>
          </p:cNvPr>
          <p:cNvSpPr txBox="1"/>
          <p:nvPr/>
        </p:nvSpPr>
        <p:spPr>
          <a:xfrm rot="16200000">
            <a:off x="1951049" y="2477759"/>
            <a:ext cx="1474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Real Interest Rate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77118C6-C470-D8A4-E709-89D57EF07D50}"/>
                  </a:ext>
                </a:extLst>
              </p:cNvPr>
              <p:cNvSpPr txBox="1"/>
              <p:nvPr/>
            </p:nvSpPr>
            <p:spPr>
              <a:xfrm>
                <a:off x="6185178" y="3598647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77118C6-C470-D8A4-E709-89D57EF07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178" y="3598647"/>
                <a:ext cx="47756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295AFA-26F7-71C8-0EF2-A4D2EEF461D0}"/>
                  </a:ext>
                </a:extLst>
              </p:cNvPr>
              <p:cNvSpPr txBox="1"/>
              <p:nvPr/>
            </p:nvSpPr>
            <p:spPr>
              <a:xfrm>
                <a:off x="2419832" y="3740178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295AFA-26F7-71C8-0EF2-A4D2EEF46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832" y="3740178"/>
                <a:ext cx="291136" cy="369332"/>
              </a:xfrm>
              <a:prstGeom prst="rect">
                <a:avLst/>
              </a:prstGeom>
              <a:blipFill>
                <a:blip r:embed="rId3"/>
                <a:stretch>
                  <a:fillRect r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1287A08-C201-DCDE-E10D-FC6119A8C76D}"/>
              </a:ext>
            </a:extLst>
          </p:cNvPr>
          <p:cNvCxnSpPr>
            <a:cxnSpLocks/>
          </p:cNvCxnSpPr>
          <p:nvPr/>
        </p:nvCxnSpPr>
        <p:spPr>
          <a:xfrm rot="16200000">
            <a:off x="2853797" y="3879119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0219553-1A3A-E2C6-2BC6-6D3789B65CF8}"/>
              </a:ext>
            </a:extLst>
          </p:cNvPr>
          <p:cNvSpPr/>
          <p:nvPr/>
        </p:nvSpPr>
        <p:spPr>
          <a:xfrm>
            <a:off x="3013647" y="2003782"/>
            <a:ext cx="3359150" cy="335280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4D0746F-EF3B-5B34-00A2-C4E8E91EEAAC}"/>
                  </a:ext>
                </a:extLst>
              </p:cNvPr>
              <p:cNvSpPr txBox="1"/>
              <p:nvPr/>
            </p:nvSpPr>
            <p:spPr>
              <a:xfrm>
                <a:off x="6295667" y="5209431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4D0746F-EF3B-5B34-00A2-C4E8E91EE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667" y="5209431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40D7441A-0D63-679B-01CD-1E9DFCF00479}"/>
              </a:ext>
            </a:extLst>
          </p:cNvPr>
          <p:cNvSpPr/>
          <p:nvPr/>
        </p:nvSpPr>
        <p:spPr>
          <a:xfrm>
            <a:off x="4200562" y="3876587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145995-A9ED-259D-2AC8-7A7D2AA146B7}"/>
              </a:ext>
            </a:extLst>
          </p:cNvPr>
          <p:cNvCxnSpPr/>
          <p:nvPr/>
        </p:nvCxnSpPr>
        <p:spPr>
          <a:xfrm>
            <a:off x="4238180" y="4887896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5655ED-ADB7-F346-475F-3D06FD6702BA}"/>
                  </a:ext>
                </a:extLst>
              </p:cNvPr>
              <p:cNvSpPr txBox="1"/>
              <p:nvPr/>
            </p:nvSpPr>
            <p:spPr>
              <a:xfrm>
                <a:off x="4200562" y="463489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5655ED-ADB7-F346-475F-3D06FD670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562" y="4634893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14CDA5E-7CE9-3797-C059-21FFC2860277}"/>
                  </a:ext>
                </a:extLst>
              </p:cNvPr>
              <p:cNvSpPr txBox="1"/>
              <p:nvPr/>
            </p:nvSpPr>
            <p:spPr>
              <a:xfrm>
                <a:off x="4171987" y="357460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14CDA5E-7CE9-3797-C059-21FFC2860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987" y="3574608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9C008C-FC80-8378-5922-94B635A55CD5}"/>
                  </a:ext>
                </a:extLst>
              </p:cNvPr>
              <p:cNvSpPr txBox="1"/>
              <p:nvPr/>
            </p:nvSpPr>
            <p:spPr>
              <a:xfrm>
                <a:off x="2406346" y="4718829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79C008C-FC80-8378-5922-94B635A55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346" y="4718829"/>
                <a:ext cx="291136" cy="369332"/>
              </a:xfrm>
              <a:prstGeom prst="rect">
                <a:avLst/>
              </a:prstGeom>
              <a:blipFill>
                <a:blip r:embed="rId7"/>
                <a:stretch>
                  <a:fillRect r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B7E0D6D-DD8D-FC1B-4C31-FD802F150A1A}"/>
              </a:ext>
            </a:extLst>
          </p:cNvPr>
          <p:cNvCxnSpPr>
            <a:cxnSpLocks/>
            <a:stCxn id="17" idx="4"/>
          </p:cNvCxnSpPr>
          <p:nvPr/>
        </p:nvCxnSpPr>
        <p:spPr>
          <a:xfrm>
            <a:off x="4237138" y="3949739"/>
            <a:ext cx="0" cy="9655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49A57E4-9B9D-3879-CC15-DB9755295115}"/>
              </a:ext>
            </a:extLst>
          </p:cNvPr>
          <p:cNvSpPr/>
          <p:nvPr/>
        </p:nvSpPr>
        <p:spPr>
          <a:xfrm>
            <a:off x="3013647" y="2646470"/>
            <a:ext cx="2926080" cy="292608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6AB8D7E-0892-B1F5-2709-1C8A4B2E2C80}"/>
                  </a:ext>
                </a:extLst>
              </p:cNvPr>
              <p:cNvSpPr txBox="1"/>
              <p:nvPr/>
            </p:nvSpPr>
            <p:spPr>
              <a:xfrm>
                <a:off x="5870447" y="5447718"/>
                <a:ext cx="4523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6AB8D7E-0892-B1F5-2709-1C8A4B2E2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447" y="5447718"/>
                <a:ext cx="45230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>
            <a:extLst>
              <a:ext uri="{FF2B5EF4-FFF2-40B4-BE49-F238E27FC236}">
                <a16:creationId xmlns:a16="http://schemas.microsoft.com/office/drawing/2014/main" id="{542553B5-F02F-0310-CE92-42E1B948C85E}"/>
              </a:ext>
            </a:extLst>
          </p:cNvPr>
          <p:cNvSpPr/>
          <p:nvPr/>
        </p:nvSpPr>
        <p:spPr>
          <a:xfrm>
            <a:off x="3725406" y="3876587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EC0B2AB-D90E-D319-C345-943861BF66B4}"/>
              </a:ext>
            </a:extLst>
          </p:cNvPr>
          <p:cNvCxnSpPr/>
          <p:nvPr/>
        </p:nvCxnSpPr>
        <p:spPr>
          <a:xfrm>
            <a:off x="3763024" y="4887896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D8A369E-2E4C-A129-3B68-03161BE2D48E}"/>
                  </a:ext>
                </a:extLst>
              </p:cNvPr>
              <p:cNvSpPr txBox="1"/>
              <p:nvPr/>
            </p:nvSpPr>
            <p:spPr>
              <a:xfrm>
                <a:off x="3725406" y="463489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D8A369E-2E4C-A129-3B68-03161BE2D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406" y="4634893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2E51AA3-A9A7-4A2A-30B4-F5FA020CD704}"/>
                  </a:ext>
                </a:extLst>
              </p:cNvPr>
              <p:cNvSpPr txBox="1"/>
              <p:nvPr/>
            </p:nvSpPr>
            <p:spPr>
              <a:xfrm>
                <a:off x="3696831" y="357460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2E51AA3-A9A7-4A2A-30B4-F5FA020CD7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831" y="3574608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2C52FC1-7E38-6956-54E3-B4222FB47A8E}"/>
              </a:ext>
            </a:extLst>
          </p:cNvPr>
          <p:cNvCxnSpPr>
            <a:cxnSpLocks/>
            <a:stCxn id="25" idx="4"/>
          </p:cNvCxnSpPr>
          <p:nvPr/>
        </p:nvCxnSpPr>
        <p:spPr>
          <a:xfrm>
            <a:off x="3761982" y="3949739"/>
            <a:ext cx="0" cy="9655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6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 animBg="1"/>
      <p:bldP spid="16" grpId="0"/>
      <p:bldP spid="17" grpId="0" animBg="1"/>
      <p:bldP spid="19" grpId="0"/>
      <p:bldP spid="20" grpId="0"/>
      <p:bldP spid="21" grpId="0"/>
      <p:bldP spid="23" grpId="0" animBg="1"/>
      <p:bldP spid="24" grpId="0"/>
      <p:bldP spid="25" grpId="0" animBg="1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9060C1-258D-278D-BB19-1B8F85695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956E0-5E38-0C48-0E36-217A76AA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0AEF9-9D62-3D88-E3AD-D92FEA4E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an increase in the uncertainty regarding the economy caused a sharp increase of the risk premium assessed by financial intermediaries in the short run.</a:t>
            </a:r>
          </a:p>
          <a:p>
            <a:endParaRPr lang="en-US" sz="500" dirty="0"/>
          </a:p>
          <a:p>
            <a:r>
              <a:rPr lang="en-US" dirty="0"/>
              <a:t>If you are the Chair of the Federal Reserve Board, and your goal is to allow the economy to return to the original state, how would you conduct monetary policy?</a:t>
            </a:r>
            <a:endParaRPr lang="en-US" sz="500" dirty="0"/>
          </a:p>
          <a:p>
            <a:pPr marL="457200" lvl="1" indent="0">
              <a:buNone/>
            </a:pPr>
            <a:endParaRPr lang="en-US" sz="500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Since output has decreased as a response to the increased uncertainty in the economy, the Fed should conduct expansionary monetary policy. This can be either…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Lowering the Required Reserve Ratio, or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Lowering the Key Interest Rates, or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Conducting Open Market Purchases.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6C75D-6AD3-9B4E-2CF9-B114A34DD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D5D07-47A3-4606-6007-797BB3E1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8406B-2139-A4AE-FC45-0B7B4A15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3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3FE5A-A094-040B-C715-53B90088D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7E60C-75B6-BEAA-2656-4A1B0963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61CDF-F8AC-C331-FDF0-04A3B1CE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36124-0D0D-64D1-6DD1-925BD37B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B65D9-F554-5F44-5851-C59D062DC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9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#2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Feb. 26</a:t>
            </a:r>
            <a:r>
              <a:rPr lang="en-US" baseline="30000" dirty="0"/>
              <a:t>th</a:t>
            </a:r>
            <a:r>
              <a:rPr lang="en-US" dirty="0"/>
              <a:t> ~ Mar. 1</a:t>
            </a:r>
            <a:r>
              <a:rPr lang="en-US" baseline="30000" dirty="0"/>
              <a:t>st</a:t>
            </a:r>
            <a:r>
              <a:rPr lang="en-US" dirty="0"/>
              <a:t> , 2024 (5 Days)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Required Reserve Ratio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fraction of deposits that commercial banks are required to hold as reserves.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Real Interest Rate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interest rate in terms of goods.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≃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Discount Rate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interest rate that the Fed charges commercial banks for short-term loans.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3FC7-4AD0-08D4-F495-8C48D7A71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F255-924E-DF71-4DE0-CCBC4BA8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186F9-9849-DF19-443F-D3838ED7A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Fiscal Policy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governments’ use of its own expenditures and taxation targeting to influence the economy.</a:t>
            </a:r>
          </a:p>
          <a:p>
            <a:pPr lvl="3"/>
            <a:endParaRPr lang="en-US" dirty="0"/>
          </a:p>
          <a:p>
            <a:r>
              <a:rPr lang="en-US" dirty="0"/>
              <a:t>Open Market Operations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One of the Fed’s options on conducting monetary policy which involves the purchase or sale of securities, typically treasury bills.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Risk Premium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premium that financial intermediaries charge upon processing loans, which is typically based on the borrower’s probability of default.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3E74-D185-2DA7-E2A1-7B1F64F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783-8034-CDD4-508A-FBF5787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B1C6-1A4D-BC16-DF69-2221DCA5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75BD20-8327-7672-72B9-B6F667A13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42852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government cutting taxes is considered to be an example of a contractionary fiscal policy.</a:t>
                </a:r>
              </a:p>
              <a:p>
                <a:pPr lvl="3"/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An increase in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or a decrease in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(or both), is expansionary fiscal policy.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falls, households’ disposable income will rise, 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Then, consumers increase consumption, 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Then, firms will increase output,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Then, households’ disposable income will rise, (loop!)</a:t>
                </a:r>
              </a:p>
              <a:p>
                <a:pPr lvl="4"/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Any action that will lead to the government’s budget deficit shrinking is considered an expansionary fiscal policy.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75BD20-8327-7672-72B9-B6F667A13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428527"/>
              </a:xfrm>
              <a:blipFill>
                <a:blip r:embed="rId2"/>
                <a:stretch>
                  <a:fillRect l="-1005" t="-1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9FEB-4C89-951D-F700-AC992B66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Fed raising interest rates is considered to be an example of an expansionary monetary policy.</a:t>
            </a:r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endParaRPr lang="en-US" sz="500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An expansion on the monetary base is considered an expansionary monetary policy.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227A-A034-476E-BB68-2C53F800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 prices and interest rates are negatively correlated.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households’ income increases, the demand for money will increase.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3584</TotalTime>
  <Words>963</Words>
  <Application>Microsoft Office PowerPoint</Application>
  <PresentationFormat>On-screen Show (4:3)</PresentationFormat>
  <Paragraphs>182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Franklin Gothic Book</vt:lpstr>
      <vt:lpstr>Office Theme</vt:lpstr>
      <vt:lpstr>Quiz #2 Review</vt:lpstr>
      <vt:lpstr>PowerPoint Presentation</vt:lpstr>
      <vt:lpstr>Quiz #2 “Recovery”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4.A.</vt:lpstr>
      <vt:lpstr>Problem 4.B.</vt:lpstr>
      <vt:lpstr>Problem 4.B. (Continued)</vt:lpstr>
      <vt:lpstr>Problem 5.A.</vt:lpstr>
      <vt:lpstr>Problem 5.B.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78</cp:revision>
  <dcterms:created xsi:type="dcterms:W3CDTF">2023-08-17T23:00:51Z</dcterms:created>
  <dcterms:modified xsi:type="dcterms:W3CDTF">2024-02-21T03:31:23Z</dcterms:modified>
</cp:coreProperties>
</file>