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0"/>
  </p:notesMasterIdLst>
  <p:sldIdLst>
    <p:sldId id="256" r:id="rId2"/>
    <p:sldId id="292" r:id="rId3"/>
    <p:sldId id="273" r:id="rId4"/>
    <p:sldId id="275" r:id="rId5"/>
    <p:sldId id="276" r:id="rId6"/>
    <p:sldId id="277" r:id="rId7"/>
    <p:sldId id="278" r:id="rId8"/>
    <p:sldId id="279" r:id="rId9"/>
    <p:sldId id="280" r:id="rId10"/>
    <p:sldId id="282" r:id="rId11"/>
    <p:sldId id="289" r:id="rId12"/>
    <p:sldId id="281" r:id="rId13"/>
    <p:sldId id="283" r:id="rId14"/>
    <p:sldId id="284" r:id="rId15"/>
    <p:sldId id="285" r:id="rId16"/>
    <p:sldId id="291" r:id="rId17"/>
    <p:sldId id="287" r:id="rId18"/>
    <p:sldId id="28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82F"/>
    <a:srgbClr val="F5CFD0"/>
    <a:srgbClr val="E05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660"/>
  </p:normalViewPr>
  <p:slideViewPr>
    <p:cSldViewPr snapToGrid="0">
      <p:cViewPr varScale="1">
        <p:scale>
          <a:sx n="111" d="100"/>
          <a:sy n="111" d="100"/>
        </p:scale>
        <p:origin x="19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2/8/2024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Spring 2024</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Spring 2024</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alendly.com/brianhwpar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Quiz #1 Review</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a:t>
            </a:r>
            <a:r>
              <a:rPr lang="en-US" dirty="0"/>
              <a:t>301</a:t>
            </a:r>
            <a:endParaRPr lang="en-US" sz="3200" dirty="0"/>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FD6D7-504A-A71B-E113-924A2AF796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743ECA-97E2-9D6C-5BC9-050724BE8437}"/>
              </a:ext>
            </a:extLst>
          </p:cNvPr>
          <p:cNvSpPr>
            <a:spLocks noGrp="1"/>
          </p:cNvSpPr>
          <p:nvPr>
            <p:ph type="title"/>
          </p:nvPr>
        </p:nvSpPr>
        <p:spPr/>
        <p:txBody>
          <a:bodyPr/>
          <a:lstStyle/>
          <a:p>
            <a:r>
              <a:rPr lang="en-US" dirty="0"/>
              <a:t>Problem 3.A.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F9DCFEA-CAC2-155E-0646-2A1CFB62CB30}"/>
                  </a:ext>
                </a:extLst>
              </p:cNvPr>
              <p:cNvSpPr>
                <a:spLocks noGrp="1"/>
              </p:cNvSpPr>
              <p:nvPr>
                <p:ph idx="1"/>
              </p:nvPr>
            </p:nvSpPr>
            <p:spPr/>
            <p:txBody>
              <a:bodyPr>
                <a:normAutofit/>
              </a:bodyPr>
              <a:lstStyle/>
              <a:p>
                <a:r>
                  <a:rPr lang="en-US" dirty="0"/>
                  <a:t>Using the terms given below, show how one would derive the equilibrium output of the economy.</a:t>
                </a:r>
              </a:p>
              <a:p>
                <a:endParaRPr lang="en-US" sz="500" dirty="0"/>
              </a:p>
              <a:p>
                <a:pPr lvl="1"/>
                <a:r>
                  <a:rPr lang="en-US" sz="2200" dirty="0">
                    <a:solidFill>
                      <a:srgbClr val="FF0000"/>
                    </a:solidFill>
                  </a:rPr>
                  <a:t>Start off with the condition for an equilibrium, that output equals demand.</a:t>
                </a:r>
              </a:p>
              <a:p>
                <a:pPr marL="0" indent="0">
                  <a:buNone/>
                </a:pPr>
                <a:r>
                  <a:rPr lang="en-US" b="0" dirty="0"/>
                  <a:t>		</a:t>
                </a:r>
                <a14:m>
                  <m:oMath xmlns:m="http://schemas.openxmlformats.org/officeDocument/2006/math">
                    <m:r>
                      <a:rPr lang="en-US" sz="2000" b="0" i="1" smtClean="0">
                        <a:solidFill>
                          <a:srgbClr val="FF0000"/>
                        </a:solidFill>
                        <a:latin typeface="Cambria Math" panose="02040503050406030204" pitchFamily="18" charset="0"/>
                      </a:rPr>
                      <m:t>𝑌</m:t>
                    </m:r>
                    <m:r>
                      <a:rPr lang="en-US" sz="2000" b="0" i="1" smtClean="0">
                        <a:solidFill>
                          <a:srgbClr val="FF0000"/>
                        </a:solidFill>
                        <a:latin typeface="Cambria Math" panose="02040503050406030204" pitchFamily="18" charset="0"/>
                      </a:rPr>
                      <m:t>=</m:t>
                    </m:r>
                    <m:r>
                      <a:rPr lang="en-US" sz="2000" b="0" i="1" smtClean="0">
                        <a:solidFill>
                          <a:srgbClr val="FF0000"/>
                        </a:solidFill>
                        <a:latin typeface="Cambria Math" panose="02040503050406030204" pitchFamily="18" charset="0"/>
                      </a:rPr>
                      <m:t>𝑍</m:t>
                    </m:r>
                  </m:oMath>
                </a14:m>
                <a:endParaRPr lang="en-US" sz="2000" dirty="0">
                  <a:solidFill>
                    <a:srgbClr val="FF0000"/>
                  </a:solidFill>
                </a:endParaRPr>
              </a:p>
              <a:p>
                <a:pPr marL="0" indent="0">
                  <a:buNone/>
                </a:pPr>
                <a:r>
                  <a:rPr lang="en-US" sz="2000" dirty="0">
                    <a:solidFill>
                      <a:srgbClr val="FF0000"/>
                    </a:solidFill>
                  </a:rPr>
                  <a:t>		    </a:t>
                </a:r>
                <a14:m>
                  <m:oMath xmlns:m="http://schemas.openxmlformats.org/officeDocument/2006/math">
                    <m:r>
                      <a:rPr lang="en-US" sz="2000" i="1">
                        <a:solidFill>
                          <a:srgbClr val="FF0000"/>
                        </a:solidFill>
                        <a:latin typeface="Cambria Math" panose="02040503050406030204" pitchFamily="18" charset="0"/>
                      </a:rPr>
                      <m:t>=</m:t>
                    </m:r>
                    <m:r>
                      <a:rPr lang="en-US" sz="2000" b="0" i="1" smtClean="0">
                        <a:solidFill>
                          <a:srgbClr val="FF0000"/>
                        </a:solidFill>
                        <a:latin typeface="Cambria Math" panose="02040503050406030204" pitchFamily="18" charset="0"/>
                      </a:rPr>
                      <m:t>𝐶</m:t>
                    </m:r>
                    <m:r>
                      <a:rPr lang="en-US" sz="2000" b="0" i="1" smtClean="0">
                        <a:solidFill>
                          <a:srgbClr val="FF0000"/>
                        </a:solidFill>
                        <a:latin typeface="Cambria Math" panose="02040503050406030204" pitchFamily="18" charset="0"/>
                      </a:rPr>
                      <m:t>+</m:t>
                    </m:r>
                    <m:r>
                      <a:rPr lang="en-US" sz="2000" b="0" i="1" smtClean="0">
                        <a:solidFill>
                          <a:srgbClr val="FF0000"/>
                        </a:solidFill>
                        <a:latin typeface="Cambria Math" panose="02040503050406030204" pitchFamily="18" charset="0"/>
                      </a:rPr>
                      <m:t>𝐼</m:t>
                    </m:r>
                    <m:r>
                      <a:rPr lang="en-US" sz="2000" b="0" i="1" smtClean="0">
                        <a:solidFill>
                          <a:srgbClr val="FF0000"/>
                        </a:solidFill>
                        <a:latin typeface="Cambria Math" panose="02040503050406030204" pitchFamily="18" charset="0"/>
                      </a:rPr>
                      <m:t>+</m:t>
                    </m:r>
                    <m:r>
                      <a:rPr lang="en-US" sz="2000" b="0" i="1" smtClean="0">
                        <a:solidFill>
                          <a:srgbClr val="FF0000"/>
                        </a:solidFill>
                        <a:latin typeface="Cambria Math" panose="02040503050406030204" pitchFamily="18" charset="0"/>
                      </a:rPr>
                      <m:t>𝐺</m:t>
                    </m:r>
                  </m:oMath>
                </a14:m>
                <a:endParaRPr lang="en-US" sz="2000" dirty="0">
                  <a:solidFill>
                    <a:srgbClr val="FF0000"/>
                  </a:solidFill>
                </a:endParaRPr>
              </a:p>
              <a:p>
                <a:pPr marL="0" indent="0">
                  <a:buNone/>
                </a:pPr>
                <a:r>
                  <a:rPr lang="en-US" sz="2000" dirty="0">
                    <a:solidFill>
                      <a:srgbClr val="FF0000"/>
                    </a:solidFill>
                  </a:rPr>
                  <a:t>		    </a:t>
                </a:r>
                <a14:m>
                  <m:oMath xmlns:m="http://schemas.openxmlformats.org/officeDocument/2006/math">
                    <m:r>
                      <a:rPr lang="en-US" sz="2000" i="1">
                        <a:solidFill>
                          <a:srgbClr val="FF0000"/>
                        </a:solidFill>
                        <a:latin typeface="Cambria Math" panose="02040503050406030204" pitchFamily="18" charset="0"/>
                      </a:rPr>
                      <m:t>=</m:t>
                    </m:r>
                    <m:d>
                      <m:dPr>
                        <m:ctrlPr>
                          <a:rPr lang="en-US" sz="2000" b="0" i="1" smtClean="0">
                            <a:solidFill>
                              <a:srgbClr val="FF0000"/>
                            </a:solidFill>
                            <a:latin typeface="Cambria Math" panose="02040503050406030204" pitchFamily="18" charset="0"/>
                          </a:rPr>
                        </m:ctrlPr>
                      </m:dPr>
                      <m:e>
                        <m:sSub>
                          <m:sSubPr>
                            <m:ctrlPr>
                              <a:rPr lang="en-US" sz="2000" b="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0</m:t>
                            </m:r>
                          </m:sub>
                        </m:sSub>
                        <m:r>
                          <a:rPr lang="en-US" sz="2000" b="0" i="1" smtClean="0">
                            <a:solidFill>
                              <a:srgbClr val="FF0000"/>
                            </a:solidFill>
                            <a:latin typeface="Cambria Math" panose="02040503050406030204" pitchFamily="18" charset="0"/>
                          </a:rPr>
                          <m:t>+</m:t>
                        </m:r>
                        <m:sSub>
                          <m:sSubPr>
                            <m:ctrlPr>
                              <a:rPr lang="en-US" sz="2000" b="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1</m:t>
                            </m:r>
                          </m:sub>
                        </m:sSub>
                        <m:d>
                          <m:dPr>
                            <m:ctrlPr>
                              <a:rPr lang="en-US" sz="2000" b="0" i="1" smtClean="0">
                                <a:solidFill>
                                  <a:srgbClr val="FF0000"/>
                                </a:solidFill>
                                <a:latin typeface="Cambria Math" panose="02040503050406030204" pitchFamily="18" charset="0"/>
                              </a:rPr>
                            </m:ctrlPr>
                          </m:dPr>
                          <m:e>
                            <m:r>
                              <a:rPr lang="en-US" sz="2000" b="0" i="1" smtClean="0">
                                <a:solidFill>
                                  <a:srgbClr val="FF0000"/>
                                </a:solidFill>
                                <a:latin typeface="Cambria Math" panose="02040503050406030204" pitchFamily="18" charset="0"/>
                              </a:rPr>
                              <m:t>𝑌</m:t>
                            </m:r>
                            <m:r>
                              <a:rPr lang="en-US" sz="2000" b="0" i="1" smtClean="0">
                                <a:solidFill>
                                  <a:srgbClr val="FF0000"/>
                                </a:solidFill>
                                <a:latin typeface="Cambria Math" panose="02040503050406030204" pitchFamily="18" charset="0"/>
                              </a:rPr>
                              <m:t>−</m:t>
                            </m:r>
                            <m:r>
                              <a:rPr lang="en-US" sz="2000" b="0" i="1" smtClean="0">
                                <a:solidFill>
                                  <a:srgbClr val="FF0000"/>
                                </a:solidFill>
                                <a:latin typeface="Cambria Math" panose="02040503050406030204" pitchFamily="18" charset="0"/>
                              </a:rPr>
                              <m:t>𝑇</m:t>
                            </m:r>
                          </m:e>
                        </m:d>
                      </m:e>
                    </m:d>
                    <m:r>
                      <a:rPr lang="en-US" sz="2000" i="1">
                        <a:solidFill>
                          <a:srgbClr val="FF0000"/>
                        </a:solidFill>
                        <a:latin typeface="Cambria Math" panose="02040503050406030204" pitchFamily="18" charset="0"/>
                      </a:rPr>
                      <m:t>+</m:t>
                    </m:r>
                    <m:acc>
                      <m:accPr>
                        <m:chr m:val="̅"/>
                        <m:ctrlPr>
                          <a:rPr lang="en-US" sz="2000" b="0" i="1" smtClean="0">
                            <a:solidFill>
                              <a:srgbClr val="FF0000"/>
                            </a:solidFill>
                            <a:latin typeface="Cambria Math" panose="02040503050406030204" pitchFamily="18" charset="0"/>
                          </a:rPr>
                        </m:ctrlPr>
                      </m:accPr>
                      <m:e>
                        <m:r>
                          <a:rPr lang="en-US" sz="2000" b="0" i="1" smtClean="0">
                            <a:solidFill>
                              <a:srgbClr val="FF0000"/>
                            </a:solidFill>
                            <a:latin typeface="Cambria Math" panose="02040503050406030204" pitchFamily="18" charset="0"/>
                          </a:rPr>
                          <m:t>𝐼</m:t>
                        </m:r>
                      </m:e>
                    </m:acc>
                    <m:r>
                      <a:rPr lang="en-US" sz="2000" i="1">
                        <a:solidFill>
                          <a:srgbClr val="FF0000"/>
                        </a:solidFill>
                        <a:latin typeface="Cambria Math" panose="02040503050406030204" pitchFamily="18" charset="0"/>
                      </a:rPr>
                      <m:t>+</m:t>
                    </m:r>
                    <m:r>
                      <a:rPr lang="en-US" sz="2000" i="1">
                        <a:solidFill>
                          <a:srgbClr val="FF0000"/>
                        </a:solidFill>
                        <a:latin typeface="Cambria Math" panose="02040503050406030204" pitchFamily="18" charset="0"/>
                      </a:rPr>
                      <m:t>𝐺</m:t>
                    </m:r>
                  </m:oMath>
                </a14:m>
                <a:endParaRPr lang="en-US" sz="2000" dirty="0">
                  <a:solidFill>
                    <a:srgbClr val="FF0000"/>
                  </a:solidFill>
                </a:endParaRPr>
              </a:p>
              <a:p>
                <a:pPr marL="0" indent="0">
                  <a:buNone/>
                </a:pPr>
                <a:r>
                  <a:rPr lang="en-US" sz="2000" dirty="0">
                    <a:solidFill>
                      <a:srgbClr val="FF0000"/>
                    </a:solidFill>
                  </a:rPr>
                  <a:t>		    </a:t>
                </a:r>
                <a14:m>
                  <m:oMath xmlns:m="http://schemas.openxmlformats.org/officeDocument/2006/math">
                    <m:r>
                      <a:rPr lang="en-US" sz="2000" i="1">
                        <a:solidFill>
                          <a:srgbClr val="FF0000"/>
                        </a:solidFill>
                        <a:latin typeface="Cambria Math" panose="02040503050406030204" pitchFamily="18" charset="0"/>
                      </a:rPr>
                      <m:t>=</m:t>
                    </m:r>
                    <m:sSub>
                      <m:sSubPr>
                        <m:ctrlPr>
                          <a:rPr lang="en-US" sz="2000" b="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0</m:t>
                        </m:r>
                      </m:sub>
                    </m:sSub>
                    <m:r>
                      <a:rPr lang="en-US" sz="2000" b="0" i="1" smtClean="0">
                        <a:solidFill>
                          <a:srgbClr val="FF0000"/>
                        </a:solidFill>
                        <a:latin typeface="Cambria Math" panose="02040503050406030204" pitchFamily="18" charset="0"/>
                      </a:rPr>
                      <m:t>+</m:t>
                    </m:r>
                    <m:sSub>
                      <m:sSubPr>
                        <m:ctrlPr>
                          <a:rPr lang="en-US" sz="2000" b="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1</m:t>
                        </m:r>
                      </m:sub>
                    </m:sSub>
                    <m:r>
                      <a:rPr lang="en-US" sz="2000" b="0" i="1" smtClean="0">
                        <a:solidFill>
                          <a:srgbClr val="FF0000"/>
                        </a:solidFill>
                        <a:latin typeface="Cambria Math" panose="02040503050406030204" pitchFamily="18" charset="0"/>
                      </a:rPr>
                      <m:t>𝑌</m:t>
                    </m:r>
                    <m:r>
                      <a:rPr lang="en-US" sz="2000" b="0" i="1" smtClean="0">
                        <a:solidFill>
                          <a:srgbClr val="FF0000"/>
                        </a:solidFill>
                        <a:latin typeface="Cambria Math" panose="02040503050406030204" pitchFamily="18" charset="0"/>
                      </a:rPr>
                      <m:t>−</m:t>
                    </m:r>
                    <m:sSub>
                      <m:sSubPr>
                        <m:ctrlPr>
                          <a:rPr lang="en-US" sz="2000" b="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1</m:t>
                        </m:r>
                      </m:sub>
                    </m:sSub>
                    <m:r>
                      <a:rPr lang="en-US" sz="2000" b="0" i="1" smtClean="0">
                        <a:solidFill>
                          <a:srgbClr val="FF0000"/>
                        </a:solidFill>
                        <a:latin typeface="Cambria Math" panose="02040503050406030204" pitchFamily="18" charset="0"/>
                      </a:rPr>
                      <m:t>𝑇</m:t>
                    </m:r>
                    <m:r>
                      <a:rPr lang="en-US" sz="2000" i="1">
                        <a:solidFill>
                          <a:srgbClr val="FF0000"/>
                        </a:solidFill>
                        <a:latin typeface="Cambria Math" panose="02040503050406030204" pitchFamily="18" charset="0"/>
                      </a:rPr>
                      <m:t>+</m:t>
                    </m:r>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𝐼</m:t>
                        </m:r>
                      </m:e>
                    </m:acc>
                    <m:r>
                      <a:rPr lang="en-US" sz="2000" i="1">
                        <a:solidFill>
                          <a:srgbClr val="FF0000"/>
                        </a:solidFill>
                        <a:latin typeface="Cambria Math" panose="02040503050406030204" pitchFamily="18" charset="0"/>
                      </a:rPr>
                      <m:t>+</m:t>
                    </m:r>
                    <m:r>
                      <a:rPr lang="en-US" sz="2000" i="1">
                        <a:solidFill>
                          <a:srgbClr val="FF0000"/>
                        </a:solidFill>
                        <a:latin typeface="Cambria Math" panose="02040503050406030204" pitchFamily="18" charset="0"/>
                      </a:rPr>
                      <m:t>𝐺</m:t>
                    </m:r>
                  </m:oMath>
                </a14:m>
                <a:endParaRPr lang="en-US" sz="1800" dirty="0"/>
              </a:p>
              <a:p>
                <a:pPr marL="0" indent="0">
                  <a:buNone/>
                </a:pPr>
                <a:endParaRPr lang="en-US" sz="1800" dirty="0"/>
              </a:p>
              <a:p>
                <a:endParaRPr lang="en-US" dirty="0"/>
              </a:p>
            </p:txBody>
          </p:sp>
        </mc:Choice>
        <mc:Fallback xmlns="">
          <p:sp>
            <p:nvSpPr>
              <p:cNvPr id="3" name="Content Placeholder 2">
                <a:extLst>
                  <a:ext uri="{FF2B5EF4-FFF2-40B4-BE49-F238E27FC236}">
                    <a16:creationId xmlns:a16="http://schemas.microsoft.com/office/drawing/2014/main" id="{FF9DCFEA-CAC2-155E-0646-2A1CFB62CB30}"/>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C6B8036-BE05-BFB4-D4D5-A80BE3E37EAC}"/>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786BCEF9-75B0-399A-2229-4241C6462B6D}"/>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B29C02A-12F7-DD18-E2B1-ECD804EAA3C3}"/>
              </a:ext>
            </a:extLst>
          </p:cNvPr>
          <p:cNvSpPr>
            <a:spLocks noGrp="1"/>
          </p:cNvSpPr>
          <p:nvPr>
            <p:ph type="sldNum" sz="quarter" idx="12"/>
          </p:nvPr>
        </p:nvSpPr>
        <p:spPr/>
        <p:txBody>
          <a:bodyPr/>
          <a:lstStyle/>
          <a:p>
            <a:fld id="{1A980C56-831A-4EAB-9EDE-57C090F4F877}" type="slidenum">
              <a:rPr lang="en-US" smtClean="0"/>
              <a:t>10</a:t>
            </a:fld>
            <a:endParaRPr lang="en-US" dirty="0"/>
          </a:p>
        </p:txBody>
      </p:sp>
    </p:spTree>
    <p:extLst>
      <p:ext uri="{BB962C8B-B14F-4D97-AF65-F5344CB8AC3E}">
        <p14:creationId xmlns:p14="http://schemas.microsoft.com/office/powerpoint/2010/main" val="50892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FDDCC-29C6-3D62-D444-D2EA7FC743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46ABD3-C195-B9ED-A985-751FA91CE6F4}"/>
              </a:ext>
            </a:extLst>
          </p:cNvPr>
          <p:cNvSpPr>
            <a:spLocks noGrp="1"/>
          </p:cNvSpPr>
          <p:nvPr>
            <p:ph type="title"/>
          </p:nvPr>
        </p:nvSpPr>
        <p:spPr/>
        <p:txBody>
          <a:bodyPr/>
          <a:lstStyle/>
          <a:p>
            <a:r>
              <a:rPr lang="en-US" dirty="0"/>
              <a:t>Problem 3.A. (Cont’d)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A55C29-66B2-CBDC-60F5-4869DFFAA0B1}"/>
                  </a:ext>
                </a:extLst>
              </p:cNvPr>
              <p:cNvSpPr>
                <a:spLocks noGrp="1"/>
              </p:cNvSpPr>
              <p:nvPr>
                <p:ph idx="1"/>
              </p:nvPr>
            </p:nvSpPr>
            <p:spPr/>
            <p:txBody>
              <a:bodyPr>
                <a:normAutofit/>
              </a:bodyPr>
              <a:lstStyle/>
              <a:p>
                <a:r>
                  <a:rPr lang="en-US" dirty="0"/>
                  <a:t>Using the terms given below, show how one would derive the equilibrium output of the economy.</a:t>
                </a:r>
              </a:p>
              <a:p>
                <a:endParaRPr lang="en-US" sz="500" dirty="0"/>
              </a:p>
              <a:p>
                <a:pPr lvl="1"/>
                <a:r>
                  <a:rPr lang="en-US" sz="2200" dirty="0">
                    <a:solidFill>
                      <a:srgbClr val="FF0000"/>
                    </a:solidFill>
                  </a:rPr>
                  <a:t>Subtract </a:t>
                </a:r>
                <a14:m>
                  <m:oMath xmlns:m="http://schemas.openxmlformats.org/officeDocument/2006/math">
                    <m:sSub>
                      <m:sSubPr>
                        <m:ctrlPr>
                          <a:rPr lang="en-US" sz="2400" i="1" dirty="0">
                            <a:solidFill>
                              <a:srgbClr val="FF0000"/>
                            </a:solidFill>
                            <a:latin typeface="Cambria Math" panose="02040503050406030204" pitchFamily="18" charset="0"/>
                          </a:rPr>
                        </m:ctrlPr>
                      </m:sSubPr>
                      <m:e>
                        <m:r>
                          <a:rPr lang="en-US" sz="2400" i="1" dirty="0">
                            <a:solidFill>
                              <a:srgbClr val="FF0000"/>
                            </a:solidFill>
                            <a:latin typeface="Cambria Math" panose="02040503050406030204" pitchFamily="18" charset="0"/>
                          </a:rPr>
                          <m:t>𝑐</m:t>
                        </m:r>
                      </m:e>
                      <m:sub>
                        <m:r>
                          <a:rPr lang="en-US" sz="2400" i="1" dirty="0">
                            <a:solidFill>
                              <a:srgbClr val="FF0000"/>
                            </a:solidFill>
                            <a:latin typeface="Cambria Math" panose="02040503050406030204" pitchFamily="18" charset="0"/>
                          </a:rPr>
                          <m:t>1</m:t>
                        </m:r>
                      </m:sub>
                    </m:sSub>
                    <m:r>
                      <a:rPr lang="en-US" sz="2400" i="1" dirty="0">
                        <a:solidFill>
                          <a:srgbClr val="FF0000"/>
                        </a:solidFill>
                        <a:latin typeface="Cambria Math" panose="02040503050406030204" pitchFamily="18" charset="0"/>
                      </a:rPr>
                      <m:t>𝑌</m:t>
                    </m:r>
                  </m:oMath>
                </a14:m>
                <a:r>
                  <a:rPr lang="en-US" sz="2200" dirty="0">
                    <a:solidFill>
                      <a:srgbClr val="FF0000"/>
                    </a:solidFill>
                  </a:rPr>
                  <a:t> from both sides, and organize the terms:</a:t>
                </a:r>
              </a:p>
              <a:p>
                <a:pPr marL="0" indent="0">
                  <a:buNone/>
                </a:pPr>
                <a:endParaRPr lang="en-US" sz="500" dirty="0">
                  <a:solidFill>
                    <a:srgbClr val="FF0000"/>
                  </a:solidFill>
                </a:endParaRPr>
              </a:p>
              <a:p>
                <a:pPr marL="0" indent="0">
                  <a:buNone/>
                </a:pPr>
                <a:r>
                  <a:rPr lang="en-US" sz="2000" i="1" dirty="0">
                    <a:solidFill>
                      <a:srgbClr val="FF0000"/>
                    </a:solidFill>
                  </a:rPr>
                  <a:t>		</a:t>
                </a:r>
                <a14:m>
                  <m:oMath xmlns:m="http://schemas.openxmlformats.org/officeDocument/2006/math">
                    <m:r>
                      <a:rPr lang="en-US" sz="2000" i="1" dirty="0" smtClean="0">
                        <a:solidFill>
                          <a:srgbClr val="FF0000"/>
                        </a:solidFill>
                        <a:latin typeface="Cambria Math" panose="02040503050406030204" pitchFamily="18" charset="0"/>
                      </a:rPr>
                      <m:t>𝑌</m:t>
                    </m:r>
                    <m:r>
                      <a:rPr lang="en-US" sz="2000" b="0" i="1" dirty="0" smtClean="0">
                        <a:solidFill>
                          <a:srgbClr val="FF0000"/>
                        </a:solidFill>
                        <a:latin typeface="Cambria Math" panose="02040503050406030204" pitchFamily="18" charset="0"/>
                      </a:rPr>
                      <m:t>−</m:t>
                    </m:r>
                    <m:sSub>
                      <m:sSubPr>
                        <m:ctrlPr>
                          <a:rPr lang="en-US" sz="2000" b="0" i="1" dirty="0" smtClean="0">
                            <a:solidFill>
                              <a:srgbClr val="FF0000"/>
                            </a:solidFill>
                            <a:latin typeface="Cambria Math" panose="02040503050406030204" pitchFamily="18" charset="0"/>
                          </a:rPr>
                        </m:ctrlPr>
                      </m:sSubPr>
                      <m:e>
                        <m:r>
                          <a:rPr lang="en-US" sz="2000" b="0" i="1" dirty="0" smtClean="0">
                            <a:solidFill>
                              <a:srgbClr val="FF0000"/>
                            </a:solidFill>
                            <a:latin typeface="Cambria Math" panose="02040503050406030204" pitchFamily="18" charset="0"/>
                          </a:rPr>
                          <m:t>𝑐</m:t>
                        </m:r>
                      </m:e>
                      <m:sub>
                        <m:r>
                          <a:rPr lang="en-US" sz="2000" b="0" i="1" dirty="0" smtClean="0">
                            <a:solidFill>
                              <a:srgbClr val="FF0000"/>
                            </a:solidFill>
                            <a:latin typeface="Cambria Math" panose="02040503050406030204" pitchFamily="18" charset="0"/>
                          </a:rPr>
                          <m:t>1</m:t>
                        </m:r>
                      </m:sub>
                    </m:sSub>
                    <m:r>
                      <a:rPr lang="en-US" sz="2000" b="0" i="1" dirty="0" smtClean="0">
                        <a:solidFill>
                          <a:srgbClr val="FF0000"/>
                        </a:solidFill>
                        <a:latin typeface="Cambria Math" panose="02040503050406030204" pitchFamily="18" charset="0"/>
                      </a:rPr>
                      <m:t>𝑌</m:t>
                    </m:r>
                    <m:r>
                      <a:rPr lang="en-US" sz="2000" i="1">
                        <a:solidFill>
                          <a:srgbClr val="FF0000"/>
                        </a:solidFill>
                        <a:latin typeface="Cambria Math" panose="02040503050406030204" pitchFamily="18" charset="0"/>
                      </a:rPr>
                      <m:t>=</m:t>
                    </m:r>
                    <m:sSub>
                      <m:sSubPr>
                        <m:ctrlPr>
                          <a:rPr lang="en-US" sz="2000" i="1">
                            <a:solidFill>
                              <a:srgbClr val="FF0000"/>
                            </a:solidFill>
                            <a:latin typeface="Cambria Math" panose="02040503050406030204" pitchFamily="18" charset="0"/>
                          </a:rPr>
                        </m:ctrlPr>
                      </m:sSubPr>
                      <m:e>
                        <m:r>
                          <a:rPr lang="en-US" sz="2000" i="1">
                            <a:solidFill>
                              <a:srgbClr val="FF0000"/>
                            </a:solidFill>
                            <a:latin typeface="Cambria Math" panose="02040503050406030204" pitchFamily="18" charset="0"/>
                          </a:rPr>
                          <m:t>𝑐</m:t>
                        </m:r>
                      </m:e>
                      <m:sub>
                        <m:r>
                          <a:rPr lang="en-US" sz="2000" i="1">
                            <a:solidFill>
                              <a:srgbClr val="FF0000"/>
                            </a:solidFill>
                            <a:latin typeface="Cambria Math" panose="02040503050406030204" pitchFamily="18" charset="0"/>
                          </a:rPr>
                          <m:t>0</m:t>
                        </m:r>
                      </m:sub>
                    </m:sSub>
                    <m:r>
                      <a:rPr lang="en-US" sz="2000" i="1">
                        <a:solidFill>
                          <a:srgbClr val="FF0000"/>
                        </a:solidFill>
                        <a:latin typeface="Cambria Math" panose="02040503050406030204" pitchFamily="18" charset="0"/>
                      </a:rPr>
                      <m:t>−</m:t>
                    </m:r>
                    <m:sSub>
                      <m:sSubPr>
                        <m:ctrlPr>
                          <a:rPr lang="en-US" sz="2000" i="1">
                            <a:solidFill>
                              <a:srgbClr val="FF0000"/>
                            </a:solidFill>
                            <a:latin typeface="Cambria Math" panose="02040503050406030204" pitchFamily="18" charset="0"/>
                          </a:rPr>
                        </m:ctrlPr>
                      </m:sSubPr>
                      <m:e>
                        <m:r>
                          <a:rPr lang="en-US" sz="2000" i="1">
                            <a:solidFill>
                              <a:srgbClr val="FF0000"/>
                            </a:solidFill>
                            <a:latin typeface="Cambria Math" panose="02040503050406030204" pitchFamily="18" charset="0"/>
                          </a:rPr>
                          <m:t>𝑐</m:t>
                        </m:r>
                      </m:e>
                      <m:sub>
                        <m:r>
                          <a:rPr lang="en-US" sz="2000" i="1">
                            <a:solidFill>
                              <a:srgbClr val="FF0000"/>
                            </a:solidFill>
                            <a:latin typeface="Cambria Math" panose="02040503050406030204" pitchFamily="18" charset="0"/>
                          </a:rPr>
                          <m:t>1</m:t>
                        </m:r>
                      </m:sub>
                    </m:sSub>
                    <m:r>
                      <a:rPr lang="en-US" sz="2000" i="1">
                        <a:solidFill>
                          <a:srgbClr val="FF0000"/>
                        </a:solidFill>
                        <a:latin typeface="Cambria Math" panose="02040503050406030204" pitchFamily="18" charset="0"/>
                      </a:rPr>
                      <m:t>𝑇</m:t>
                    </m:r>
                    <m:r>
                      <a:rPr lang="en-US" sz="2000" i="1">
                        <a:solidFill>
                          <a:srgbClr val="FF0000"/>
                        </a:solidFill>
                        <a:latin typeface="Cambria Math" panose="02040503050406030204" pitchFamily="18" charset="0"/>
                      </a:rPr>
                      <m:t>+</m:t>
                    </m:r>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𝐼</m:t>
                        </m:r>
                      </m:e>
                    </m:acc>
                    <m:r>
                      <a:rPr lang="en-US" sz="2000" i="1">
                        <a:solidFill>
                          <a:srgbClr val="FF0000"/>
                        </a:solidFill>
                        <a:latin typeface="Cambria Math" panose="02040503050406030204" pitchFamily="18" charset="0"/>
                      </a:rPr>
                      <m:t>+</m:t>
                    </m:r>
                    <m:r>
                      <a:rPr lang="en-US" sz="2000" i="1">
                        <a:solidFill>
                          <a:srgbClr val="FF0000"/>
                        </a:solidFill>
                        <a:latin typeface="Cambria Math" panose="02040503050406030204" pitchFamily="18" charset="0"/>
                      </a:rPr>
                      <m:t>𝐺</m:t>
                    </m:r>
                  </m:oMath>
                </a14:m>
                <a:endParaRPr lang="en-US" sz="2000" b="0" i="1" dirty="0">
                  <a:solidFill>
                    <a:srgbClr val="FF0000"/>
                  </a:solidFill>
                  <a:latin typeface="Cambria Math" panose="02040503050406030204" pitchFamily="18" charset="0"/>
                </a:endParaRPr>
              </a:p>
              <a:p>
                <a:pPr marL="0" indent="0">
                  <a:buNone/>
                </a:pPr>
                <a:endParaRPr lang="en-US" sz="500" b="0" i="1" dirty="0">
                  <a:solidFill>
                    <a:srgbClr val="FF0000"/>
                  </a:solidFill>
                  <a:latin typeface="Cambria Math" panose="02040503050406030204" pitchFamily="18" charset="0"/>
                </a:endParaRPr>
              </a:p>
              <a:p>
                <a:pPr marL="0" indent="0">
                  <a:buNone/>
                </a:pPr>
                <a:r>
                  <a:rPr lang="en-US" sz="2000" b="0" dirty="0">
                    <a:solidFill>
                      <a:srgbClr val="FF0000"/>
                    </a:solidFill>
                    <a:ea typeface="Cambria Math" panose="02040503050406030204" pitchFamily="18" charset="0"/>
                  </a:rPr>
                  <a:t>	        </a:t>
                </a:r>
                <a14:m>
                  <m:oMath xmlns:m="http://schemas.openxmlformats.org/officeDocument/2006/math">
                    <m:r>
                      <a:rPr lang="en-US" sz="2000" b="0" i="1" smtClean="0">
                        <a:solidFill>
                          <a:srgbClr val="FF0000"/>
                        </a:solidFill>
                        <a:latin typeface="Cambria Math" panose="02040503050406030204" pitchFamily="18" charset="0"/>
                        <a:ea typeface="Cambria Math" panose="02040503050406030204" pitchFamily="18" charset="0"/>
                      </a:rPr>
                      <m:t>⟹  </m:t>
                    </m:r>
                    <m:d>
                      <m:dPr>
                        <m:ctrlPr>
                          <a:rPr lang="en-US" sz="2000" b="0" i="1" dirty="0" smtClean="0">
                            <a:solidFill>
                              <a:srgbClr val="FF0000"/>
                            </a:solidFill>
                            <a:latin typeface="Cambria Math" panose="02040503050406030204" pitchFamily="18" charset="0"/>
                          </a:rPr>
                        </m:ctrlPr>
                      </m:dPr>
                      <m:e>
                        <m:r>
                          <a:rPr lang="en-US" sz="2000" b="0" i="1" dirty="0" smtClean="0">
                            <a:solidFill>
                              <a:srgbClr val="FF0000"/>
                            </a:solidFill>
                            <a:latin typeface="Cambria Math" panose="02040503050406030204" pitchFamily="18" charset="0"/>
                          </a:rPr>
                          <m:t>1−</m:t>
                        </m:r>
                        <m:sSub>
                          <m:sSubPr>
                            <m:ctrlPr>
                              <a:rPr lang="en-US" sz="2000" b="0" i="1" dirty="0" smtClean="0">
                                <a:solidFill>
                                  <a:srgbClr val="FF0000"/>
                                </a:solidFill>
                                <a:latin typeface="Cambria Math" panose="02040503050406030204" pitchFamily="18" charset="0"/>
                              </a:rPr>
                            </m:ctrlPr>
                          </m:sSubPr>
                          <m:e>
                            <m:r>
                              <a:rPr lang="en-US" sz="2000" b="0" i="1" dirty="0" smtClean="0">
                                <a:solidFill>
                                  <a:srgbClr val="FF0000"/>
                                </a:solidFill>
                                <a:latin typeface="Cambria Math" panose="02040503050406030204" pitchFamily="18" charset="0"/>
                              </a:rPr>
                              <m:t>𝑐</m:t>
                            </m:r>
                          </m:e>
                          <m:sub>
                            <m:r>
                              <a:rPr lang="en-US" sz="2000" b="0" i="1" dirty="0" smtClean="0">
                                <a:solidFill>
                                  <a:srgbClr val="FF0000"/>
                                </a:solidFill>
                                <a:latin typeface="Cambria Math" panose="02040503050406030204" pitchFamily="18" charset="0"/>
                              </a:rPr>
                              <m:t>1</m:t>
                            </m:r>
                          </m:sub>
                        </m:sSub>
                      </m:e>
                    </m:d>
                    <m:r>
                      <a:rPr lang="en-US" sz="2000" i="1" dirty="0">
                        <a:solidFill>
                          <a:srgbClr val="FF0000"/>
                        </a:solidFill>
                        <a:latin typeface="Cambria Math" panose="02040503050406030204" pitchFamily="18" charset="0"/>
                      </a:rPr>
                      <m:t>𝑌</m:t>
                    </m:r>
                    <m:r>
                      <a:rPr lang="en-US" sz="2000" i="1">
                        <a:solidFill>
                          <a:srgbClr val="FF0000"/>
                        </a:solidFill>
                        <a:latin typeface="Cambria Math" panose="02040503050406030204" pitchFamily="18" charset="0"/>
                      </a:rPr>
                      <m:t>=</m:t>
                    </m:r>
                    <m:sSub>
                      <m:sSubPr>
                        <m:ctrlPr>
                          <a:rPr lang="en-US" sz="2000" i="1">
                            <a:solidFill>
                              <a:srgbClr val="FF0000"/>
                            </a:solidFill>
                            <a:latin typeface="Cambria Math" panose="02040503050406030204" pitchFamily="18" charset="0"/>
                          </a:rPr>
                        </m:ctrlPr>
                      </m:sSubPr>
                      <m:e>
                        <m:r>
                          <a:rPr lang="en-US" sz="2000" i="1">
                            <a:solidFill>
                              <a:srgbClr val="FF0000"/>
                            </a:solidFill>
                            <a:latin typeface="Cambria Math" panose="02040503050406030204" pitchFamily="18" charset="0"/>
                          </a:rPr>
                          <m:t>𝑐</m:t>
                        </m:r>
                      </m:e>
                      <m:sub>
                        <m:r>
                          <a:rPr lang="en-US" sz="2000" i="1">
                            <a:solidFill>
                              <a:srgbClr val="FF0000"/>
                            </a:solidFill>
                            <a:latin typeface="Cambria Math" panose="02040503050406030204" pitchFamily="18" charset="0"/>
                          </a:rPr>
                          <m:t>0</m:t>
                        </m:r>
                      </m:sub>
                    </m:sSub>
                    <m:r>
                      <a:rPr lang="en-US" sz="2000" i="1">
                        <a:solidFill>
                          <a:srgbClr val="FF0000"/>
                        </a:solidFill>
                        <a:latin typeface="Cambria Math" panose="02040503050406030204" pitchFamily="18" charset="0"/>
                      </a:rPr>
                      <m:t>−</m:t>
                    </m:r>
                    <m:sSub>
                      <m:sSubPr>
                        <m:ctrlPr>
                          <a:rPr lang="en-US" sz="2000" i="1">
                            <a:solidFill>
                              <a:srgbClr val="FF0000"/>
                            </a:solidFill>
                            <a:latin typeface="Cambria Math" panose="02040503050406030204" pitchFamily="18" charset="0"/>
                          </a:rPr>
                        </m:ctrlPr>
                      </m:sSubPr>
                      <m:e>
                        <m:r>
                          <a:rPr lang="en-US" sz="2000" i="1">
                            <a:solidFill>
                              <a:srgbClr val="FF0000"/>
                            </a:solidFill>
                            <a:latin typeface="Cambria Math" panose="02040503050406030204" pitchFamily="18" charset="0"/>
                          </a:rPr>
                          <m:t>𝑐</m:t>
                        </m:r>
                      </m:e>
                      <m:sub>
                        <m:r>
                          <a:rPr lang="en-US" sz="2000" i="1">
                            <a:solidFill>
                              <a:srgbClr val="FF0000"/>
                            </a:solidFill>
                            <a:latin typeface="Cambria Math" panose="02040503050406030204" pitchFamily="18" charset="0"/>
                          </a:rPr>
                          <m:t>1</m:t>
                        </m:r>
                      </m:sub>
                    </m:sSub>
                    <m:r>
                      <a:rPr lang="en-US" sz="2000" i="1">
                        <a:solidFill>
                          <a:srgbClr val="FF0000"/>
                        </a:solidFill>
                        <a:latin typeface="Cambria Math" panose="02040503050406030204" pitchFamily="18" charset="0"/>
                      </a:rPr>
                      <m:t>𝑇</m:t>
                    </m:r>
                    <m:r>
                      <a:rPr lang="en-US" sz="2000" i="1">
                        <a:solidFill>
                          <a:srgbClr val="FF0000"/>
                        </a:solidFill>
                        <a:latin typeface="Cambria Math" panose="02040503050406030204" pitchFamily="18" charset="0"/>
                      </a:rPr>
                      <m:t>+</m:t>
                    </m:r>
                    <m:acc>
                      <m:accPr>
                        <m:chr m:val="̅"/>
                        <m:ctrlPr>
                          <a:rPr lang="en-US" sz="2000" i="1">
                            <a:solidFill>
                              <a:srgbClr val="FF0000"/>
                            </a:solidFill>
                            <a:latin typeface="Cambria Math" panose="02040503050406030204" pitchFamily="18" charset="0"/>
                          </a:rPr>
                        </m:ctrlPr>
                      </m:accPr>
                      <m:e>
                        <m:r>
                          <a:rPr lang="en-US" sz="2000" i="1">
                            <a:solidFill>
                              <a:srgbClr val="FF0000"/>
                            </a:solidFill>
                            <a:latin typeface="Cambria Math" panose="02040503050406030204" pitchFamily="18" charset="0"/>
                          </a:rPr>
                          <m:t>𝐼</m:t>
                        </m:r>
                      </m:e>
                    </m:acc>
                    <m:r>
                      <a:rPr lang="en-US" sz="2000" i="1">
                        <a:solidFill>
                          <a:srgbClr val="FF0000"/>
                        </a:solidFill>
                        <a:latin typeface="Cambria Math" panose="02040503050406030204" pitchFamily="18" charset="0"/>
                      </a:rPr>
                      <m:t>+</m:t>
                    </m:r>
                    <m:r>
                      <a:rPr lang="en-US" sz="2000" i="1">
                        <a:solidFill>
                          <a:srgbClr val="FF0000"/>
                        </a:solidFill>
                        <a:latin typeface="Cambria Math" panose="02040503050406030204" pitchFamily="18" charset="0"/>
                      </a:rPr>
                      <m:t>𝐺</m:t>
                    </m:r>
                  </m:oMath>
                </a14:m>
                <a:endParaRPr lang="en-US" sz="2000" i="1" dirty="0">
                  <a:solidFill>
                    <a:srgbClr val="FF0000"/>
                  </a:solidFill>
                </a:endParaRPr>
              </a:p>
              <a:p>
                <a:pPr marL="0" indent="0">
                  <a:buNone/>
                </a:pPr>
                <a:endParaRPr lang="en-US" sz="500" i="1" dirty="0">
                  <a:solidFill>
                    <a:srgbClr val="FF0000"/>
                  </a:solidFill>
                </a:endParaRPr>
              </a:p>
              <a:p>
                <a:pPr marL="0" indent="0">
                  <a:buNone/>
                </a:pPr>
                <a:r>
                  <a:rPr lang="en-US" sz="2000" dirty="0">
                    <a:solidFill>
                      <a:srgbClr val="FF0000"/>
                    </a:solidFill>
                    <a:ea typeface="Cambria Math" panose="02040503050406030204" pitchFamily="18" charset="0"/>
                  </a:rPr>
                  <a:t>	        </a:t>
                </a:r>
                <a14:m>
                  <m:oMath xmlns:m="http://schemas.openxmlformats.org/officeDocument/2006/math">
                    <m:r>
                      <a:rPr lang="en-US" sz="2000" b="0" i="1">
                        <a:solidFill>
                          <a:srgbClr val="FF0000"/>
                        </a:solidFill>
                        <a:latin typeface="Cambria Math" panose="02040503050406030204" pitchFamily="18" charset="0"/>
                        <a:ea typeface="Cambria Math" panose="02040503050406030204" pitchFamily="18" charset="0"/>
                      </a:rPr>
                      <m:t>⟹  </m:t>
                    </m:r>
                    <m:r>
                      <a:rPr lang="en-US" sz="2000" b="0" i="1" dirty="0">
                        <a:solidFill>
                          <a:srgbClr val="FF0000"/>
                        </a:solidFill>
                        <a:latin typeface="Cambria Math" panose="02040503050406030204" pitchFamily="18" charset="0"/>
                      </a:rPr>
                      <m:t>𝑌</m:t>
                    </m:r>
                    <m:r>
                      <a:rPr lang="en-US" sz="2000" b="0" i="1">
                        <a:solidFill>
                          <a:srgbClr val="FF0000"/>
                        </a:solidFill>
                        <a:latin typeface="Cambria Math" panose="02040503050406030204" pitchFamily="18" charset="0"/>
                      </a:rPr>
                      <m:t>=</m:t>
                    </m:r>
                    <m:f>
                      <m:fPr>
                        <m:ctrlPr>
                          <a:rPr lang="en-US" sz="2000" i="1" smtClean="0">
                            <a:solidFill>
                              <a:srgbClr val="FF0000"/>
                            </a:solidFill>
                            <a:latin typeface="Cambria Math" panose="02040503050406030204" pitchFamily="18" charset="0"/>
                          </a:rPr>
                        </m:ctrlPr>
                      </m:fPr>
                      <m:num>
                        <m:r>
                          <a:rPr lang="en-US" sz="2000" b="0" i="1" smtClean="0">
                            <a:solidFill>
                              <a:srgbClr val="FF0000"/>
                            </a:solidFill>
                            <a:latin typeface="Cambria Math" panose="02040503050406030204" pitchFamily="18" charset="0"/>
                          </a:rPr>
                          <m:t>1</m:t>
                        </m:r>
                      </m:num>
                      <m:den>
                        <m:r>
                          <a:rPr lang="en-US" sz="2000" b="0" i="1" smtClean="0">
                            <a:solidFill>
                              <a:srgbClr val="FF0000"/>
                            </a:solidFill>
                            <a:latin typeface="Cambria Math" panose="02040503050406030204" pitchFamily="18" charset="0"/>
                          </a:rPr>
                          <m:t>1−</m:t>
                        </m:r>
                        <m:sSub>
                          <m:sSubPr>
                            <m:ctrlPr>
                              <a:rPr lang="en-US" sz="2000" i="1" smtClean="0">
                                <a:solidFill>
                                  <a:srgbClr val="FF0000"/>
                                </a:solidFill>
                                <a:latin typeface="Cambria Math" panose="02040503050406030204" pitchFamily="18" charset="0"/>
                              </a:rPr>
                            </m:ctrlPr>
                          </m:sSubPr>
                          <m:e>
                            <m:r>
                              <a:rPr lang="en-US" sz="2000" b="0" i="1" smtClean="0">
                                <a:solidFill>
                                  <a:srgbClr val="FF0000"/>
                                </a:solidFill>
                                <a:latin typeface="Cambria Math" panose="02040503050406030204" pitchFamily="18" charset="0"/>
                              </a:rPr>
                              <m:t>𝑐</m:t>
                            </m:r>
                          </m:e>
                          <m:sub>
                            <m:r>
                              <a:rPr lang="en-US" sz="2000" b="0" i="1" smtClean="0">
                                <a:solidFill>
                                  <a:srgbClr val="FF0000"/>
                                </a:solidFill>
                                <a:latin typeface="Cambria Math" panose="02040503050406030204" pitchFamily="18" charset="0"/>
                              </a:rPr>
                              <m:t>1</m:t>
                            </m:r>
                          </m:sub>
                        </m:sSub>
                      </m:den>
                    </m:f>
                    <m:d>
                      <m:dPr>
                        <m:ctrlPr>
                          <a:rPr lang="en-US" sz="2000" i="1" smtClean="0">
                            <a:solidFill>
                              <a:srgbClr val="FF0000"/>
                            </a:solidFill>
                            <a:latin typeface="Cambria Math" panose="02040503050406030204" pitchFamily="18" charset="0"/>
                          </a:rPr>
                        </m:ctrlPr>
                      </m:dPr>
                      <m:e>
                        <m:sSub>
                          <m:sSubPr>
                            <m:ctrlPr>
                              <a:rPr lang="en-US" sz="2000" i="1">
                                <a:solidFill>
                                  <a:srgbClr val="FF0000"/>
                                </a:solidFill>
                                <a:latin typeface="Cambria Math" panose="02040503050406030204" pitchFamily="18" charset="0"/>
                              </a:rPr>
                            </m:ctrlPr>
                          </m:sSubPr>
                          <m:e>
                            <m:r>
                              <a:rPr lang="en-US" sz="2000" b="0" i="1">
                                <a:solidFill>
                                  <a:srgbClr val="FF0000"/>
                                </a:solidFill>
                                <a:latin typeface="Cambria Math" panose="02040503050406030204" pitchFamily="18" charset="0"/>
                              </a:rPr>
                              <m:t>𝑐</m:t>
                            </m:r>
                          </m:e>
                          <m:sub>
                            <m:r>
                              <a:rPr lang="en-US" sz="2000" b="0" i="1">
                                <a:solidFill>
                                  <a:srgbClr val="FF0000"/>
                                </a:solidFill>
                                <a:latin typeface="Cambria Math" panose="02040503050406030204" pitchFamily="18" charset="0"/>
                              </a:rPr>
                              <m:t>0</m:t>
                            </m:r>
                          </m:sub>
                        </m:sSub>
                        <m:r>
                          <a:rPr lang="en-US" sz="2000" b="0" i="1">
                            <a:solidFill>
                              <a:srgbClr val="FF0000"/>
                            </a:solidFill>
                            <a:latin typeface="Cambria Math" panose="02040503050406030204" pitchFamily="18" charset="0"/>
                          </a:rPr>
                          <m:t>−</m:t>
                        </m:r>
                        <m:sSub>
                          <m:sSubPr>
                            <m:ctrlPr>
                              <a:rPr lang="en-US" sz="2000" i="1">
                                <a:solidFill>
                                  <a:srgbClr val="FF0000"/>
                                </a:solidFill>
                                <a:latin typeface="Cambria Math" panose="02040503050406030204" pitchFamily="18" charset="0"/>
                              </a:rPr>
                            </m:ctrlPr>
                          </m:sSubPr>
                          <m:e>
                            <m:r>
                              <a:rPr lang="en-US" sz="2000" b="0" i="1">
                                <a:solidFill>
                                  <a:srgbClr val="FF0000"/>
                                </a:solidFill>
                                <a:latin typeface="Cambria Math" panose="02040503050406030204" pitchFamily="18" charset="0"/>
                              </a:rPr>
                              <m:t>𝑐</m:t>
                            </m:r>
                          </m:e>
                          <m:sub>
                            <m:r>
                              <a:rPr lang="en-US" sz="2000" b="0" i="1">
                                <a:solidFill>
                                  <a:srgbClr val="FF0000"/>
                                </a:solidFill>
                                <a:latin typeface="Cambria Math" panose="02040503050406030204" pitchFamily="18" charset="0"/>
                              </a:rPr>
                              <m:t>1</m:t>
                            </m:r>
                          </m:sub>
                        </m:sSub>
                        <m:r>
                          <a:rPr lang="en-US" sz="2000" b="0" i="1">
                            <a:solidFill>
                              <a:srgbClr val="FF0000"/>
                            </a:solidFill>
                            <a:latin typeface="Cambria Math" panose="02040503050406030204" pitchFamily="18" charset="0"/>
                          </a:rPr>
                          <m:t>𝑇</m:t>
                        </m:r>
                        <m:r>
                          <a:rPr lang="en-US" sz="2000" b="0" i="1">
                            <a:solidFill>
                              <a:srgbClr val="FF0000"/>
                            </a:solidFill>
                            <a:latin typeface="Cambria Math" panose="02040503050406030204" pitchFamily="18" charset="0"/>
                          </a:rPr>
                          <m:t>+</m:t>
                        </m:r>
                        <m:acc>
                          <m:accPr>
                            <m:chr m:val="̅"/>
                            <m:ctrlPr>
                              <a:rPr lang="en-US" sz="2000" i="1">
                                <a:solidFill>
                                  <a:srgbClr val="FF0000"/>
                                </a:solidFill>
                                <a:latin typeface="Cambria Math" panose="02040503050406030204" pitchFamily="18" charset="0"/>
                              </a:rPr>
                            </m:ctrlPr>
                          </m:accPr>
                          <m:e>
                            <m:r>
                              <a:rPr lang="en-US" sz="2000" b="0" i="1">
                                <a:solidFill>
                                  <a:srgbClr val="FF0000"/>
                                </a:solidFill>
                                <a:latin typeface="Cambria Math" panose="02040503050406030204" pitchFamily="18" charset="0"/>
                              </a:rPr>
                              <m:t>𝐼</m:t>
                            </m:r>
                          </m:e>
                        </m:acc>
                        <m:r>
                          <a:rPr lang="en-US" sz="2000" b="0" i="1">
                            <a:solidFill>
                              <a:srgbClr val="FF0000"/>
                            </a:solidFill>
                            <a:latin typeface="Cambria Math" panose="02040503050406030204" pitchFamily="18" charset="0"/>
                          </a:rPr>
                          <m:t>+</m:t>
                        </m:r>
                        <m:r>
                          <a:rPr lang="en-US" sz="2000" b="0" i="1">
                            <a:solidFill>
                              <a:srgbClr val="FF0000"/>
                            </a:solidFill>
                            <a:latin typeface="Cambria Math" panose="02040503050406030204" pitchFamily="18" charset="0"/>
                          </a:rPr>
                          <m:t>𝐺</m:t>
                        </m:r>
                      </m:e>
                    </m:d>
                  </m:oMath>
                </a14:m>
                <a:endParaRPr lang="en-US" sz="2000" i="1" dirty="0"/>
              </a:p>
              <a:p>
                <a:pPr marL="0" indent="0">
                  <a:buNone/>
                </a:pPr>
                <a:endParaRPr lang="en-US" sz="1800" i="1" dirty="0"/>
              </a:p>
              <a:p>
                <a:pPr marL="0" indent="0">
                  <a:buNone/>
                </a:pPr>
                <a:endParaRPr lang="en-US" sz="1800" dirty="0"/>
              </a:p>
              <a:p>
                <a:pPr marL="0" indent="0">
                  <a:buNone/>
                </a:pPr>
                <a:endParaRPr lang="en-US" sz="1800" dirty="0"/>
              </a:p>
              <a:p>
                <a:endParaRPr lang="en-US" dirty="0"/>
              </a:p>
            </p:txBody>
          </p:sp>
        </mc:Choice>
        <mc:Fallback xmlns="">
          <p:sp>
            <p:nvSpPr>
              <p:cNvPr id="3" name="Content Placeholder 2">
                <a:extLst>
                  <a:ext uri="{FF2B5EF4-FFF2-40B4-BE49-F238E27FC236}">
                    <a16:creationId xmlns:a16="http://schemas.microsoft.com/office/drawing/2014/main" id="{F8A55C29-66B2-CBDC-60F5-4869DFFAA0B1}"/>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5AA3031-FEF6-C700-3193-F632B0CB1DBF}"/>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408DF021-5192-062C-DA5A-B9FEDD0E36F2}"/>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26F0DB9F-DC63-66C1-E514-70C360916CA9}"/>
              </a:ext>
            </a:extLst>
          </p:cNvPr>
          <p:cNvSpPr>
            <a:spLocks noGrp="1"/>
          </p:cNvSpPr>
          <p:nvPr>
            <p:ph type="sldNum" sz="quarter" idx="12"/>
          </p:nvPr>
        </p:nvSpPr>
        <p:spPr/>
        <p:txBody>
          <a:bodyPr/>
          <a:lstStyle/>
          <a:p>
            <a:fld id="{1A980C56-831A-4EAB-9EDE-57C090F4F877}" type="slidenum">
              <a:rPr lang="en-US" smtClean="0"/>
              <a:t>11</a:t>
            </a:fld>
            <a:endParaRPr lang="en-US" dirty="0"/>
          </a:p>
        </p:txBody>
      </p:sp>
      <p:sp>
        <p:nvSpPr>
          <p:cNvPr id="7" name="Rectangle 6">
            <a:extLst>
              <a:ext uri="{FF2B5EF4-FFF2-40B4-BE49-F238E27FC236}">
                <a16:creationId xmlns:a16="http://schemas.microsoft.com/office/drawing/2014/main" id="{D1CB6063-E875-62A0-8EE6-BFCD86C1987B}"/>
              </a:ext>
            </a:extLst>
          </p:cNvPr>
          <p:cNvSpPr/>
          <p:nvPr/>
        </p:nvSpPr>
        <p:spPr>
          <a:xfrm>
            <a:off x="2536166" y="4572000"/>
            <a:ext cx="3114136" cy="50895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533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94785-2701-708E-70C5-DF10AC6E7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543D94-DB88-2A45-C993-5D312FEEEC72}"/>
              </a:ext>
            </a:extLst>
          </p:cNvPr>
          <p:cNvSpPr>
            <a:spLocks noGrp="1"/>
          </p:cNvSpPr>
          <p:nvPr>
            <p:ph type="title"/>
          </p:nvPr>
        </p:nvSpPr>
        <p:spPr/>
        <p:txBody>
          <a:bodyPr/>
          <a:lstStyle/>
          <a:p>
            <a:r>
              <a:rPr lang="en-US" dirty="0"/>
              <a:t>Problem 3.B.</a:t>
            </a:r>
          </a:p>
        </p:txBody>
      </p:sp>
      <p:sp>
        <p:nvSpPr>
          <p:cNvPr id="3" name="Content Placeholder 2">
            <a:extLst>
              <a:ext uri="{FF2B5EF4-FFF2-40B4-BE49-F238E27FC236}">
                <a16:creationId xmlns:a16="http://schemas.microsoft.com/office/drawing/2014/main" id="{7E8A88C1-140E-F0D5-8D3C-41656D4E5A95}"/>
              </a:ext>
            </a:extLst>
          </p:cNvPr>
          <p:cNvSpPr>
            <a:spLocks noGrp="1"/>
          </p:cNvSpPr>
          <p:nvPr>
            <p:ph idx="1"/>
          </p:nvPr>
        </p:nvSpPr>
        <p:spPr/>
        <p:txBody>
          <a:bodyPr/>
          <a:lstStyle/>
          <a:p>
            <a:r>
              <a:rPr lang="en-US" dirty="0"/>
              <a:t>Explain in your own words why a $1,000,000 increase in autonomous spending will lead to the equilibrium output increasing by more than $1,000,000.</a:t>
            </a:r>
          </a:p>
          <a:p>
            <a:endParaRPr lang="en-US" sz="500" dirty="0"/>
          </a:p>
          <a:p>
            <a:pPr lvl="1"/>
            <a:r>
              <a:rPr lang="en-US" dirty="0">
                <a:solidFill>
                  <a:srgbClr val="FF0000"/>
                </a:solidFill>
              </a:rPr>
              <a:t>When autonomous spending increases by $1,000,000, this will lead to an excess demand in the economy.</a:t>
            </a:r>
          </a:p>
          <a:p>
            <a:pPr lvl="1"/>
            <a:r>
              <a:rPr lang="en-US" dirty="0">
                <a:solidFill>
                  <a:srgbClr val="FF0000"/>
                </a:solidFill>
              </a:rPr>
              <a:t>Firms in the economy will instantly react to this excess demand and increase output to fill the gap.</a:t>
            </a:r>
          </a:p>
          <a:p>
            <a:pPr lvl="1"/>
            <a:r>
              <a:rPr lang="en-US" dirty="0">
                <a:solidFill>
                  <a:srgbClr val="FF0000"/>
                </a:solidFill>
              </a:rPr>
              <a:t>The increased output translates to an increased income for households in the economy, which leads to increased demand.</a:t>
            </a:r>
          </a:p>
          <a:p>
            <a:pPr lvl="1"/>
            <a:r>
              <a:rPr lang="en-US" dirty="0">
                <a:solidFill>
                  <a:srgbClr val="FF0000"/>
                </a:solidFill>
              </a:rPr>
              <a:t>This increased demand will lead to an excess demand in the economy…</a:t>
            </a:r>
          </a:p>
        </p:txBody>
      </p:sp>
      <p:sp>
        <p:nvSpPr>
          <p:cNvPr id="4" name="Date Placeholder 3">
            <a:extLst>
              <a:ext uri="{FF2B5EF4-FFF2-40B4-BE49-F238E27FC236}">
                <a16:creationId xmlns:a16="http://schemas.microsoft.com/office/drawing/2014/main" id="{30AF1263-E777-19DC-8031-63DF35CAA0BF}"/>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A79660D9-91A3-30AF-B088-BFEAF9C14E0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B0946DF-625C-2EB3-454D-A4C4A89C0B83}"/>
              </a:ext>
            </a:extLst>
          </p:cNvPr>
          <p:cNvSpPr>
            <a:spLocks noGrp="1"/>
          </p:cNvSpPr>
          <p:nvPr>
            <p:ph type="sldNum" sz="quarter" idx="12"/>
          </p:nvPr>
        </p:nvSpPr>
        <p:spPr/>
        <p:txBody>
          <a:bodyPr/>
          <a:lstStyle/>
          <a:p>
            <a:fld id="{1A980C56-831A-4EAB-9EDE-57C090F4F877}" type="slidenum">
              <a:rPr lang="en-US" smtClean="0"/>
              <a:t>12</a:t>
            </a:fld>
            <a:endParaRPr lang="en-US" dirty="0"/>
          </a:p>
        </p:txBody>
      </p:sp>
    </p:spTree>
    <p:extLst>
      <p:ext uri="{BB962C8B-B14F-4D97-AF65-F5344CB8AC3E}">
        <p14:creationId xmlns:p14="http://schemas.microsoft.com/office/powerpoint/2010/main" val="383076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E5A57-F187-F9DB-FFC0-465735B29F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99AAA-8E11-3928-66C3-61E27809DFEB}"/>
              </a:ext>
            </a:extLst>
          </p:cNvPr>
          <p:cNvSpPr>
            <a:spLocks noGrp="1"/>
          </p:cNvSpPr>
          <p:nvPr>
            <p:ph type="title"/>
          </p:nvPr>
        </p:nvSpPr>
        <p:spPr/>
        <p:txBody>
          <a:bodyPr/>
          <a:lstStyle/>
          <a:p>
            <a:r>
              <a:rPr lang="en-US" dirty="0"/>
              <a:t>Problem 3.C.</a:t>
            </a:r>
          </a:p>
        </p:txBody>
      </p:sp>
      <p:sp>
        <p:nvSpPr>
          <p:cNvPr id="3" name="Content Placeholder 2">
            <a:extLst>
              <a:ext uri="{FF2B5EF4-FFF2-40B4-BE49-F238E27FC236}">
                <a16:creationId xmlns:a16="http://schemas.microsoft.com/office/drawing/2014/main" id="{4208C7A8-4281-BE12-CCED-ADEDA98DB986}"/>
              </a:ext>
            </a:extLst>
          </p:cNvPr>
          <p:cNvSpPr>
            <a:spLocks noGrp="1"/>
          </p:cNvSpPr>
          <p:nvPr>
            <p:ph idx="1"/>
          </p:nvPr>
        </p:nvSpPr>
        <p:spPr/>
        <p:txBody>
          <a:bodyPr/>
          <a:lstStyle/>
          <a:p>
            <a:r>
              <a:rPr lang="en-US" dirty="0"/>
              <a:t>In our model, any adjustments in the equilibrium level of output occurs instantly. Briefly discuss why this may not be true in the real world.</a:t>
            </a:r>
          </a:p>
          <a:p>
            <a:endParaRPr lang="en-US" sz="500" dirty="0"/>
          </a:p>
          <a:p>
            <a:pPr lvl="1"/>
            <a:r>
              <a:rPr lang="en-US" dirty="0">
                <a:solidFill>
                  <a:srgbClr val="FF0000"/>
                </a:solidFill>
              </a:rPr>
              <a:t>In the real world, firms will not be able to “instantly” increase or decrease production to respond to excess demand or supply.</a:t>
            </a:r>
          </a:p>
          <a:p>
            <a:pPr lvl="1"/>
            <a:endParaRPr lang="en-US" dirty="0"/>
          </a:p>
        </p:txBody>
      </p:sp>
      <p:sp>
        <p:nvSpPr>
          <p:cNvPr id="4" name="Date Placeholder 3">
            <a:extLst>
              <a:ext uri="{FF2B5EF4-FFF2-40B4-BE49-F238E27FC236}">
                <a16:creationId xmlns:a16="http://schemas.microsoft.com/office/drawing/2014/main" id="{503271F1-3F84-2904-0243-B76E7196A9DE}"/>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3310AAF7-371A-E7C1-CD8A-74EBB4E1118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AB468013-016F-8FB7-3274-80E49D33B9AF}"/>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331662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0BC51-3084-1F23-9592-E39DF2422D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D64822-2877-B2A5-5C01-C016DBE6A46C}"/>
              </a:ext>
            </a:extLst>
          </p:cNvPr>
          <p:cNvSpPr>
            <a:spLocks noGrp="1"/>
          </p:cNvSpPr>
          <p:nvPr>
            <p:ph type="title"/>
          </p:nvPr>
        </p:nvSpPr>
        <p:spPr/>
        <p:txBody>
          <a:bodyPr/>
          <a:lstStyle/>
          <a:p>
            <a:r>
              <a:rPr lang="en-US" dirty="0"/>
              <a:t>Problem 4.A.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0AE4BA-CBF4-040D-8A39-9423A3539B80}"/>
                  </a:ext>
                </a:extLst>
              </p:cNvPr>
              <p:cNvSpPr>
                <a:spLocks noGrp="1"/>
              </p:cNvSpPr>
              <p:nvPr>
                <p:ph idx="1"/>
              </p:nvPr>
            </p:nvSpPr>
            <p:spPr/>
            <p:txBody>
              <a:bodyPr/>
              <a:lstStyle/>
              <a:p>
                <a:r>
                  <a:rPr lang="en-US" dirty="0"/>
                  <a:t>Suppose that an economy has 500,000 individuals in the labor force, and 450,000 are currently defined as “employed.” What is this country’s unemployment rate?</a:t>
                </a:r>
              </a:p>
              <a:p>
                <a:endParaRPr lang="en-US" sz="500" dirty="0"/>
              </a:p>
              <a:p>
                <a:pPr lvl="1"/>
                <a:r>
                  <a:rPr lang="en-US" dirty="0">
                    <a:solidFill>
                      <a:srgbClr val="FF0000"/>
                    </a:solidFill>
                  </a:rPr>
                  <a:t>We first find the number of unemployed individuals in the economy:</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𝑈</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𝐿</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𝑁</m:t>
                      </m:r>
                      <m:r>
                        <a:rPr lang="en-US" b="0" i="1" smtClean="0">
                          <a:solidFill>
                            <a:srgbClr val="FF0000"/>
                          </a:solidFill>
                          <a:latin typeface="Cambria Math" panose="02040503050406030204" pitchFamily="18" charset="0"/>
                        </a:rPr>
                        <m:t>=500,000−450,000=50,000</m:t>
                      </m:r>
                    </m:oMath>
                  </m:oMathPara>
                </a14:m>
                <a:endParaRPr lang="en-US" dirty="0">
                  <a:solidFill>
                    <a:srgbClr val="FF0000"/>
                  </a:solidFill>
                </a:endParaRPr>
              </a:p>
              <a:p>
                <a:pPr lvl="1"/>
                <a:endParaRPr lang="en-US" dirty="0">
                  <a:solidFill>
                    <a:srgbClr val="FF0000"/>
                  </a:solidFill>
                </a:endParaRPr>
              </a:p>
              <a:p>
                <a:pPr lvl="1"/>
                <a:r>
                  <a:rPr lang="en-US" dirty="0">
                    <a:solidFill>
                      <a:srgbClr val="FF0000"/>
                    </a:solidFill>
                  </a:rPr>
                  <a:t>Then, apply the definition of the unemployment rate:</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𝑢</m:t>
                      </m:r>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𝑈</m:t>
                          </m:r>
                        </m:num>
                        <m:den>
                          <m:r>
                            <a:rPr lang="en-US" b="0" i="1" smtClean="0">
                              <a:solidFill>
                                <a:srgbClr val="FF0000"/>
                              </a:solidFill>
                              <a:latin typeface="Cambria Math" panose="02040503050406030204" pitchFamily="18" charset="0"/>
                            </a:rPr>
                            <m:t>𝐿</m:t>
                          </m:r>
                        </m:den>
                      </m:f>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50,000</m:t>
                          </m:r>
                        </m:num>
                        <m:den>
                          <m:r>
                            <a:rPr lang="en-US" b="0" i="1" smtClean="0">
                              <a:solidFill>
                                <a:srgbClr val="FF0000"/>
                              </a:solidFill>
                              <a:latin typeface="Cambria Math" panose="02040503050406030204" pitchFamily="18" charset="0"/>
                            </a:rPr>
                            <m:t>500,000</m:t>
                          </m:r>
                        </m:den>
                      </m:f>
                      <m:r>
                        <a:rPr lang="en-US" b="0" i="1" smtClean="0">
                          <a:solidFill>
                            <a:srgbClr val="FF0000"/>
                          </a:solidFill>
                          <a:latin typeface="Cambria Math" panose="02040503050406030204" pitchFamily="18" charset="0"/>
                        </a:rPr>
                        <m:t>=10%</m:t>
                      </m:r>
                    </m:oMath>
                  </m:oMathPara>
                </a14:m>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F20AE4BA-CBF4-040D-8A39-9423A3539B80}"/>
                  </a:ext>
                </a:extLst>
              </p:cNvPr>
              <p:cNvSpPr>
                <a:spLocks noGrp="1" noRot="1" noChangeAspect="1" noMove="1" noResize="1" noEditPoints="1" noAdjustHandles="1" noChangeArrowheads="1" noChangeShapeType="1" noTextEdit="1"/>
              </p:cNvSpPr>
              <p:nvPr>
                <p:ph idx="1"/>
              </p:nvPr>
            </p:nvSpPr>
            <p:spPr>
              <a:blipFill>
                <a:blip r:embed="rId2"/>
                <a:stretch>
                  <a:fillRect l="-1005" t="-1821" r="-927"/>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C4F21520-B76F-7D35-51AD-35BB75AC7FC3}"/>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7987658B-BC3C-1076-8B83-FCF9847B9B56}"/>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61F97402-5752-1688-3960-7B3DA56784F0}"/>
              </a:ext>
            </a:extLst>
          </p:cNvPr>
          <p:cNvSpPr>
            <a:spLocks noGrp="1"/>
          </p:cNvSpPr>
          <p:nvPr>
            <p:ph type="sldNum" sz="quarter" idx="12"/>
          </p:nvPr>
        </p:nvSpPr>
        <p:spPr/>
        <p:txBody>
          <a:bodyPr/>
          <a:lstStyle/>
          <a:p>
            <a:fld id="{1A980C56-831A-4EAB-9EDE-57C090F4F877}" type="slidenum">
              <a:rPr lang="en-US" smtClean="0"/>
              <a:t>14</a:t>
            </a:fld>
            <a:endParaRPr lang="en-US" dirty="0"/>
          </a:p>
        </p:txBody>
      </p:sp>
    </p:spTree>
    <p:extLst>
      <p:ext uri="{BB962C8B-B14F-4D97-AF65-F5344CB8AC3E}">
        <p14:creationId xmlns:p14="http://schemas.microsoft.com/office/powerpoint/2010/main" val="22071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93EB6-824B-A98F-C0A6-9738CE7689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74F045-7CF5-BBE7-2A27-CE317EDBC1CE}"/>
              </a:ext>
            </a:extLst>
          </p:cNvPr>
          <p:cNvSpPr>
            <a:spLocks noGrp="1"/>
          </p:cNvSpPr>
          <p:nvPr>
            <p:ph type="title"/>
          </p:nvPr>
        </p:nvSpPr>
        <p:spPr/>
        <p:txBody>
          <a:bodyPr/>
          <a:lstStyle/>
          <a:p>
            <a:r>
              <a:rPr lang="en-US" dirty="0"/>
              <a:t>Problem 4.B.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5A1904-11B7-798E-E1AC-9503E05D6793}"/>
                  </a:ext>
                </a:extLst>
              </p:cNvPr>
              <p:cNvSpPr>
                <a:spLocks noGrp="1"/>
              </p:cNvSpPr>
              <p:nvPr>
                <p:ph idx="1"/>
              </p:nvPr>
            </p:nvSpPr>
            <p:spPr/>
            <p:txBody>
              <a:bodyPr/>
              <a:lstStyle/>
              <a:p>
                <a:r>
                  <a:rPr lang="en-US" dirty="0"/>
                  <a:t>Suppose that a country produces only two goods, good </a:t>
                </a:r>
                <a14:m>
                  <m:oMath xmlns:m="http://schemas.openxmlformats.org/officeDocument/2006/math">
                    <m:r>
                      <a:rPr lang="en-US" b="0" i="1" smtClean="0">
                        <a:latin typeface="Cambria Math" panose="02040503050406030204" pitchFamily="18" charset="0"/>
                      </a:rPr>
                      <m:t>𝑥</m:t>
                    </m:r>
                  </m:oMath>
                </a14:m>
                <a:r>
                  <a:rPr lang="en-US" dirty="0"/>
                  <a:t> and good </a:t>
                </a:r>
                <a14:m>
                  <m:oMath xmlns:m="http://schemas.openxmlformats.org/officeDocument/2006/math">
                    <m:r>
                      <a:rPr lang="en-US" b="0" i="1" smtClean="0">
                        <a:latin typeface="Cambria Math" panose="02040503050406030204" pitchFamily="18" charset="0"/>
                      </a:rPr>
                      <m:t>𝑦</m:t>
                    </m:r>
                  </m:oMath>
                </a14:m>
                <a:r>
                  <a:rPr lang="en-US" dirty="0"/>
                  <a:t>. Calculate…</a:t>
                </a:r>
              </a:p>
              <a:p>
                <a:endParaRPr lang="en-US" dirty="0"/>
              </a:p>
              <a:p>
                <a:endParaRPr lang="en-US" dirty="0"/>
              </a:p>
              <a:p>
                <a:endParaRPr lang="en-US" dirty="0"/>
              </a:p>
              <a:p>
                <a:endParaRPr lang="en-US" dirty="0"/>
              </a:p>
              <a:p>
                <a:endParaRPr lang="en-US" dirty="0"/>
              </a:p>
              <a:p>
                <a:r>
                  <a:rPr lang="en-US" dirty="0"/>
                  <a:t>Nominal GDP for 2023.</a:t>
                </a:r>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𝑁𝐺𝐷</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2023</m:t>
                          </m:r>
                        </m:sub>
                      </m:sSub>
                      <m:r>
                        <a:rPr lang="en-US" b="0" i="1" smtClean="0">
                          <a:solidFill>
                            <a:srgbClr val="FF0000"/>
                          </a:solidFill>
                          <a:latin typeface="Cambria Math" panose="02040503050406030204" pitchFamily="18" charset="0"/>
                        </a:rPr>
                        <m:t>=$12×200+$17×220=$6,140</m:t>
                      </m:r>
                    </m:oMath>
                  </m:oMathPara>
                </a14:m>
                <a:endParaRPr lang="en-US" dirty="0">
                  <a:solidFill>
                    <a:srgbClr val="FF0000"/>
                  </a:solidFill>
                </a:endParaRPr>
              </a:p>
              <a:p>
                <a:endParaRPr lang="en-US" dirty="0"/>
              </a:p>
              <a:p>
                <a:endParaRPr lang="en-US" dirty="0"/>
              </a:p>
            </p:txBody>
          </p:sp>
        </mc:Choice>
        <mc:Fallback xmlns="">
          <p:sp>
            <p:nvSpPr>
              <p:cNvPr id="3" name="Content Placeholder 2">
                <a:extLst>
                  <a:ext uri="{FF2B5EF4-FFF2-40B4-BE49-F238E27FC236}">
                    <a16:creationId xmlns:a16="http://schemas.microsoft.com/office/drawing/2014/main" id="{575A1904-11B7-798E-E1AC-9503E05D6793}"/>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7C9CF2B-E9E3-7A7E-F11E-1750A32E525F}"/>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34FA9A5B-A998-436F-F4B6-2489C90FD02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CAFAD196-67B2-559E-103C-C42D09DBD6D5}"/>
              </a:ext>
            </a:extLst>
          </p:cNvPr>
          <p:cNvSpPr>
            <a:spLocks noGrp="1"/>
          </p:cNvSpPr>
          <p:nvPr>
            <p:ph type="sldNum" sz="quarter" idx="12"/>
          </p:nvPr>
        </p:nvSpPr>
        <p:spPr/>
        <p:txBody>
          <a:bodyPr/>
          <a:lstStyle/>
          <a:p>
            <a:fld id="{1A980C56-831A-4EAB-9EDE-57C090F4F877}" type="slidenum">
              <a:rPr lang="en-US" smtClean="0"/>
              <a:t>15</a:t>
            </a:fld>
            <a:endParaRPr lang="en-US" dirty="0"/>
          </a:p>
        </p:txBody>
      </p:sp>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7BA3D88C-E084-EFD0-5DE0-B958A1DF0E51}"/>
                  </a:ext>
                </a:extLst>
              </p:cNvPr>
              <p:cNvGraphicFramePr>
                <a:graphicFrameLocks noGrp="1"/>
              </p:cNvGraphicFramePr>
              <p:nvPr>
                <p:extLst>
                  <p:ext uri="{D42A27DB-BD31-4B8C-83A1-F6EECF244321}">
                    <p14:modId xmlns:p14="http://schemas.microsoft.com/office/powerpoint/2010/main" val="2964078856"/>
                  </p:ext>
                </p:extLst>
              </p:nvPr>
            </p:nvGraphicFramePr>
            <p:xfrm>
              <a:off x="1524000" y="2759253"/>
              <a:ext cx="6096000" cy="1874330"/>
            </p:xfrm>
            <a:graphic>
              <a:graphicData uri="http://schemas.openxmlformats.org/drawingml/2006/table">
                <a:tbl>
                  <a:tblPr firstRow="1" bandRow="1">
                    <a:tableStyleId>{8EC20E35-A176-4012-BC5E-935CFFF8708E}</a:tableStyleId>
                  </a:tblPr>
                  <a:tblGrid>
                    <a:gridCol w="1219200">
                      <a:extLst>
                        <a:ext uri="{9D8B030D-6E8A-4147-A177-3AD203B41FA5}">
                          <a16:colId xmlns:a16="http://schemas.microsoft.com/office/drawing/2014/main" val="628470072"/>
                        </a:ext>
                      </a:extLst>
                    </a:gridCol>
                    <a:gridCol w="1219200">
                      <a:extLst>
                        <a:ext uri="{9D8B030D-6E8A-4147-A177-3AD203B41FA5}">
                          <a16:colId xmlns:a16="http://schemas.microsoft.com/office/drawing/2014/main" val="3894213547"/>
                        </a:ext>
                      </a:extLst>
                    </a:gridCol>
                    <a:gridCol w="1219200">
                      <a:extLst>
                        <a:ext uri="{9D8B030D-6E8A-4147-A177-3AD203B41FA5}">
                          <a16:colId xmlns:a16="http://schemas.microsoft.com/office/drawing/2014/main" val="2897833165"/>
                        </a:ext>
                      </a:extLst>
                    </a:gridCol>
                    <a:gridCol w="1219200">
                      <a:extLst>
                        <a:ext uri="{9D8B030D-6E8A-4147-A177-3AD203B41FA5}">
                          <a16:colId xmlns:a16="http://schemas.microsoft.com/office/drawing/2014/main" val="1695252465"/>
                        </a:ext>
                      </a:extLst>
                    </a:gridCol>
                    <a:gridCol w="1219200">
                      <a:extLst>
                        <a:ext uri="{9D8B030D-6E8A-4147-A177-3AD203B41FA5}">
                          <a16:colId xmlns:a16="http://schemas.microsoft.com/office/drawing/2014/main" val="2048015572"/>
                        </a:ext>
                      </a:extLst>
                    </a:gridCol>
                  </a:tblGrid>
                  <a:tr h="370840">
                    <a:tc>
                      <a:txBody>
                        <a:bodyPr/>
                        <a:lstStyle/>
                        <a:p>
                          <a:pPr algn="ctr"/>
                          <a:r>
                            <a:rPr lang="en-US" dirty="0"/>
                            <a:t>Year</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𝑷</m:t>
                                    </m:r>
                                  </m:e>
                                  <m:sub>
                                    <m:r>
                                      <a:rPr lang="en-US" b="1" smtClean="0">
                                        <a:latin typeface="Cambria Math" panose="02040503050406030204" pitchFamily="18" charset="0"/>
                                      </a:rPr>
                                      <m:t>𝒙</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𝑷</m:t>
                                    </m:r>
                                  </m:e>
                                  <m:sub>
                                    <m:r>
                                      <a:rPr lang="en-US" b="1" smtClean="0">
                                        <a:latin typeface="Cambria Math" panose="02040503050406030204" pitchFamily="18" charset="0"/>
                                      </a:rPr>
                                      <m:t>𝒚</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𝑸</m:t>
                                    </m:r>
                                  </m:e>
                                  <m:sub>
                                    <m:r>
                                      <a:rPr lang="en-US" b="1" smtClean="0">
                                        <a:latin typeface="Cambria Math" panose="02040503050406030204" pitchFamily="18" charset="0"/>
                                      </a:rPr>
                                      <m:t>𝒙</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𝑸</m:t>
                                    </m:r>
                                  </m:e>
                                  <m:sub>
                                    <m:r>
                                      <a:rPr lang="en-US" b="1" smtClean="0">
                                        <a:latin typeface="Cambria Math" panose="02040503050406030204" pitchFamily="18" charset="0"/>
                                      </a:rPr>
                                      <m:t>𝒚</m:t>
                                    </m:r>
                                  </m:sub>
                                </m:sSub>
                              </m:oMath>
                            </m:oMathPara>
                          </a14:m>
                          <a:endParaRPr lang="en-US" dirty="0"/>
                        </a:p>
                      </a:txBody>
                      <a:tcPr/>
                    </a:tc>
                    <a:extLst>
                      <a:ext uri="{0D108BD9-81ED-4DB2-BD59-A6C34878D82A}">
                        <a16:rowId xmlns:a16="http://schemas.microsoft.com/office/drawing/2014/main" val="3330827033"/>
                      </a:ext>
                    </a:extLst>
                  </a:tr>
                  <a:tr h="370840">
                    <a:tc>
                      <a:txBody>
                        <a:bodyPr/>
                        <a:lstStyle/>
                        <a:p>
                          <a:pPr algn="ctr"/>
                          <a:r>
                            <a:rPr lang="en-US" dirty="0"/>
                            <a:t>2020</a:t>
                          </a:r>
                        </a:p>
                      </a:txBody>
                      <a:tcPr/>
                    </a:tc>
                    <a:tc>
                      <a:txBody>
                        <a:bodyPr/>
                        <a:lstStyle/>
                        <a:p>
                          <a:pPr algn="ctr"/>
                          <a:r>
                            <a:rPr lang="en-US" dirty="0"/>
                            <a:t>$10</a:t>
                          </a:r>
                        </a:p>
                      </a:txBody>
                      <a:tcPr/>
                    </a:tc>
                    <a:tc>
                      <a:txBody>
                        <a:bodyPr/>
                        <a:lstStyle/>
                        <a:p>
                          <a:pPr algn="ctr"/>
                          <a:r>
                            <a:rPr lang="en-US" dirty="0"/>
                            <a:t>$15</a:t>
                          </a:r>
                        </a:p>
                      </a:txBody>
                      <a:tcPr/>
                    </a:tc>
                    <a:tc>
                      <a:txBody>
                        <a:bodyPr/>
                        <a:lstStyle/>
                        <a:p>
                          <a:pPr algn="ctr"/>
                          <a:r>
                            <a:rPr lang="en-US" dirty="0"/>
                            <a:t>150</a:t>
                          </a:r>
                        </a:p>
                      </a:txBody>
                      <a:tcPr/>
                    </a:tc>
                    <a:tc>
                      <a:txBody>
                        <a:bodyPr/>
                        <a:lstStyle/>
                        <a:p>
                          <a:pPr algn="ctr"/>
                          <a:r>
                            <a:rPr lang="en-US" dirty="0"/>
                            <a:t>200</a:t>
                          </a:r>
                        </a:p>
                      </a:txBody>
                      <a:tcPr/>
                    </a:tc>
                    <a:extLst>
                      <a:ext uri="{0D108BD9-81ED-4DB2-BD59-A6C34878D82A}">
                        <a16:rowId xmlns:a16="http://schemas.microsoft.com/office/drawing/2014/main" val="2154123864"/>
                      </a:ext>
                    </a:extLst>
                  </a:tr>
                  <a:tr h="370840">
                    <a:tc>
                      <a:txBody>
                        <a:bodyPr/>
                        <a:lstStyle/>
                        <a:p>
                          <a:pPr algn="ctr"/>
                          <a:r>
                            <a:rPr lang="en-US" dirty="0"/>
                            <a:t>2021</a:t>
                          </a:r>
                        </a:p>
                      </a:txBody>
                      <a:tcPr/>
                    </a:tc>
                    <a:tc>
                      <a:txBody>
                        <a:bodyPr/>
                        <a:lstStyle/>
                        <a:p>
                          <a:pPr algn="ctr"/>
                          <a:r>
                            <a:rPr lang="en-US" dirty="0"/>
                            <a:t>$11</a:t>
                          </a:r>
                        </a:p>
                      </a:txBody>
                      <a:tcPr/>
                    </a:tc>
                    <a:tc>
                      <a:txBody>
                        <a:bodyPr/>
                        <a:lstStyle/>
                        <a:p>
                          <a:pPr algn="ctr"/>
                          <a:r>
                            <a:rPr lang="en-US" dirty="0"/>
                            <a:t>$14.5</a:t>
                          </a:r>
                        </a:p>
                      </a:txBody>
                      <a:tcPr/>
                    </a:tc>
                    <a:tc>
                      <a:txBody>
                        <a:bodyPr/>
                        <a:lstStyle/>
                        <a:p>
                          <a:pPr algn="ctr"/>
                          <a:r>
                            <a:rPr lang="en-US" dirty="0"/>
                            <a:t>180</a:t>
                          </a:r>
                        </a:p>
                      </a:txBody>
                      <a:tcPr/>
                    </a:tc>
                    <a:tc>
                      <a:txBody>
                        <a:bodyPr/>
                        <a:lstStyle/>
                        <a:p>
                          <a:pPr algn="ctr"/>
                          <a:r>
                            <a:rPr lang="en-US" dirty="0"/>
                            <a:t>210</a:t>
                          </a:r>
                        </a:p>
                      </a:txBody>
                      <a:tcPr/>
                    </a:tc>
                    <a:extLst>
                      <a:ext uri="{0D108BD9-81ED-4DB2-BD59-A6C34878D82A}">
                        <a16:rowId xmlns:a16="http://schemas.microsoft.com/office/drawing/2014/main" val="4241196591"/>
                      </a:ext>
                    </a:extLst>
                  </a:tr>
                  <a:tr h="370840">
                    <a:tc>
                      <a:txBody>
                        <a:bodyPr/>
                        <a:lstStyle/>
                        <a:p>
                          <a:pPr algn="ctr"/>
                          <a:r>
                            <a:rPr lang="en-US" dirty="0"/>
                            <a:t>2022</a:t>
                          </a:r>
                        </a:p>
                      </a:txBody>
                      <a:tcPr/>
                    </a:tc>
                    <a:tc>
                      <a:txBody>
                        <a:bodyPr/>
                        <a:lstStyle/>
                        <a:p>
                          <a:pPr algn="ctr"/>
                          <a:r>
                            <a:rPr lang="en-US" dirty="0"/>
                            <a:t>$11</a:t>
                          </a:r>
                        </a:p>
                      </a:txBody>
                      <a:tcPr/>
                    </a:tc>
                    <a:tc>
                      <a:txBody>
                        <a:bodyPr/>
                        <a:lstStyle/>
                        <a:p>
                          <a:pPr algn="ctr"/>
                          <a:r>
                            <a:rPr lang="en-US" dirty="0"/>
                            <a:t>$16</a:t>
                          </a:r>
                        </a:p>
                      </a:txBody>
                      <a:tcPr/>
                    </a:tc>
                    <a:tc>
                      <a:txBody>
                        <a:bodyPr/>
                        <a:lstStyle/>
                        <a:p>
                          <a:pPr algn="ctr"/>
                          <a:r>
                            <a:rPr lang="en-US" dirty="0"/>
                            <a:t>180</a:t>
                          </a:r>
                        </a:p>
                      </a:txBody>
                      <a:tcPr/>
                    </a:tc>
                    <a:tc>
                      <a:txBody>
                        <a:bodyPr/>
                        <a:lstStyle/>
                        <a:p>
                          <a:pPr algn="ctr"/>
                          <a:r>
                            <a:rPr lang="en-US" dirty="0"/>
                            <a:t>250</a:t>
                          </a:r>
                        </a:p>
                      </a:txBody>
                      <a:tcPr/>
                    </a:tc>
                    <a:extLst>
                      <a:ext uri="{0D108BD9-81ED-4DB2-BD59-A6C34878D82A}">
                        <a16:rowId xmlns:a16="http://schemas.microsoft.com/office/drawing/2014/main" val="1977164805"/>
                      </a:ext>
                    </a:extLst>
                  </a:tr>
                  <a:tr h="370840">
                    <a:tc>
                      <a:txBody>
                        <a:bodyPr/>
                        <a:lstStyle/>
                        <a:p>
                          <a:pPr algn="ctr"/>
                          <a:r>
                            <a:rPr lang="en-US" dirty="0"/>
                            <a:t>2023</a:t>
                          </a:r>
                        </a:p>
                      </a:txBody>
                      <a:tcPr/>
                    </a:tc>
                    <a:tc>
                      <a:txBody>
                        <a:bodyPr/>
                        <a:lstStyle/>
                        <a:p>
                          <a:pPr algn="ctr"/>
                          <a:r>
                            <a:rPr lang="en-US" dirty="0"/>
                            <a:t>$12</a:t>
                          </a:r>
                        </a:p>
                      </a:txBody>
                      <a:tcPr/>
                    </a:tc>
                    <a:tc>
                      <a:txBody>
                        <a:bodyPr/>
                        <a:lstStyle/>
                        <a:p>
                          <a:pPr algn="ctr"/>
                          <a:r>
                            <a:rPr lang="en-US" dirty="0"/>
                            <a:t>$17</a:t>
                          </a:r>
                        </a:p>
                      </a:txBody>
                      <a:tcPr/>
                    </a:tc>
                    <a:tc>
                      <a:txBody>
                        <a:bodyPr/>
                        <a:lstStyle/>
                        <a:p>
                          <a:pPr algn="ctr"/>
                          <a:r>
                            <a:rPr lang="en-US" dirty="0"/>
                            <a:t>200</a:t>
                          </a:r>
                        </a:p>
                      </a:txBody>
                      <a:tcPr/>
                    </a:tc>
                    <a:tc>
                      <a:txBody>
                        <a:bodyPr/>
                        <a:lstStyle/>
                        <a:p>
                          <a:pPr algn="ctr"/>
                          <a:r>
                            <a:rPr lang="en-US" dirty="0"/>
                            <a:t>220</a:t>
                          </a:r>
                        </a:p>
                      </a:txBody>
                      <a:tcPr/>
                    </a:tc>
                    <a:extLst>
                      <a:ext uri="{0D108BD9-81ED-4DB2-BD59-A6C34878D82A}">
                        <a16:rowId xmlns:a16="http://schemas.microsoft.com/office/drawing/2014/main" val="2994015863"/>
                      </a:ext>
                    </a:extLst>
                  </a:tr>
                </a:tbl>
              </a:graphicData>
            </a:graphic>
          </p:graphicFrame>
        </mc:Choice>
        <mc:Fallback xmlns="">
          <p:graphicFrame>
            <p:nvGraphicFramePr>
              <p:cNvPr id="8" name="Table 7">
                <a:extLst>
                  <a:ext uri="{FF2B5EF4-FFF2-40B4-BE49-F238E27FC236}">
                    <a16:creationId xmlns:a16="http://schemas.microsoft.com/office/drawing/2014/main" id="{7BA3D88C-E084-EFD0-5DE0-B958A1DF0E51}"/>
                  </a:ext>
                </a:extLst>
              </p:cNvPr>
              <p:cNvGraphicFramePr>
                <a:graphicFrameLocks noGrp="1"/>
              </p:cNvGraphicFramePr>
              <p:nvPr>
                <p:extLst>
                  <p:ext uri="{D42A27DB-BD31-4B8C-83A1-F6EECF244321}">
                    <p14:modId xmlns:p14="http://schemas.microsoft.com/office/powerpoint/2010/main" val="2964078856"/>
                  </p:ext>
                </p:extLst>
              </p:nvPr>
            </p:nvGraphicFramePr>
            <p:xfrm>
              <a:off x="1524000" y="2759253"/>
              <a:ext cx="6096000" cy="1874330"/>
            </p:xfrm>
            <a:graphic>
              <a:graphicData uri="http://schemas.openxmlformats.org/drawingml/2006/table">
                <a:tbl>
                  <a:tblPr firstRow="1" bandRow="1">
                    <a:tableStyleId>{8EC20E35-A176-4012-BC5E-935CFFF8708E}</a:tableStyleId>
                  </a:tblPr>
                  <a:tblGrid>
                    <a:gridCol w="1219200">
                      <a:extLst>
                        <a:ext uri="{9D8B030D-6E8A-4147-A177-3AD203B41FA5}">
                          <a16:colId xmlns:a16="http://schemas.microsoft.com/office/drawing/2014/main" val="628470072"/>
                        </a:ext>
                      </a:extLst>
                    </a:gridCol>
                    <a:gridCol w="1219200">
                      <a:extLst>
                        <a:ext uri="{9D8B030D-6E8A-4147-A177-3AD203B41FA5}">
                          <a16:colId xmlns:a16="http://schemas.microsoft.com/office/drawing/2014/main" val="3894213547"/>
                        </a:ext>
                      </a:extLst>
                    </a:gridCol>
                    <a:gridCol w="1219200">
                      <a:extLst>
                        <a:ext uri="{9D8B030D-6E8A-4147-A177-3AD203B41FA5}">
                          <a16:colId xmlns:a16="http://schemas.microsoft.com/office/drawing/2014/main" val="2897833165"/>
                        </a:ext>
                      </a:extLst>
                    </a:gridCol>
                    <a:gridCol w="1219200">
                      <a:extLst>
                        <a:ext uri="{9D8B030D-6E8A-4147-A177-3AD203B41FA5}">
                          <a16:colId xmlns:a16="http://schemas.microsoft.com/office/drawing/2014/main" val="1695252465"/>
                        </a:ext>
                      </a:extLst>
                    </a:gridCol>
                    <a:gridCol w="1219200">
                      <a:extLst>
                        <a:ext uri="{9D8B030D-6E8A-4147-A177-3AD203B41FA5}">
                          <a16:colId xmlns:a16="http://schemas.microsoft.com/office/drawing/2014/main" val="2048015572"/>
                        </a:ext>
                      </a:extLst>
                    </a:gridCol>
                  </a:tblGrid>
                  <a:tr h="390970">
                    <a:tc>
                      <a:txBody>
                        <a:bodyPr/>
                        <a:lstStyle/>
                        <a:p>
                          <a:pPr algn="ctr"/>
                          <a:r>
                            <a:rPr lang="en-US" dirty="0"/>
                            <a:t>Year</a:t>
                          </a:r>
                        </a:p>
                      </a:txBody>
                      <a:tcPr/>
                    </a:tc>
                    <a:tc>
                      <a:txBody>
                        <a:bodyPr/>
                        <a:lstStyle/>
                        <a:p>
                          <a:endParaRPr lang="en-US"/>
                        </a:p>
                      </a:txBody>
                      <a:tcPr>
                        <a:blipFill>
                          <a:blip r:embed="rId3"/>
                          <a:stretch>
                            <a:fillRect l="-100000" t="-7813" r="-301500" b="-404688"/>
                          </a:stretch>
                        </a:blipFill>
                      </a:tcPr>
                    </a:tc>
                    <a:tc>
                      <a:txBody>
                        <a:bodyPr/>
                        <a:lstStyle/>
                        <a:p>
                          <a:endParaRPr lang="en-US"/>
                        </a:p>
                      </a:txBody>
                      <a:tcPr>
                        <a:blipFill>
                          <a:blip r:embed="rId3"/>
                          <a:stretch>
                            <a:fillRect l="-200000" t="-7813" r="-201500" b="-404688"/>
                          </a:stretch>
                        </a:blipFill>
                      </a:tcPr>
                    </a:tc>
                    <a:tc>
                      <a:txBody>
                        <a:bodyPr/>
                        <a:lstStyle/>
                        <a:p>
                          <a:endParaRPr lang="en-US"/>
                        </a:p>
                      </a:txBody>
                      <a:tcPr>
                        <a:blipFill>
                          <a:blip r:embed="rId3"/>
                          <a:stretch>
                            <a:fillRect l="-300000" t="-7813" r="-101500" b="-404688"/>
                          </a:stretch>
                        </a:blipFill>
                      </a:tcPr>
                    </a:tc>
                    <a:tc>
                      <a:txBody>
                        <a:bodyPr/>
                        <a:lstStyle/>
                        <a:p>
                          <a:endParaRPr lang="en-US"/>
                        </a:p>
                      </a:txBody>
                      <a:tcPr>
                        <a:blipFill>
                          <a:blip r:embed="rId3"/>
                          <a:stretch>
                            <a:fillRect l="-400000" t="-7813" r="-1500" b="-404688"/>
                          </a:stretch>
                        </a:blipFill>
                      </a:tcPr>
                    </a:tc>
                    <a:extLst>
                      <a:ext uri="{0D108BD9-81ED-4DB2-BD59-A6C34878D82A}">
                        <a16:rowId xmlns:a16="http://schemas.microsoft.com/office/drawing/2014/main" val="3330827033"/>
                      </a:ext>
                    </a:extLst>
                  </a:tr>
                  <a:tr h="370840">
                    <a:tc>
                      <a:txBody>
                        <a:bodyPr/>
                        <a:lstStyle/>
                        <a:p>
                          <a:pPr algn="ctr"/>
                          <a:r>
                            <a:rPr lang="en-US" dirty="0"/>
                            <a:t>2020</a:t>
                          </a:r>
                        </a:p>
                      </a:txBody>
                      <a:tcPr/>
                    </a:tc>
                    <a:tc>
                      <a:txBody>
                        <a:bodyPr/>
                        <a:lstStyle/>
                        <a:p>
                          <a:pPr algn="ctr"/>
                          <a:r>
                            <a:rPr lang="en-US" dirty="0"/>
                            <a:t>$10</a:t>
                          </a:r>
                        </a:p>
                      </a:txBody>
                      <a:tcPr/>
                    </a:tc>
                    <a:tc>
                      <a:txBody>
                        <a:bodyPr/>
                        <a:lstStyle/>
                        <a:p>
                          <a:pPr algn="ctr"/>
                          <a:r>
                            <a:rPr lang="en-US" dirty="0"/>
                            <a:t>$15</a:t>
                          </a:r>
                        </a:p>
                      </a:txBody>
                      <a:tcPr/>
                    </a:tc>
                    <a:tc>
                      <a:txBody>
                        <a:bodyPr/>
                        <a:lstStyle/>
                        <a:p>
                          <a:pPr algn="ctr"/>
                          <a:r>
                            <a:rPr lang="en-US" dirty="0"/>
                            <a:t>150</a:t>
                          </a:r>
                        </a:p>
                      </a:txBody>
                      <a:tcPr/>
                    </a:tc>
                    <a:tc>
                      <a:txBody>
                        <a:bodyPr/>
                        <a:lstStyle/>
                        <a:p>
                          <a:pPr algn="ctr"/>
                          <a:r>
                            <a:rPr lang="en-US" dirty="0"/>
                            <a:t>200</a:t>
                          </a:r>
                        </a:p>
                      </a:txBody>
                      <a:tcPr/>
                    </a:tc>
                    <a:extLst>
                      <a:ext uri="{0D108BD9-81ED-4DB2-BD59-A6C34878D82A}">
                        <a16:rowId xmlns:a16="http://schemas.microsoft.com/office/drawing/2014/main" val="2154123864"/>
                      </a:ext>
                    </a:extLst>
                  </a:tr>
                  <a:tr h="370840">
                    <a:tc>
                      <a:txBody>
                        <a:bodyPr/>
                        <a:lstStyle/>
                        <a:p>
                          <a:pPr algn="ctr"/>
                          <a:r>
                            <a:rPr lang="en-US" dirty="0"/>
                            <a:t>2021</a:t>
                          </a:r>
                        </a:p>
                      </a:txBody>
                      <a:tcPr/>
                    </a:tc>
                    <a:tc>
                      <a:txBody>
                        <a:bodyPr/>
                        <a:lstStyle/>
                        <a:p>
                          <a:pPr algn="ctr"/>
                          <a:r>
                            <a:rPr lang="en-US" dirty="0"/>
                            <a:t>$11</a:t>
                          </a:r>
                        </a:p>
                      </a:txBody>
                      <a:tcPr/>
                    </a:tc>
                    <a:tc>
                      <a:txBody>
                        <a:bodyPr/>
                        <a:lstStyle/>
                        <a:p>
                          <a:pPr algn="ctr"/>
                          <a:r>
                            <a:rPr lang="en-US" dirty="0"/>
                            <a:t>$14.5</a:t>
                          </a:r>
                        </a:p>
                      </a:txBody>
                      <a:tcPr/>
                    </a:tc>
                    <a:tc>
                      <a:txBody>
                        <a:bodyPr/>
                        <a:lstStyle/>
                        <a:p>
                          <a:pPr algn="ctr"/>
                          <a:r>
                            <a:rPr lang="en-US" dirty="0"/>
                            <a:t>180</a:t>
                          </a:r>
                        </a:p>
                      </a:txBody>
                      <a:tcPr/>
                    </a:tc>
                    <a:tc>
                      <a:txBody>
                        <a:bodyPr/>
                        <a:lstStyle/>
                        <a:p>
                          <a:pPr algn="ctr"/>
                          <a:r>
                            <a:rPr lang="en-US" dirty="0"/>
                            <a:t>210</a:t>
                          </a:r>
                        </a:p>
                      </a:txBody>
                      <a:tcPr/>
                    </a:tc>
                    <a:extLst>
                      <a:ext uri="{0D108BD9-81ED-4DB2-BD59-A6C34878D82A}">
                        <a16:rowId xmlns:a16="http://schemas.microsoft.com/office/drawing/2014/main" val="4241196591"/>
                      </a:ext>
                    </a:extLst>
                  </a:tr>
                  <a:tr h="370840">
                    <a:tc>
                      <a:txBody>
                        <a:bodyPr/>
                        <a:lstStyle/>
                        <a:p>
                          <a:pPr algn="ctr"/>
                          <a:r>
                            <a:rPr lang="en-US" dirty="0"/>
                            <a:t>2022</a:t>
                          </a:r>
                        </a:p>
                      </a:txBody>
                      <a:tcPr/>
                    </a:tc>
                    <a:tc>
                      <a:txBody>
                        <a:bodyPr/>
                        <a:lstStyle/>
                        <a:p>
                          <a:pPr algn="ctr"/>
                          <a:r>
                            <a:rPr lang="en-US" dirty="0"/>
                            <a:t>$11</a:t>
                          </a:r>
                        </a:p>
                      </a:txBody>
                      <a:tcPr/>
                    </a:tc>
                    <a:tc>
                      <a:txBody>
                        <a:bodyPr/>
                        <a:lstStyle/>
                        <a:p>
                          <a:pPr algn="ctr"/>
                          <a:r>
                            <a:rPr lang="en-US" dirty="0"/>
                            <a:t>$16</a:t>
                          </a:r>
                        </a:p>
                      </a:txBody>
                      <a:tcPr/>
                    </a:tc>
                    <a:tc>
                      <a:txBody>
                        <a:bodyPr/>
                        <a:lstStyle/>
                        <a:p>
                          <a:pPr algn="ctr"/>
                          <a:r>
                            <a:rPr lang="en-US" dirty="0"/>
                            <a:t>180</a:t>
                          </a:r>
                        </a:p>
                      </a:txBody>
                      <a:tcPr/>
                    </a:tc>
                    <a:tc>
                      <a:txBody>
                        <a:bodyPr/>
                        <a:lstStyle/>
                        <a:p>
                          <a:pPr algn="ctr"/>
                          <a:r>
                            <a:rPr lang="en-US" dirty="0"/>
                            <a:t>250</a:t>
                          </a:r>
                        </a:p>
                      </a:txBody>
                      <a:tcPr/>
                    </a:tc>
                    <a:extLst>
                      <a:ext uri="{0D108BD9-81ED-4DB2-BD59-A6C34878D82A}">
                        <a16:rowId xmlns:a16="http://schemas.microsoft.com/office/drawing/2014/main" val="1977164805"/>
                      </a:ext>
                    </a:extLst>
                  </a:tr>
                  <a:tr h="370840">
                    <a:tc>
                      <a:txBody>
                        <a:bodyPr/>
                        <a:lstStyle/>
                        <a:p>
                          <a:pPr algn="ctr"/>
                          <a:r>
                            <a:rPr lang="en-US" dirty="0"/>
                            <a:t>2023</a:t>
                          </a:r>
                        </a:p>
                      </a:txBody>
                      <a:tcPr/>
                    </a:tc>
                    <a:tc>
                      <a:txBody>
                        <a:bodyPr/>
                        <a:lstStyle/>
                        <a:p>
                          <a:pPr algn="ctr"/>
                          <a:r>
                            <a:rPr lang="en-US" dirty="0"/>
                            <a:t>$12</a:t>
                          </a:r>
                        </a:p>
                      </a:txBody>
                      <a:tcPr/>
                    </a:tc>
                    <a:tc>
                      <a:txBody>
                        <a:bodyPr/>
                        <a:lstStyle/>
                        <a:p>
                          <a:pPr algn="ctr"/>
                          <a:r>
                            <a:rPr lang="en-US" dirty="0"/>
                            <a:t>$17</a:t>
                          </a:r>
                        </a:p>
                      </a:txBody>
                      <a:tcPr/>
                    </a:tc>
                    <a:tc>
                      <a:txBody>
                        <a:bodyPr/>
                        <a:lstStyle/>
                        <a:p>
                          <a:pPr algn="ctr"/>
                          <a:r>
                            <a:rPr lang="en-US" dirty="0"/>
                            <a:t>200</a:t>
                          </a:r>
                        </a:p>
                      </a:txBody>
                      <a:tcPr/>
                    </a:tc>
                    <a:tc>
                      <a:txBody>
                        <a:bodyPr/>
                        <a:lstStyle/>
                        <a:p>
                          <a:pPr algn="ctr"/>
                          <a:r>
                            <a:rPr lang="en-US" dirty="0"/>
                            <a:t>220</a:t>
                          </a:r>
                        </a:p>
                      </a:txBody>
                      <a:tcPr/>
                    </a:tc>
                    <a:extLst>
                      <a:ext uri="{0D108BD9-81ED-4DB2-BD59-A6C34878D82A}">
                        <a16:rowId xmlns:a16="http://schemas.microsoft.com/office/drawing/2014/main" val="2994015863"/>
                      </a:ext>
                    </a:extLst>
                  </a:tr>
                </a:tbl>
              </a:graphicData>
            </a:graphic>
          </p:graphicFrame>
        </mc:Fallback>
      </mc:AlternateContent>
    </p:spTree>
    <p:extLst>
      <p:ext uri="{BB962C8B-B14F-4D97-AF65-F5344CB8AC3E}">
        <p14:creationId xmlns:p14="http://schemas.microsoft.com/office/powerpoint/2010/main" val="41546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0AE53-67D8-522A-C5BE-B868AEA1A0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6C46D9-86B6-8F12-530A-EF41C504C396}"/>
              </a:ext>
            </a:extLst>
          </p:cNvPr>
          <p:cNvSpPr>
            <a:spLocks noGrp="1"/>
          </p:cNvSpPr>
          <p:nvPr>
            <p:ph type="title"/>
          </p:nvPr>
        </p:nvSpPr>
        <p:spPr/>
        <p:txBody>
          <a:bodyPr/>
          <a:lstStyle/>
          <a:p>
            <a:r>
              <a:rPr lang="en-US" dirty="0"/>
              <a:t>Problem 4.B.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A4E1AC1-6EA8-B255-7322-CAA49085E1AA}"/>
                  </a:ext>
                </a:extLst>
              </p:cNvPr>
              <p:cNvSpPr>
                <a:spLocks noGrp="1"/>
              </p:cNvSpPr>
              <p:nvPr>
                <p:ph idx="1"/>
              </p:nvPr>
            </p:nvSpPr>
            <p:spPr/>
            <p:txBody>
              <a:bodyPr/>
              <a:lstStyle/>
              <a:p>
                <a:r>
                  <a:rPr lang="en-US" dirty="0"/>
                  <a:t>Suppose that a country produces only two goods, good </a:t>
                </a:r>
                <a14:m>
                  <m:oMath xmlns:m="http://schemas.openxmlformats.org/officeDocument/2006/math">
                    <m:r>
                      <a:rPr lang="en-US" b="0" i="1" smtClean="0">
                        <a:latin typeface="Cambria Math" panose="02040503050406030204" pitchFamily="18" charset="0"/>
                      </a:rPr>
                      <m:t>𝑥</m:t>
                    </m:r>
                  </m:oMath>
                </a14:m>
                <a:r>
                  <a:rPr lang="en-US" dirty="0"/>
                  <a:t> and good </a:t>
                </a:r>
                <a14:m>
                  <m:oMath xmlns:m="http://schemas.openxmlformats.org/officeDocument/2006/math">
                    <m:r>
                      <a:rPr lang="en-US" b="0" i="1" smtClean="0">
                        <a:latin typeface="Cambria Math" panose="02040503050406030204" pitchFamily="18" charset="0"/>
                      </a:rPr>
                      <m:t>𝑦</m:t>
                    </m:r>
                  </m:oMath>
                </a14:m>
                <a:r>
                  <a:rPr lang="en-US" dirty="0"/>
                  <a:t>. Calculate…</a:t>
                </a:r>
              </a:p>
              <a:p>
                <a:endParaRPr lang="en-US" dirty="0"/>
              </a:p>
              <a:p>
                <a:endParaRPr lang="en-US" dirty="0"/>
              </a:p>
              <a:p>
                <a:endParaRPr lang="en-US" dirty="0"/>
              </a:p>
              <a:p>
                <a:endParaRPr lang="en-US" dirty="0"/>
              </a:p>
              <a:p>
                <a:endParaRPr lang="en-US" dirty="0"/>
              </a:p>
              <a:p>
                <a:r>
                  <a:rPr lang="en-US" dirty="0"/>
                  <a:t>Real GDP for 2023 with 2020 as the base year.</a:t>
                </a:r>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𝑅𝐺𝐷</m:t>
                      </m:r>
                      <m:sSubSup>
                        <m:sSubSupPr>
                          <m:ctrlPr>
                            <a:rPr lang="en-US" b="0" i="1" smtClean="0">
                              <a:solidFill>
                                <a:srgbClr val="FF0000"/>
                              </a:solidFill>
                              <a:latin typeface="Cambria Math" panose="02040503050406030204" pitchFamily="18" charset="0"/>
                            </a:rPr>
                          </m:ctrlPr>
                        </m:sSubSup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2023</m:t>
                          </m:r>
                        </m:sub>
                        <m:sup>
                          <m:r>
                            <a:rPr lang="en-US" b="0" i="1" smtClean="0">
                              <a:solidFill>
                                <a:srgbClr val="FF0000"/>
                              </a:solidFill>
                              <a:latin typeface="Cambria Math" panose="02040503050406030204" pitchFamily="18" charset="0"/>
                            </a:rPr>
                            <m:t>2020</m:t>
                          </m:r>
                        </m:sup>
                      </m:sSubSup>
                      <m:r>
                        <a:rPr lang="en-US" b="0" i="1" smtClean="0">
                          <a:solidFill>
                            <a:srgbClr val="FF0000"/>
                          </a:solidFill>
                          <a:latin typeface="Cambria Math" panose="02040503050406030204" pitchFamily="18" charset="0"/>
                        </a:rPr>
                        <m:t>=$10×200+$15×220=$5,300</m:t>
                      </m:r>
                    </m:oMath>
                  </m:oMathPara>
                </a14:m>
                <a:endParaRPr lang="en-US" dirty="0">
                  <a:solidFill>
                    <a:srgbClr val="FF0000"/>
                  </a:solidFill>
                </a:endParaRPr>
              </a:p>
              <a:p>
                <a:endParaRPr lang="en-US" dirty="0"/>
              </a:p>
              <a:p>
                <a:endParaRPr lang="en-US" dirty="0"/>
              </a:p>
            </p:txBody>
          </p:sp>
        </mc:Choice>
        <mc:Fallback xmlns="">
          <p:sp>
            <p:nvSpPr>
              <p:cNvPr id="3" name="Content Placeholder 2">
                <a:extLst>
                  <a:ext uri="{FF2B5EF4-FFF2-40B4-BE49-F238E27FC236}">
                    <a16:creationId xmlns:a16="http://schemas.microsoft.com/office/drawing/2014/main" id="{0A4E1AC1-6EA8-B255-7322-CAA49085E1AA}"/>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6AC7A60F-CFDB-CD8A-0A8F-7E8871FF2828}"/>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D369D510-0EB6-5BE1-9B3F-76A7F87C6A4A}"/>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595EF3A6-D70E-462E-9136-505608253352}"/>
              </a:ext>
            </a:extLst>
          </p:cNvPr>
          <p:cNvSpPr>
            <a:spLocks noGrp="1"/>
          </p:cNvSpPr>
          <p:nvPr>
            <p:ph type="sldNum" sz="quarter" idx="12"/>
          </p:nvPr>
        </p:nvSpPr>
        <p:spPr/>
        <p:txBody>
          <a:bodyPr/>
          <a:lstStyle/>
          <a:p>
            <a:fld id="{1A980C56-831A-4EAB-9EDE-57C090F4F877}" type="slidenum">
              <a:rPr lang="en-US" smtClean="0"/>
              <a:t>16</a:t>
            </a:fld>
            <a:endParaRPr lang="en-US" dirty="0"/>
          </a:p>
        </p:txBody>
      </p:sp>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61FC2410-FA1F-7854-D785-10DCB6F6AA56}"/>
                  </a:ext>
                </a:extLst>
              </p:cNvPr>
              <p:cNvGraphicFramePr>
                <a:graphicFrameLocks noGrp="1"/>
              </p:cNvGraphicFramePr>
              <p:nvPr/>
            </p:nvGraphicFramePr>
            <p:xfrm>
              <a:off x="1524000" y="2759253"/>
              <a:ext cx="6096000" cy="1874330"/>
            </p:xfrm>
            <a:graphic>
              <a:graphicData uri="http://schemas.openxmlformats.org/drawingml/2006/table">
                <a:tbl>
                  <a:tblPr firstRow="1" bandRow="1">
                    <a:tableStyleId>{8EC20E35-A176-4012-BC5E-935CFFF8708E}</a:tableStyleId>
                  </a:tblPr>
                  <a:tblGrid>
                    <a:gridCol w="1219200">
                      <a:extLst>
                        <a:ext uri="{9D8B030D-6E8A-4147-A177-3AD203B41FA5}">
                          <a16:colId xmlns:a16="http://schemas.microsoft.com/office/drawing/2014/main" val="628470072"/>
                        </a:ext>
                      </a:extLst>
                    </a:gridCol>
                    <a:gridCol w="1219200">
                      <a:extLst>
                        <a:ext uri="{9D8B030D-6E8A-4147-A177-3AD203B41FA5}">
                          <a16:colId xmlns:a16="http://schemas.microsoft.com/office/drawing/2014/main" val="3894213547"/>
                        </a:ext>
                      </a:extLst>
                    </a:gridCol>
                    <a:gridCol w="1219200">
                      <a:extLst>
                        <a:ext uri="{9D8B030D-6E8A-4147-A177-3AD203B41FA5}">
                          <a16:colId xmlns:a16="http://schemas.microsoft.com/office/drawing/2014/main" val="2897833165"/>
                        </a:ext>
                      </a:extLst>
                    </a:gridCol>
                    <a:gridCol w="1219200">
                      <a:extLst>
                        <a:ext uri="{9D8B030D-6E8A-4147-A177-3AD203B41FA5}">
                          <a16:colId xmlns:a16="http://schemas.microsoft.com/office/drawing/2014/main" val="1695252465"/>
                        </a:ext>
                      </a:extLst>
                    </a:gridCol>
                    <a:gridCol w="1219200">
                      <a:extLst>
                        <a:ext uri="{9D8B030D-6E8A-4147-A177-3AD203B41FA5}">
                          <a16:colId xmlns:a16="http://schemas.microsoft.com/office/drawing/2014/main" val="2048015572"/>
                        </a:ext>
                      </a:extLst>
                    </a:gridCol>
                  </a:tblGrid>
                  <a:tr h="370840">
                    <a:tc>
                      <a:txBody>
                        <a:bodyPr/>
                        <a:lstStyle/>
                        <a:p>
                          <a:pPr algn="ctr"/>
                          <a:r>
                            <a:rPr lang="en-US" dirty="0"/>
                            <a:t>Year</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𝑷</m:t>
                                    </m:r>
                                  </m:e>
                                  <m:sub>
                                    <m:r>
                                      <a:rPr lang="en-US" b="1" smtClean="0">
                                        <a:latin typeface="Cambria Math" panose="02040503050406030204" pitchFamily="18" charset="0"/>
                                      </a:rPr>
                                      <m:t>𝒙</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𝑷</m:t>
                                    </m:r>
                                  </m:e>
                                  <m:sub>
                                    <m:r>
                                      <a:rPr lang="en-US" b="1" smtClean="0">
                                        <a:latin typeface="Cambria Math" panose="02040503050406030204" pitchFamily="18" charset="0"/>
                                      </a:rPr>
                                      <m:t>𝒚</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𝑸</m:t>
                                    </m:r>
                                  </m:e>
                                  <m:sub>
                                    <m:r>
                                      <a:rPr lang="en-US" b="1" smtClean="0">
                                        <a:latin typeface="Cambria Math" panose="02040503050406030204" pitchFamily="18" charset="0"/>
                                      </a:rPr>
                                      <m:t>𝒙</m:t>
                                    </m:r>
                                  </m:sub>
                                </m:sSub>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smtClean="0">
                                        <a:latin typeface="Cambria Math" panose="02040503050406030204" pitchFamily="18" charset="0"/>
                                      </a:rPr>
                                      <m:t>𝑸</m:t>
                                    </m:r>
                                  </m:e>
                                  <m:sub>
                                    <m:r>
                                      <a:rPr lang="en-US" b="1" smtClean="0">
                                        <a:latin typeface="Cambria Math" panose="02040503050406030204" pitchFamily="18" charset="0"/>
                                      </a:rPr>
                                      <m:t>𝒚</m:t>
                                    </m:r>
                                  </m:sub>
                                </m:sSub>
                              </m:oMath>
                            </m:oMathPara>
                          </a14:m>
                          <a:endParaRPr lang="en-US" dirty="0"/>
                        </a:p>
                      </a:txBody>
                      <a:tcPr/>
                    </a:tc>
                    <a:extLst>
                      <a:ext uri="{0D108BD9-81ED-4DB2-BD59-A6C34878D82A}">
                        <a16:rowId xmlns:a16="http://schemas.microsoft.com/office/drawing/2014/main" val="3330827033"/>
                      </a:ext>
                    </a:extLst>
                  </a:tr>
                  <a:tr h="370840">
                    <a:tc>
                      <a:txBody>
                        <a:bodyPr/>
                        <a:lstStyle/>
                        <a:p>
                          <a:pPr algn="ctr"/>
                          <a:r>
                            <a:rPr lang="en-US" dirty="0"/>
                            <a:t>2020</a:t>
                          </a:r>
                        </a:p>
                      </a:txBody>
                      <a:tcPr/>
                    </a:tc>
                    <a:tc>
                      <a:txBody>
                        <a:bodyPr/>
                        <a:lstStyle/>
                        <a:p>
                          <a:pPr algn="ctr"/>
                          <a:r>
                            <a:rPr lang="en-US" dirty="0"/>
                            <a:t>$10</a:t>
                          </a:r>
                        </a:p>
                      </a:txBody>
                      <a:tcPr/>
                    </a:tc>
                    <a:tc>
                      <a:txBody>
                        <a:bodyPr/>
                        <a:lstStyle/>
                        <a:p>
                          <a:pPr algn="ctr"/>
                          <a:r>
                            <a:rPr lang="en-US" dirty="0"/>
                            <a:t>$15</a:t>
                          </a:r>
                        </a:p>
                      </a:txBody>
                      <a:tcPr/>
                    </a:tc>
                    <a:tc>
                      <a:txBody>
                        <a:bodyPr/>
                        <a:lstStyle/>
                        <a:p>
                          <a:pPr algn="ctr"/>
                          <a:r>
                            <a:rPr lang="en-US" dirty="0"/>
                            <a:t>150</a:t>
                          </a:r>
                        </a:p>
                      </a:txBody>
                      <a:tcPr/>
                    </a:tc>
                    <a:tc>
                      <a:txBody>
                        <a:bodyPr/>
                        <a:lstStyle/>
                        <a:p>
                          <a:pPr algn="ctr"/>
                          <a:r>
                            <a:rPr lang="en-US" dirty="0"/>
                            <a:t>200</a:t>
                          </a:r>
                        </a:p>
                      </a:txBody>
                      <a:tcPr/>
                    </a:tc>
                    <a:extLst>
                      <a:ext uri="{0D108BD9-81ED-4DB2-BD59-A6C34878D82A}">
                        <a16:rowId xmlns:a16="http://schemas.microsoft.com/office/drawing/2014/main" val="2154123864"/>
                      </a:ext>
                    </a:extLst>
                  </a:tr>
                  <a:tr h="370840">
                    <a:tc>
                      <a:txBody>
                        <a:bodyPr/>
                        <a:lstStyle/>
                        <a:p>
                          <a:pPr algn="ctr"/>
                          <a:r>
                            <a:rPr lang="en-US" dirty="0"/>
                            <a:t>2021</a:t>
                          </a:r>
                        </a:p>
                      </a:txBody>
                      <a:tcPr/>
                    </a:tc>
                    <a:tc>
                      <a:txBody>
                        <a:bodyPr/>
                        <a:lstStyle/>
                        <a:p>
                          <a:pPr algn="ctr"/>
                          <a:r>
                            <a:rPr lang="en-US" dirty="0"/>
                            <a:t>$11</a:t>
                          </a:r>
                        </a:p>
                      </a:txBody>
                      <a:tcPr/>
                    </a:tc>
                    <a:tc>
                      <a:txBody>
                        <a:bodyPr/>
                        <a:lstStyle/>
                        <a:p>
                          <a:pPr algn="ctr"/>
                          <a:r>
                            <a:rPr lang="en-US" dirty="0"/>
                            <a:t>$14.5</a:t>
                          </a:r>
                        </a:p>
                      </a:txBody>
                      <a:tcPr/>
                    </a:tc>
                    <a:tc>
                      <a:txBody>
                        <a:bodyPr/>
                        <a:lstStyle/>
                        <a:p>
                          <a:pPr algn="ctr"/>
                          <a:r>
                            <a:rPr lang="en-US" dirty="0"/>
                            <a:t>180</a:t>
                          </a:r>
                        </a:p>
                      </a:txBody>
                      <a:tcPr/>
                    </a:tc>
                    <a:tc>
                      <a:txBody>
                        <a:bodyPr/>
                        <a:lstStyle/>
                        <a:p>
                          <a:pPr algn="ctr"/>
                          <a:r>
                            <a:rPr lang="en-US" dirty="0"/>
                            <a:t>210</a:t>
                          </a:r>
                        </a:p>
                      </a:txBody>
                      <a:tcPr/>
                    </a:tc>
                    <a:extLst>
                      <a:ext uri="{0D108BD9-81ED-4DB2-BD59-A6C34878D82A}">
                        <a16:rowId xmlns:a16="http://schemas.microsoft.com/office/drawing/2014/main" val="4241196591"/>
                      </a:ext>
                    </a:extLst>
                  </a:tr>
                  <a:tr h="370840">
                    <a:tc>
                      <a:txBody>
                        <a:bodyPr/>
                        <a:lstStyle/>
                        <a:p>
                          <a:pPr algn="ctr"/>
                          <a:r>
                            <a:rPr lang="en-US" dirty="0"/>
                            <a:t>2022</a:t>
                          </a:r>
                        </a:p>
                      </a:txBody>
                      <a:tcPr/>
                    </a:tc>
                    <a:tc>
                      <a:txBody>
                        <a:bodyPr/>
                        <a:lstStyle/>
                        <a:p>
                          <a:pPr algn="ctr"/>
                          <a:r>
                            <a:rPr lang="en-US" dirty="0"/>
                            <a:t>$11</a:t>
                          </a:r>
                        </a:p>
                      </a:txBody>
                      <a:tcPr/>
                    </a:tc>
                    <a:tc>
                      <a:txBody>
                        <a:bodyPr/>
                        <a:lstStyle/>
                        <a:p>
                          <a:pPr algn="ctr"/>
                          <a:r>
                            <a:rPr lang="en-US" dirty="0"/>
                            <a:t>$16</a:t>
                          </a:r>
                        </a:p>
                      </a:txBody>
                      <a:tcPr/>
                    </a:tc>
                    <a:tc>
                      <a:txBody>
                        <a:bodyPr/>
                        <a:lstStyle/>
                        <a:p>
                          <a:pPr algn="ctr"/>
                          <a:r>
                            <a:rPr lang="en-US" dirty="0"/>
                            <a:t>180</a:t>
                          </a:r>
                        </a:p>
                      </a:txBody>
                      <a:tcPr/>
                    </a:tc>
                    <a:tc>
                      <a:txBody>
                        <a:bodyPr/>
                        <a:lstStyle/>
                        <a:p>
                          <a:pPr algn="ctr"/>
                          <a:r>
                            <a:rPr lang="en-US" dirty="0"/>
                            <a:t>250</a:t>
                          </a:r>
                        </a:p>
                      </a:txBody>
                      <a:tcPr/>
                    </a:tc>
                    <a:extLst>
                      <a:ext uri="{0D108BD9-81ED-4DB2-BD59-A6C34878D82A}">
                        <a16:rowId xmlns:a16="http://schemas.microsoft.com/office/drawing/2014/main" val="1977164805"/>
                      </a:ext>
                    </a:extLst>
                  </a:tr>
                  <a:tr h="370840">
                    <a:tc>
                      <a:txBody>
                        <a:bodyPr/>
                        <a:lstStyle/>
                        <a:p>
                          <a:pPr algn="ctr"/>
                          <a:r>
                            <a:rPr lang="en-US" dirty="0"/>
                            <a:t>2023</a:t>
                          </a:r>
                        </a:p>
                      </a:txBody>
                      <a:tcPr/>
                    </a:tc>
                    <a:tc>
                      <a:txBody>
                        <a:bodyPr/>
                        <a:lstStyle/>
                        <a:p>
                          <a:pPr algn="ctr"/>
                          <a:r>
                            <a:rPr lang="en-US" dirty="0"/>
                            <a:t>$12</a:t>
                          </a:r>
                        </a:p>
                      </a:txBody>
                      <a:tcPr/>
                    </a:tc>
                    <a:tc>
                      <a:txBody>
                        <a:bodyPr/>
                        <a:lstStyle/>
                        <a:p>
                          <a:pPr algn="ctr"/>
                          <a:r>
                            <a:rPr lang="en-US" dirty="0"/>
                            <a:t>$17</a:t>
                          </a:r>
                        </a:p>
                      </a:txBody>
                      <a:tcPr/>
                    </a:tc>
                    <a:tc>
                      <a:txBody>
                        <a:bodyPr/>
                        <a:lstStyle/>
                        <a:p>
                          <a:pPr algn="ctr"/>
                          <a:r>
                            <a:rPr lang="en-US" dirty="0"/>
                            <a:t>200</a:t>
                          </a:r>
                        </a:p>
                      </a:txBody>
                      <a:tcPr/>
                    </a:tc>
                    <a:tc>
                      <a:txBody>
                        <a:bodyPr/>
                        <a:lstStyle/>
                        <a:p>
                          <a:pPr algn="ctr"/>
                          <a:r>
                            <a:rPr lang="en-US" dirty="0"/>
                            <a:t>220</a:t>
                          </a:r>
                        </a:p>
                      </a:txBody>
                      <a:tcPr/>
                    </a:tc>
                    <a:extLst>
                      <a:ext uri="{0D108BD9-81ED-4DB2-BD59-A6C34878D82A}">
                        <a16:rowId xmlns:a16="http://schemas.microsoft.com/office/drawing/2014/main" val="2994015863"/>
                      </a:ext>
                    </a:extLst>
                  </a:tr>
                </a:tbl>
              </a:graphicData>
            </a:graphic>
          </p:graphicFrame>
        </mc:Choice>
        <mc:Fallback xmlns="">
          <p:graphicFrame>
            <p:nvGraphicFramePr>
              <p:cNvPr id="8" name="Table 7">
                <a:extLst>
                  <a:ext uri="{FF2B5EF4-FFF2-40B4-BE49-F238E27FC236}">
                    <a16:creationId xmlns:a16="http://schemas.microsoft.com/office/drawing/2014/main" id="{61FC2410-FA1F-7854-D785-10DCB6F6AA56}"/>
                  </a:ext>
                </a:extLst>
              </p:cNvPr>
              <p:cNvGraphicFramePr>
                <a:graphicFrameLocks noGrp="1"/>
              </p:cNvGraphicFramePr>
              <p:nvPr/>
            </p:nvGraphicFramePr>
            <p:xfrm>
              <a:off x="1524000" y="2759253"/>
              <a:ext cx="6096000" cy="1874330"/>
            </p:xfrm>
            <a:graphic>
              <a:graphicData uri="http://schemas.openxmlformats.org/drawingml/2006/table">
                <a:tbl>
                  <a:tblPr firstRow="1" bandRow="1">
                    <a:tableStyleId>{8EC20E35-A176-4012-BC5E-935CFFF8708E}</a:tableStyleId>
                  </a:tblPr>
                  <a:tblGrid>
                    <a:gridCol w="1219200">
                      <a:extLst>
                        <a:ext uri="{9D8B030D-6E8A-4147-A177-3AD203B41FA5}">
                          <a16:colId xmlns:a16="http://schemas.microsoft.com/office/drawing/2014/main" val="628470072"/>
                        </a:ext>
                      </a:extLst>
                    </a:gridCol>
                    <a:gridCol w="1219200">
                      <a:extLst>
                        <a:ext uri="{9D8B030D-6E8A-4147-A177-3AD203B41FA5}">
                          <a16:colId xmlns:a16="http://schemas.microsoft.com/office/drawing/2014/main" val="3894213547"/>
                        </a:ext>
                      </a:extLst>
                    </a:gridCol>
                    <a:gridCol w="1219200">
                      <a:extLst>
                        <a:ext uri="{9D8B030D-6E8A-4147-A177-3AD203B41FA5}">
                          <a16:colId xmlns:a16="http://schemas.microsoft.com/office/drawing/2014/main" val="2897833165"/>
                        </a:ext>
                      </a:extLst>
                    </a:gridCol>
                    <a:gridCol w="1219200">
                      <a:extLst>
                        <a:ext uri="{9D8B030D-6E8A-4147-A177-3AD203B41FA5}">
                          <a16:colId xmlns:a16="http://schemas.microsoft.com/office/drawing/2014/main" val="1695252465"/>
                        </a:ext>
                      </a:extLst>
                    </a:gridCol>
                    <a:gridCol w="1219200">
                      <a:extLst>
                        <a:ext uri="{9D8B030D-6E8A-4147-A177-3AD203B41FA5}">
                          <a16:colId xmlns:a16="http://schemas.microsoft.com/office/drawing/2014/main" val="2048015572"/>
                        </a:ext>
                      </a:extLst>
                    </a:gridCol>
                  </a:tblGrid>
                  <a:tr h="390970">
                    <a:tc>
                      <a:txBody>
                        <a:bodyPr/>
                        <a:lstStyle/>
                        <a:p>
                          <a:pPr algn="ctr"/>
                          <a:r>
                            <a:rPr lang="en-US" dirty="0"/>
                            <a:t>Year</a:t>
                          </a:r>
                        </a:p>
                      </a:txBody>
                      <a:tcPr/>
                    </a:tc>
                    <a:tc>
                      <a:txBody>
                        <a:bodyPr/>
                        <a:lstStyle/>
                        <a:p>
                          <a:endParaRPr lang="en-US"/>
                        </a:p>
                      </a:txBody>
                      <a:tcPr>
                        <a:blipFill>
                          <a:blip r:embed="rId3"/>
                          <a:stretch>
                            <a:fillRect l="-100000" t="-7813" r="-301500" b="-404688"/>
                          </a:stretch>
                        </a:blipFill>
                      </a:tcPr>
                    </a:tc>
                    <a:tc>
                      <a:txBody>
                        <a:bodyPr/>
                        <a:lstStyle/>
                        <a:p>
                          <a:endParaRPr lang="en-US"/>
                        </a:p>
                      </a:txBody>
                      <a:tcPr>
                        <a:blipFill>
                          <a:blip r:embed="rId3"/>
                          <a:stretch>
                            <a:fillRect l="-200000" t="-7813" r="-201500" b="-404688"/>
                          </a:stretch>
                        </a:blipFill>
                      </a:tcPr>
                    </a:tc>
                    <a:tc>
                      <a:txBody>
                        <a:bodyPr/>
                        <a:lstStyle/>
                        <a:p>
                          <a:endParaRPr lang="en-US"/>
                        </a:p>
                      </a:txBody>
                      <a:tcPr>
                        <a:blipFill>
                          <a:blip r:embed="rId3"/>
                          <a:stretch>
                            <a:fillRect l="-300000" t="-7813" r="-101500" b="-404688"/>
                          </a:stretch>
                        </a:blipFill>
                      </a:tcPr>
                    </a:tc>
                    <a:tc>
                      <a:txBody>
                        <a:bodyPr/>
                        <a:lstStyle/>
                        <a:p>
                          <a:endParaRPr lang="en-US"/>
                        </a:p>
                      </a:txBody>
                      <a:tcPr>
                        <a:blipFill>
                          <a:blip r:embed="rId3"/>
                          <a:stretch>
                            <a:fillRect l="-400000" t="-7813" r="-1500" b="-404688"/>
                          </a:stretch>
                        </a:blipFill>
                      </a:tcPr>
                    </a:tc>
                    <a:extLst>
                      <a:ext uri="{0D108BD9-81ED-4DB2-BD59-A6C34878D82A}">
                        <a16:rowId xmlns:a16="http://schemas.microsoft.com/office/drawing/2014/main" val="3330827033"/>
                      </a:ext>
                    </a:extLst>
                  </a:tr>
                  <a:tr h="370840">
                    <a:tc>
                      <a:txBody>
                        <a:bodyPr/>
                        <a:lstStyle/>
                        <a:p>
                          <a:pPr algn="ctr"/>
                          <a:r>
                            <a:rPr lang="en-US" dirty="0"/>
                            <a:t>2020</a:t>
                          </a:r>
                        </a:p>
                      </a:txBody>
                      <a:tcPr/>
                    </a:tc>
                    <a:tc>
                      <a:txBody>
                        <a:bodyPr/>
                        <a:lstStyle/>
                        <a:p>
                          <a:pPr algn="ctr"/>
                          <a:r>
                            <a:rPr lang="en-US" dirty="0"/>
                            <a:t>$10</a:t>
                          </a:r>
                        </a:p>
                      </a:txBody>
                      <a:tcPr/>
                    </a:tc>
                    <a:tc>
                      <a:txBody>
                        <a:bodyPr/>
                        <a:lstStyle/>
                        <a:p>
                          <a:pPr algn="ctr"/>
                          <a:r>
                            <a:rPr lang="en-US" dirty="0"/>
                            <a:t>$15</a:t>
                          </a:r>
                        </a:p>
                      </a:txBody>
                      <a:tcPr/>
                    </a:tc>
                    <a:tc>
                      <a:txBody>
                        <a:bodyPr/>
                        <a:lstStyle/>
                        <a:p>
                          <a:pPr algn="ctr"/>
                          <a:r>
                            <a:rPr lang="en-US" dirty="0"/>
                            <a:t>150</a:t>
                          </a:r>
                        </a:p>
                      </a:txBody>
                      <a:tcPr/>
                    </a:tc>
                    <a:tc>
                      <a:txBody>
                        <a:bodyPr/>
                        <a:lstStyle/>
                        <a:p>
                          <a:pPr algn="ctr"/>
                          <a:r>
                            <a:rPr lang="en-US" dirty="0"/>
                            <a:t>200</a:t>
                          </a:r>
                        </a:p>
                      </a:txBody>
                      <a:tcPr/>
                    </a:tc>
                    <a:extLst>
                      <a:ext uri="{0D108BD9-81ED-4DB2-BD59-A6C34878D82A}">
                        <a16:rowId xmlns:a16="http://schemas.microsoft.com/office/drawing/2014/main" val="2154123864"/>
                      </a:ext>
                    </a:extLst>
                  </a:tr>
                  <a:tr h="370840">
                    <a:tc>
                      <a:txBody>
                        <a:bodyPr/>
                        <a:lstStyle/>
                        <a:p>
                          <a:pPr algn="ctr"/>
                          <a:r>
                            <a:rPr lang="en-US" dirty="0"/>
                            <a:t>2021</a:t>
                          </a:r>
                        </a:p>
                      </a:txBody>
                      <a:tcPr/>
                    </a:tc>
                    <a:tc>
                      <a:txBody>
                        <a:bodyPr/>
                        <a:lstStyle/>
                        <a:p>
                          <a:pPr algn="ctr"/>
                          <a:r>
                            <a:rPr lang="en-US" dirty="0"/>
                            <a:t>$11</a:t>
                          </a:r>
                        </a:p>
                      </a:txBody>
                      <a:tcPr/>
                    </a:tc>
                    <a:tc>
                      <a:txBody>
                        <a:bodyPr/>
                        <a:lstStyle/>
                        <a:p>
                          <a:pPr algn="ctr"/>
                          <a:r>
                            <a:rPr lang="en-US" dirty="0"/>
                            <a:t>$14.5</a:t>
                          </a:r>
                        </a:p>
                      </a:txBody>
                      <a:tcPr/>
                    </a:tc>
                    <a:tc>
                      <a:txBody>
                        <a:bodyPr/>
                        <a:lstStyle/>
                        <a:p>
                          <a:pPr algn="ctr"/>
                          <a:r>
                            <a:rPr lang="en-US" dirty="0"/>
                            <a:t>180</a:t>
                          </a:r>
                        </a:p>
                      </a:txBody>
                      <a:tcPr/>
                    </a:tc>
                    <a:tc>
                      <a:txBody>
                        <a:bodyPr/>
                        <a:lstStyle/>
                        <a:p>
                          <a:pPr algn="ctr"/>
                          <a:r>
                            <a:rPr lang="en-US" dirty="0"/>
                            <a:t>210</a:t>
                          </a:r>
                        </a:p>
                      </a:txBody>
                      <a:tcPr/>
                    </a:tc>
                    <a:extLst>
                      <a:ext uri="{0D108BD9-81ED-4DB2-BD59-A6C34878D82A}">
                        <a16:rowId xmlns:a16="http://schemas.microsoft.com/office/drawing/2014/main" val="4241196591"/>
                      </a:ext>
                    </a:extLst>
                  </a:tr>
                  <a:tr h="370840">
                    <a:tc>
                      <a:txBody>
                        <a:bodyPr/>
                        <a:lstStyle/>
                        <a:p>
                          <a:pPr algn="ctr"/>
                          <a:r>
                            <a:rPr lang="en-US" dirty="0"/>
                            <a:t>2022</a:t>
                          </a:r>
                        </a:p>
                      </a:txBody>
                      <a:tcPr/>
                    </a:tc>
                    <a:tc>
                      <a:txBody>
                        <a:bodyPr/>
                        <a:lstStyle/>
                        <a:p>
                          <a:pPr algn="ctr"/>
                          <a:r>
                            <a:rPr lang="en-US" dirty="0"/>
                            <a:t>$11</a:t>
                          </a:r>
                        </a:p>
                      </a:txBody>
                      <a:tcPr/>
                    </a:tc>
                    <a:tc>
                      <a:txBody>
                        <a:bodyPr/>
                        <a:lstStyle/>
                        <a:p>
                          <a:pPr algn="ctr"/>
                          <a:r>
                            <a:rPr lang="en-US" dirty="0"/>
                            <a:t>$16</a:t>
                          </a:r>
                        </a:p>
                      </a:txBody>
                      <a:tcPr/>
                    </a:tc>
                    <a:tc>
                      <a:txBody>
                        <a:bodyPr/>
                        <a:lstStyle/>
                        <a:p>
                          <a:pPr algn="ctr"/>
                          <a:r>
                            <a:rPr lang="en-US" dirty="0"/>
                            <a:t>180</a:t>
                          </a:r>
                        </a:p>
                      </a:txBody>
                      <a:tcPr/>
                    </a:tc>
                    <a:tc>
                      <a:txBody>
                        <a:bodyPr/>
                        <a:lstStyle/>
                        <a:p>
                          <a:pPr algn="ctr"/>
                          <a:r>
                            <a:rPr lang="en-US" dirty="0"/>
                            <a:t>250</a:t>
                          </a:r>
                        </a:p>
                      </a:txBody>
                      <a:tcPr/>
                    </a:tc>
                    <a:extLst>
                      <a:ext uri="{0D108BD9-81ED-4DB2-BD59-A6C34878D82A}">
                        <a16:rowId xmlns:a16="http://schemas.microsoft.com/office/drawing/2014/main" val="1977164805"/>
                      </a:ext>
                    </a:extLst>
                  </a:tr>
                  <a:tr h="370840">
                    <a:tc>
                      <a:txBody>
                        <a:bodyPr/>
                        <a:lstStyle/>
                        <a:p>
                          <a:pPr algn="ctr"/>
                          <a:r>
                            <a:rPr lang="en-US" dirty="0"/>
                            <a:t>2023</a:t>
                          </a:r>
                        </a:p>
                      </a:txBody>
                      <a:tcPr/>
                    </a:tc>
                    <a:tc>
                      <a:txBody>
                        <a:bodyPr/>
                        <a:lstStyle/>
                        <a:p>
                          <a:pPr algn="ctr"/>
                          <a:r>
                            <a:rPr lang="en-US" dirty="0"/>
                            <a:t>$12</a:t>
                          </a:r>
                        </a:p>
                      </a:txBody>
                      <a:tcPr/>
                    </a:tc>
                    <a:tc>
                      <a:txBody>
                        <a:bodyPr/>
                        <a:lstStyle/>
                        <a:p>
                          <a:pPr algn="ctr"/>
                          <a:r>
                            <a:rPr lang="en-US" dirty="0"/>
                            <a:t>$17</a:t>
                          </a:r>
                        </a:p>
                      </a:txBody>
                      <a:tcPr/>
                    </a:tc>
                    <a:tc>
                      <a:txBody>
                        <a:bodyPr/>
                        <a:lstStyle/>
                        <a:p>
                          <a:pPr algn="ctr"/>
                          <a:r>
                            <a:rPr lang="en-US" dirty="0"/>
                            <a:t>200</a:t>
                          </a:r>
                        </a:p>
                      </a:txBody>
                      <a:tcPr/>
                    </a:tc>
                    <a:tc>
                      <a:txBody>
                        <a:bodyPr/>
                        <a:lstStyle/>
                        <a:p>
                          <a:pPr algn="ctr"/>
                          <a:r>
                            <a:rPr lang="en-US" dirty="0"/>
                            <a:t>220</a:t>
                          </a:r>
                        </a:p>
                      </a:txBody>
                      <a:tcPr/>
                    </a:tc>
                    <a:extLst>
                      <a:ext uri="{0D108BD9-81ED-4DB2-BD59-A6C34878D82A}">
                        <a16:rowId xmlns:a16="http://schemas.microsoft.com/office/drawing/2014/main" val="2994015863"/>
                      </a:ext>
                    </a:extLst>
                  </a:tr>
                </a:tbl>
              </a:graphicData>
            </a:graphic>
          </p:graphicFrame>
        </mc:Fallback>
      </mc:AlternateContent>
    </p:spTree>
    <p:extLst>
      <p:ext uri="{BB962C8B-B14F-4D97-AF65-F5344CB8AC3E}">
        <p14:creationId xmlns:p14="http://schemas.microsoft.com/office/powerpoint/2010/main" val="336756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20C44-B6BD-F8D5-5ABE-578583F142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39D8D-C068-1B1F-671E-084C40050F49}"/>
              </a:ext>
            </a:extLst>
          </p:cNvPr>
          <p:cNvSpPr>
            <a:spLocks noGrp="1"/>
          </p:cNvSpPr>
          <p:nvPr>
            <p:ph type="title"/>
          </p:nvPr>
        </p:nvSpPr>
        <p:spPr/>
        <p:txBody>
          <a:bodyPr/>
          <a:lstStyle/>
          <a:p>
            <a:r>
              <a:rPr lang="en-US" dirty="0"/>
              <a:t>Problem 4.C.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7390FD9-9CD7-B7F4-6A90-9C7CBFF4F435}"/>
                  </a:ext>
                </a:extLst>
              </p:cNvPr>
              <p:cNvSpPr>
                <a:spLocks noGrp="1"/>
              </p:cNvSpPr>
              <p:nvPr>
                <p:ph idx="1"/>
              </p:nvPr>
            </p:nvSpPr>
            <p:spPr/>
            <p:txBody>
              <a:bodyPr/>
              <a:lstStyle/>
              <a:p>
                <a:r>
                  <a:rPr lang="en-US" dirty="0"/>
                  <a:t>Suppose that the nominal GDP for the year 2023 was calculated to be $250 million, while the real GDP for 2023 with some base year was $280 million.</a:t>
                </a:r>
              </a:p>
              <a:p>
                <a:pPr lvl="3"/>
                <a:endParaRPr lang="en-US" dirty="0"/>
              </a:p>
              <a:p>
                <a:r>
                  <a:rPr lang="en-US" dirty="0"/>
                  <a:t>Calculate the implicit GDP deflator index for this economy.</a:t>
                </a:r>
              </a:p>
              <a:p>
                <a:pPr lvl="1"/>
                <a:endParaRPr lang="en-US" sz="500" dirty="0"/>
              </a:p>
              <a:p>
                <a:pPr lvl="1"/>
                <a:r>
                  <a:rPr lang="en-US" dirty="0">
                    <a:solidFill>
                      <a:srgbClr val="FF0000"/>
                    </a:solidFill>
                  </a:rPr>
                  <a:t>The implicit GDP deflator index is calculated as:</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𝐼𝐺𝐷𝑃𝐷𝐼</m:t>
                      </m:r>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𝑁𝐺𝐷𝑃</m:t>
                          </m:r>
                        </m:num>
                        <m:den>
                          <m:r>
                            <a:rPr lang="en-US" b="0" i="1" smtClean="0">
                              <a:solidFill>
                                <a:srgbClr val="FF0000"/>
                              </a:solidFill>
                              <a:latin typeface="Cambria Math" panose="02040503050406030204" pitchFamily="18" charset="0"/>
                            </a:rPr>
                            <m:t>𝑅𝐺𝐷𝑃</m:t>
                          </m:r>
                        </m:den>
                      </m:f>
                      <m:r>
                        <a:rPr lang="en-US" b="0" i="1" smtClean="0">
                          <a:solidFill>
                            <a:srgbClr val="FF0000"/>
                          </a:solidFill>
                          <a:latin typeface="Cambria Math" panose="02040503050406030204" pitchFamily="18" charset="0"/>
                        </a:rPr>
                        <m:t>×100=</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250</m:t>
                          </m:r>
                          <m:r>
                            <a:rPr lang="en-US" b="0" i="1" smtClean="0">
                              <a:solidFill>
                                <a:srgbClr val="FF0000"/>
                              </a:solidFill>
                              <a:latin typeface="Cambria Math" panose="02040503050406030204" pitchFamily="18" charset="0"/>
                            </a:rPr>
                            <m:t>𝑚</m:t>
                          </m:r>
                        </m:num>
                        <m:den>
                          <m:r>
                            <a:rPr lang="en-US" b="0" i="1" smtClean="0">
                              <a:solidFill>
                                <a:srgbClr val="FF0000"/>
                              </a:solidFill>
                              <a:latin typeface="Cambria Math" panose="02040503050406030204" pitchFamily="18" charset="0"/>
                            </a:rPr>
                            <m:t>280</m:t>
                          </m:r>
                          <m:r>
                            <a:rPr lang="en-US" b="0" i="1" smtClean="0">
                              <a:solidFill>
                                <a:srgbClr val="FF0000"/>
                              </a:solidFill>
                              <a:latin typeface="Cambria Math" panose="02040503050406030204" pitchFamily="18" charset="0"/>
                            </a:rPr>
                            <m:t>𝑚</m:t>
                          </m:r>
                        </m:den>
                      </m:f>
                      <m:r>
                        <a:rPr lang="en-US" b="0" i="1" smtClean="0">
                          <a:solidFill>
                            <a:srgbClr val="FF0000"/>
                          </a:solidFill>
                          <a:latin typeface="Cambria Math" panose="02040503050406030204" pitchFamily="18" charset="0"/>
                        </a:rPr>
                        <m:t>×100</m:t>
                      </m:r>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rPr>
                        <m:t>89.29</m:t>
                      </m:r>
                    </m:oMath>
                  </m:oMathPara>
                </a14:m>
                <a:endParaRPr lang="en-US" dirty="0">
                  <a:solidFill>
                    <a:srgbClr val="FF0000"/>
                  </a:solidFill>
                </a:endParaRPr>
              </a:p>
              <a:p>
                <a:endParaRPr lang="en-US" dirty="0"/>
              </a:p>
              <a:p>
                <a:endParaRPr lang="en-US" dirty="0"/>
              </a:p>
            </p:txBody>
          </p:sp>
        </mc:Choice>
        <mc:Fallback xmlns="">
          <p:sp>
            <p:nvSpPr>
              <p:cNvPr id="3" name="Content Placeholder 2">
                <a:extLst>
                  <a:ext uri="{FF2B5EF4-FFF2-40B4-BE49-F238E27FC236}">
                    <a16:creationId xmlns:a16="http://schemas.microsoft.com/office/drawing/2014/main" id="{97390FD9-9CD7-B7F4-6A90-9C7CBFF4F435}"/>
                  </a:ext>
                </a:extLst>
              </p:cNvPr>
              <p:cNvSpPr>
                <a:spLocks noGrp="1" noRot="1" noChangeAspect="1" noMove="1" noResize="1" noEditPoints="1" noAdjustHandles="1" noChangeArrowheads="1" noChangeShapeType="1" noTextEdit="1"/>
              </p:cNvSpPr>
              <p:nvPr>
                <p:ph idx="1"/>
              </p:nvPr>
            </p:nvSpPr>
            <p:spPr>
              <a:blipFill>
                <a:blip r:embed="rId2"/>
                <a:stretch>
                  <a:fillRect l="-1005" t="-1821" r="-46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6870A6E-CA76-5AD5-EE01-72B63FF08B7E}"/>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8894320D-7099-7D72-3751-2056E6237A91}"/>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6379005B-530B-8B72-D7C3-FCFAD8D7A25A}"/>
              </a:ext>
            </a:extLst>
          </p:cNvPr>
          <p:cNvSpPr>
            <a:spLocks noGrp="1"/>
          </p:cNvSpPr>
          <p:nvPr>
            <p:ph type="sldNum" sz="quarter" idx="12"/>
          </p:nvPr>
        </p:nvSpPr>
        <p:spPr/>
        <p:txBody>
          <a:bodyPr/>
          <a:lstStyle/>
          <a:p>
            <a:fld id="{1A980C56-831A-4EAB-9EDE-57C090F4F877}" type="slidenum">
              <a:rPr lang="en-US" smtClean="0"/>
              <a:t>17</a:t>
            </a:fld>
            <a:endParaRPr lang="en-US" dirty="0"/>
          </a:p>
        </p:txBody>
      </p:sp>
    </p:spTree>
    <p:extLst>
      <p:ext uri="{BB962C8B-B14F-4D97-AF65-F5344CB8AC3E}">
        <p14:creationId xmlns:p14="http://schemas.microsoft.com/office/powerpoint/2010/main" val="83660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FA22D-F88E-FCFB-45A9-10842284F0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1B548-6210-588B-22A5-292478B4D598}"/>
              </a:ext>
            </a:extLst>
          </p:cNvPr>
          <p:cNvSpPr>
            <a:spLocks noGrp="1"/>
          </p:cNvSpPr>
          <p:nvPr>
            <p:ph type="title"/>
          </p:nvPr>
        </p:nvSpPr>
        <p:spPr/>
        <p:txBody>
          <a:bodyPr/>
          <a:lstStyle/>
          <a:p>
            <a:r>
              <a:rPr lang="en-US" dirty="0"/>
              <a:t>Problem 4.C. (Cont’d)</a:t>
            </a:r>
          </a:p>
        </p:txBody>
      </p:sp>
      <p:sp>
        <p:nvSpPr>
          <p:cNvPr id="3" name="Content Placeholder 2">
            <a:extLst>
              <a:ext uri="{FF2B5EF4-FFF2-40B4-BE49-F238E27FC236}">
                <a16:creationId xmlns:a16="http://schemas.microsoft.com/office/drawing/2014/main" id="{AD5F82A5-CC30-0094-0D7F-ECA38F720DA0}"/>
              </a:ext>
            </a:extLst>
          </p:cNvPr>
          <p:cNvSpPr>
            <a:spLocks noGrp="1"/>
          </p:cNvSpPr>
          <p:nvPr>
            <p:ph idx="1"/>
          </p:nvPr>
        </p:nvSpPr>
        <p:spPr/>
        <p:txBody>
          <a:bodyPr/>
          <a:lstStyle/>
          <a:p>
            <a:r>
              <a:rPr lang="en-US" dirty="0"/>
              <a:t>Suppose that the nominal GDP for the year 2023 was calculated to be $250 million, while the real GDP for 2023 with some base year was $280 million.</a:t>
            </a:r>
          </a:p>
          <a:p>
            <a:pPr lvl="3"/>
            <a:endParaRPr lang="en-US" dirty="0"/>
          </a:p>
          <a:p>
            <a:r>
              <a:rPr lang="en-US" dirty="0"/>
              <a:t>Discuss and explain whether the economy experienced inflation or deflation.</a:t>
            </a:r>
          </a:p>
          <a:p>
            <a:endParaRPr lang="en-US" sz="500" dirty="0"/>
          </a:p>
          <a:p>
            <a:pPr lvl="1"/>
            <a:r>
              <a:rPr lang="en-US" dirty="0">
                <a:solidFill>
                  <a:srgbClr val="FF0000"/>
                </a:solidFill>
              </a:rPr>
              <a:t>Normalizing the price level of the economy at 100, the price level as of 2023 was 89.29, which implies that the economy experienced deflation between the base year and 2023. </a:t>
            </a:r>
          </a:p>
        </p:txBody>
      </p:sp>
      <p:sp>
        <p:nvSpPr>
          <p:cNvPr id="4" name="Date Placeholder 3">
            <a:extLst>
              <a:ext uri="{FF2B5EF4-FFF2-40B4-BE49-F238E27FC236}">
                <a16:creationId xmlns:a16="http://schemas.microsoft.com/office/drawing/2014/main" id="{A1137903-FBFD-6A4C-62E6-BD25F18FB512}"/>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2BD4437C-D2A8-73A7-C5A8-B41EA8DD7FB0}"/>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3E5445DD-BB89-8AAA-1FA3-9F48798D6665}"/>
              </a:ext>
            </a:extLst>
          </p:cNvPr>
          <p:cNvSpPr>
            <a:spLocks noGrp="1"/>
          </p:cNvSpPr>
          <p:nvPr>
            <p:ph type="sldNum" sz="quarter" idx="12"/>
          </p:nvPr>
        </p:nvSpPr>
        <p:spPr/>
        <p:txBody>
          <a:bodyPr/>
          <a:lstStyle/>
          <a:p>
            <a:fld id="{1A980C56-831A-4EAB-9EDE-57C090F4F877}" type="slidenum">
              <a:rPr lang="en-US" smtClean="0"/>
              <a:t>18</a:t>
            </a:fld>
            <a:endParaRPr lang="en-US" dirty="0"/>
          </a:p>
        </p:txBody>
      </p:sp>
    </p:spTree>
    <p:extLst>
      <p:ext uri="{BB962C8B-B14F-4D97-AF65-F5344CB8AC3E}">
        <p14:creationId xmlns:p14="http://schemas.microsoft.com/office/powerpoint/2010/main" val="77805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3FE5A-A094-040B-C715-53B90088DE73}"/>
            </a:ext>
          </a:extLst>
        </p:cNvPr>
        <p:cNvGrpSpPr/>
        <p:nvPr/>
      </p:nvGrpSpPr>
      <p:grpSpPr>
        <a:xfrm>
          <a:off x="0" y="0"/>
          <a:ext cx="0" cy="0"/>
          <a:chOff x="0" y="0"/>
          <a:chExt cx="0" cy="0"/>
        </a:xfrm>
      </p:grpSpPr>
      <p:pic>
        <p:nvPicPr>
          <p:cNvPr id="8" name="Content Placeholder 7" descr="A graph of a bar graph&#10;&#10;Description automatically generated">
            <a:extLst>
              <a:ext uri="{FF2B5EF4-FFF2-40B4-BE49-F238E27FC236}">
                <a16:creationId xmlns:a16="http://schemas.microsoft.com/office/drawing/2014/main" id="{A2BFB540-93FA-089A-0357-44D2688476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8136" y="707210"/>
            <a:ext cx="7487728" cy="5443580"/>
          </a:xfrm>
        </p:spPr>
      </p:pic>
      <p:sp>
        <p:nvSpPr>
          <p:cNvPr id="4" name="Date Placeholder 3">
            <a:extLst>
              <a:ext uri="{FF2B5EF4-FFF2-40B4-BE49-F238E27FC236}">
                <a16:creationId xmlns:a16="http://schemas.microsoft.com/office/drawing/2014/main" id="{5B77E60C-75B6-BEAA-2656-4A1B0963193D}"/>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50A61CDF-F8AC-C331-FDF0-04A3B1CE6B9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8D536124-0D0D-64D1-6DD1-925BD37B88CA}"/>
              </a:ext>
            </a:extLst>
          </p:cNvPr>
          <p:cNvSpPr>
            <a:spLocks noGrp="1"/>
          </p:cNvSpPr>
          <p:nvPr>
            <p:ph type="sldNum" sz="quarter" idx="12"/>
          </p:nvPr>
        </p:nvSpPr>
        <p:spPr/>
        <p:txBody>
          <a:bodyPr/>
          <a:lstStyle/>
          <a:p>
            <a:fld id="{1A980C56-831A-4EAB-9EDE-57C090F4F877}" type="slidenum">
              <a:rPr lang="en-US" smtClean="0"/>
              <a:t>2</a:t>
            </a:fld>
            <a:endParaRPr lang="en-US" dirty="0"/>
          </a:p>
        </p:txBody>
      </p:sp>
    </p:spTree>
    <p:extLst>
      <p:ext uri="{BB962C8B-B14F-4D97-AF65-F5344CB8AC3E}">
        <p14:creationId xmlns:p14="http://schemas.microsoft.com/office/powerpoint/2010/main" val="1896493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Quiz #1 “Recovery” Office Hours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hlinkClick r:id="rId2"/>
              </a:rPr>
              <a:t>https://calendly.com/brianhwpark</a:t>
            </a:r>
            <a:endParaRPr lang="en-US" dirty="0"/>
          </a:p>
          <a:p>
            <a:pPr lvl="4"/>
            <a:endParaRPr lang="en-US" dirty="0"/>
          </a:p>
          <a:p>
            <a:r>
              <a:rPr lang="en-US" dirty="0"/>
              <a:t>Venue: Rm. 248 Center for Science and Business</a:t>
            </a:r>
          </a:p>
          <a:p>
            <a:pPr lvl="3"/>
            <a:endParaRPr lang="en-US" dirty="0"/>
          </a:p>
          <a:p>
            <a:r>
              <a:rPr lang="en-US" dirty="0"/>
              <a:t>Dates: Feb. 12</a:t>
            </a:r>
            <a:r>
              <a:rPr lang="en-US" baseline="30000" dirty="0"/>
              <a:t>th</a:t>
            </a:r>
            <a:r>
              <a:rPr lang="en-US" dirty="0"/>
              <a:t> ~ Feb. 16</a:t>
            </a:r>
            <a:r>
              <a:rPr lang="en-US" baseline="30000" dirty="0"/>
              <a:t>th</a:t>
            </a:r>
            <a:r>
              <a:rPr lang="en-US" dirty="0"/>
              <a:t> , 2024</a:t>
            </a:r>
          </a:p>
          <a:p>
            <a:pPr lvl="3"/>
            <a:endParaRPr lang="en-US" dirty="0"/>
          </a:p>
          <a:p>
            <a:r>
              <a:rPr lang="en-US" dirty="0"/>
              <a:t>Length: 30 Minutes per Session</a:t>
            </a:r>
          </a:p>
          <a:p>
            <a:pPr lvl="3"/>
            <a:endParaRPr lang="en-US" dirty="0"/>
          </a:p>
          <a:p>
            <a:r>
              <a:rPr lang="en-US" dirty="0"/>
              <a:t>Use the Whiteboard / Paper to correct your answers.</a:t>
            </a:r>
          </a:p>
          <a:p>
            <a:pPr lvl="3"/>
            <a:endParaRPr lang="en-US" dirty="0"/>
          </a:p>
          <a:p>
            <a:r>
              <a:rPr lang="en-US" dirty="0"/>
              <a:t>Recovery Rate: 50%</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396531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lstStyle/>
          <a:p>
            <a:r>
              <a:rPr lang="en-US" dirty="0"/>
              <a:t>Gross Domestic Product</a:t>
            </a:r>
          </a:p>
          <a:p>
            <a:pPr lvl="1"/>
            <a:r>
              <a:rPr lang="en-US" dirty="0">
                <a:solidFill>
                  <a:srgbClr val="FF0000"/>
                </a:solidFill>
              </a:rPr>
              <a:t>The market value of all final goods and services produced in the economy during a given period.</a:t>
            </a:r>
          </a:p>
          <a:p>
            <a:pPr lvl="3"/>
            <a:endParaRPr lang="en-US" dirty="0"/>
          </a:p>
          <a:p>
            <a:r>
              <a:rPr lang="en-US" dirty="0"/>
              <a:t>Labor Force Participation Rate</a:t>
            </a:r>
          </a:p>
          <a:p>
            <a:pPr lvl="1"/>
            <a:r>
              <a:rPr lang="en-US" dirty="0">
                <a:solidFill>
                  <a:srgbClr val="FF0000"/>
                </a:solidFill>
              </a:rPr>
              <a:t>The ratio of people who are in the labor force to the number of civilian non-institutional population.</a:t>
            </a:r>
          </a:p>
          <a:p>
            <a:pPr lvl="3"/>
            <a:endParaRPr lang="en-US" dirty="0">
              <a:solidFill>
                <a:srgbClr val="FF0000"/>
              </a:solidFill>
            </a:endParaRPr>
          </a:p>
          <a:p>
            <a:r>
              <a:rPr lang="en-US" dirty="0"/>
              <a:t>Marginal Propensity to Consume</a:t>
            </a:r>
          </a:p>
          <a:p>
            <a:pPr lvl="1"/>
            <a:r>
              <a:rPr lang="en-US" dirty="0">
                <a:solidFill>
                  <a:srgbClr val="FF0000"/>
                </a:solidFill>
              </a:rPr>
              <a:t>The proportion of disposable income that a household spends as consumption.</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112120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03FC7-4AD0-08D4-F495-8C48D7A714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5F255-924E-DF71-4DE0-CCBC4BA81FCB}"/>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64C186F9-9849-DF19-443F-D3838ED7AC3D}"/>
              </a:ext>
            </a:extLst>
          </p:cNvPr>
          <p:cNvSpPr>
            <a:spLocks noGrp="1"/>
          </p:cNvSpPr>
          <p:nvPr>
            <p:ph idx="1"/>
          </p:nvPr>
        </p:nvSpPr>
        <p:spPr/>
        <p:txBody>
          <a:bodyPr/>
          <a:lstStyle/>
          <a:p>
            <a:r>
              <a:rPr lang="en-US" dirty="0"/>
              <a:t>Frictional Unemployment</a:t>
            </a:r>
          </a:p>
          <a:p>
            <a:pPr lvl="1"/>
            <a:r>
              <a:rPr lang="en-US" dirty="0">
                <a:solidFill>
                  <a:srgbClr val="FF0000"/>
                </a:solidFill>
              </a:rPr>
              <a:t>The type of unemployment that occurs due to the natural workings of the labor market; job search and matching.</a:t>
            </a:r>
          </a:p>
          <a:p>
            <a:pPr lvl="3"/>
            <a:endParaRPr lang="en-US" dirty="0"/>
          </a:p>
          <a:p>
            <a:r>
              <a:rPr lang="en-US" dirty="0"/>
              <a:t>Consumer Price Index</a:t>
            </a:r>
          </a:p>
          <a:p>
            <a:pPr lvl="1"/>
            <a:r>
              <a:rPr lang="en-US" dirty="0">
                <a:solidFill>
                  <a:srgbClr val="FF0000"/>
                </a:solidFill>
              </a:rPr>
              <a:t>The measure of the average change over time in the prices paid by consumers for a basket of consumer goods and services.</a:t>
            </a:r>
          </a:p>
          <a:p>
            <a:pPr lvl="3"/>
            <a:endParaRPr lang="en-US" dirty="0">
              <a:solidFill>
                <a:srgbClr val="FF0000"/>
              </a:solidFill>
            </a:endParaRPr>
          </a:p>
          <a:p>
            <a:r>
              <a:rPr lang="en-US" dirty="0"/>
              <a:t>Intermediate Goods</a:t>
            </a:r>
          </a:p>
          <a:p>
            <a:pPr lvl="1"/>
            <a:r>
              <a:rPr lang="en-US" dirty="0">
                <a:solidFill>
                  <a:srgbClr val="FF0000"/>
                </a:solidFill>
              </a:rPr>
              <a:t>Goods that are used as factors of production in producing other final goods and services.</a:t>
            </a:r>
          </a:p>
        </p:txBody>
      </p:sp>
      <p:sp>
        <p:nvSpPr>
          <p:cNvPr id="4" name="Date Placeholder 3">
            <a:extLst>
              <a:ext uri="{FF2B5EF4-FFF2-40B4-BE49-F238E27FC236}">
                <a16:creationId xmlns:a16="http://schemas.microsoft.com/office/drawing/2014/main" id="{8A4C3E74-D185-2DA7-E2A1-7B1F64F7A1DC}"/>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9555D783-8034-CDD4-508A-FBF57871000D}"/>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6CEB1C6-1A4D-BC16-DF69-2221DCA57E0A}"/>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3838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79A0-4685-8077-8C9B-ADF0F2F4A7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C12F4-E5A5-3F6D-B60E-66339E63EC4F}"/>
              </a:ext>
            </a:extLst>
          </p:cNvPr>
          <p:cNvSpPr>
            <a:spLocks noGrp="1"/>
          </p:cNvSpPr>
          <p:nvPr>
            <p:ph type="title"/>
          </p:nvPr>
        </p:nvSpPr>
        <p:spPr/>
        <p:txBody>
          <a:bodyPr/>
          <a:lstStyle/>
          <a:p>
            <a:r>
              <a:rPr lang="en-US" dirty="0"/>
              <a:t>Problem 2.A.</a:t>
            </a:r>
          </a:p>
        </p:txBody>
      </p:sp>
      <p:sp>
        <p:nvSpPr>
          <p:cNvPr id="3" name="Content Placeholder 2">
            <a:extLst>
              <a:ext uri="{FF2B5EF4-FFF2-40B4-BE49-F238E27FC236}">
                <a16:creationId xmlns:a16="http://schemas.microsoft.com/office/drawing/2014/main" id="{3675BD20-8327-7672-72B9-B6F667A132B7}"/>
              </a:ext>
            </a:extLst>
          </p:cNvPr>
          <p:cNvSpPr>
            <a:spLocks noGrp="1"/>
          </p:cNvSpPr>
          <p:nvPr>
            <p:ph idx="1"/>
          </p:nvPr>
        </p:nvSpPr>
        <p:spPr>
          <a:xfrm>
            <a:off x="628650" y="1825624"/>
            <a:ext cx="7886700" cy="4428527"/>
          </a:xfrm>
        </p:spPr>
        <p:txBody>
          <a:bodyPr>
            <a:normAutofit/>
          </a:bodyPr>
          <a:lstStyle/>
          <a:p>
            <a:r>
              <a:rPr lang="en-US" dirty="0"/>
              <a:t>An individual who willingly decides to be a full-time stay at home dad/mom will be classified as “unemployed” by the BLS.</a:t>
            </a:r>
          </a:p>
          <a:p>
            <a:pPr lvl="3"/>
            <a:endParaRPr lang="en-US" sz="500" dirty="0"/>
          </a:p>
          <a:p>
            <a:pPr lvl="1"/>
            <a:r>
              <a:rPr lang="en-US" dirty="0">
                <a:solidFill>
                  <a:srgbClr val="FF0000"/>
                </a:solidFill>
              </a:rPr>
              <a:t>FALSE</a:t>
            </a:r>
          </a:p>
          <a:p>
            <a:pPr lvl="4"/>
            <a:endParaRPr lang="en-US" sz="500" dirty="0">
              <a:solidFill>
                <a:srgbClr val="FF0000"/>
              </a:solidFill>
            </a:endParaRPr>
          </a:p>
          <a:p>
            <a:pPr lvl="1"/>
            <a:r>
              <a:rPr lang="en-US" dirty="0">
                <a:solidFill>
                  <a:srgbClr val="FF0000"/>
                </a:solidFill>
              </a:rPr>
              <a:t>To be classified as unemployed, the individual must be:</a:t>
            </a:r>
          </a:p>
          <a:p>
            <a:pPr lvl="2"/>
            <a:r>
              <a:rPr lang="en-US" dirty="0">
                <a:solidFill>
                  <a:srgbClr val="FF0000"/>
                </a:solidFill>
              </a:rPr>
              <a:t>Above 16 years of age, and</a:t>
            </a:r>
          </a:p>
          <a:p>
            <a:pPr lvl="2"/>
            <a:r>
              <a:rPr lang="en-US" dirty="0">
                <a:solidFill>
                  <a:srgbClr val="FF0000"/>
                </a:solidFill>
              </a:rPr>
              <a:t>Are not employed, and</a:t>
            </a:r>
          </a:p>
          <a:p>
            <a:pPr lvl="2"/>
            <a:r>
              <a:rPr lang="en-US" dirty="0">
                <a:solidFill>
                  <a:srgbClr val="FF0000"/>
                </a:solidFill>
              </a:rPr>
              <a:t>Are currently available for work, and</a:t>
            </a:r>
          </a:p>
          <a:p>
            <a:pPr lvl="2"/>
            <a:r>
              <a:rPr lang="en-US" dirty="0">
                <a:solidFill>
                  <a:srgbClr val="FF0000"/>
                </a:solidFill>
              </a:rPr>
              <a:t>Have actively looked for work.</a:t>
            </a:r>
          </a:p>
          <a:p>
            <a:pPr lvl="5"/>
            <a:endParaRPr lang="en-US" sz="500" dirty="0">
              <a:solidFill>
                <a:srgbClr val="FF0000"/>
              </a:solidFill>
            </a:endParaRPr>
          </a:p>
          <a:p>
            <a:pPr lvl="1"/>
            <a:r>
              <a:rPr lang="en-US" dirty="0">
                <a:solidFill>
                  <a:srgbClr val="FF0000"/>
                </a:solidFill>
              </a:rPr>
              <a:t>Since this individual willingly decided to be a full-time stay at home dad/mom, they are not looking for work, and will not be classified as unemployed.</a:t>
            </a:r>
          </a:p>
        </p:txBody>
      </p:sp>
      <p:sp>
        <p:nvSpPr>
          <p:cNvPr id="4" name="Date Placeholder 3">
            <a:extLst>
              <a:ext uri="{FF2B5EF4-FFF2-40B4-BE49-F238E27FC236}">
                <a16:creationId xmlns:a16="http://schemas.microsoft.com/office/drawing/2014/main" id="{062D218D-11BE-B824-A207-9873D4425326}"/>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7FBF7BD3-55B9-757A-5E09-2498491A5F6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DF767253-D52C-5E3C-A1F3-5BA6F7BFD9A6}"/>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14306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BBA4F-5B2D-1194-396B-C9C43FC0F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360D7-31B4-F88F-423B-E2D4F4424AC3}"/>
              </a:ext>
            </a:extLst>
          </p:cNvPr>
          <p:cNvSpPr>
            <a:spLocks noGrp="1"/>
          </p:cNvSpPr>
          <p:nvPr>
            <p:ph type="title"/>
          </p:nvPr>
        </p:nvSpPr>
        <p:spPr/>
        <p:txBody>
          <a:bodyPr/>
          <a:lstStyle/>
          <a:p>
            <a:r>
              <a:rPr lang="en-US" dirty="0"/>
              <a:t>Problem 2.B.</a:t>
            </a:r>
          </a:p>
        </p:txBody>
      </p:sp>
      <p:sp>
        <p:nvSpPr>
          <p:cNvPr id="3" name="Content Placeholder 2">
            <a:extLst>
              <a:ext uri="{FF2B5EF4-FFF2-40B4-BE49-F238E27FC236}">
                <a16:creationId xmlns:a16="http://schemas.microsoft.com/office/drawing/2014/main" id="{C4039FEB-4C89-951D-F700-AC992B6687BC}"/>
              </a:ext>
            </a:extLst>
          </p:cNvPr>
          <p:cNvSpPr>
            <a:spLocks noGrp="1"/>
          </p:cNvSpPr>
          <p:nvPr>
            <p:ph idx="1"/>
          </p:nvPr>
        </p:nvSpPr>
        <p:spPr/>
        <p:txBody>
          <a:bodyPr/>
          <a:lstStyle/>
          <a:p>
            <a:r>
              <a:rPr lang="en-US" dirty="0"/>
              <a:t>If a Canadian citizen is employed by a factory in Texas which is owned by a Japanese auto manufacturer, their production will </a:t>
            </a:r>
            <a:r>
              <a:rPr lang="en-US" u="sng" dirty="0"/>
              <a:t>not</a:t>
            </a:r>
            <a:r>
              <a:rPr lang="en-US" dirty="0"/>
              <a:t> be included in U.S. GDP.</a:t>
            </a:r>
          </a:p>
          <a:p>
            <a:endParaRPr lang="en-US" sz="500" dirty="0"/>
          </a:p>
          <a:p>
            <a:pPr lvl="1"/>
            <a:r>
              <a:rPr lang="en-US" dirty="0">
                <a:solidFill>
                  <a:srgbClr val="FF0000"/>
                </a:solidFill>
              </a:rPr>
              <a:t>FALSE</a:t>
            </a:r>
          </a:p>
          <a:p>
            <a:pPr lvl="1"/>
            <a:endParaRPr lang="en-US" sz="500" dirty="0">
              <a:solidFill>
                <a:srgbClr val="FF0000"/>
              </a:solidFill>
            </a:endParaRPr>
          </a:p>
          <a:p>
            <a:pPr lvl="1"/>
            <a:r>
              <a:rPr lang="en-US" dirty="0">
                <a:solidFill>
                  <a:srgbClr val="FF0000"/>
                </a:solidFill>
              </a:rPr>
              <a:t>GDP does not discriminate on the basis of nationality, but only cares “where the production took place.” Since the production took place in Texas, this production will be included in U.S. GDP.</a:t>
            </a:r>
          </a:p>
        </p:txBody>
      </p:sp>
      <p:sp>
        <p:nvSpPr>
          <p:cNvPr id="4" name="Date Placeholder 3">
            <a:extLst>
              <a:ext uri="{FF2B5EF4-FFF2-40B4-BE49-F238E27FC236}">
                <a16:creationId xmlns:a16="http://schemas.microsoft.com/office/drawing/2014/main" id="{2BDD3F9A-C8A0-FC60-D863-7E7BF488E805}"/>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0C627D32-E881-33B1-77EA-3FDB0B55017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C0B81FAE-91F2-6BD6-E415-0107D969B02C}"/>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50745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D691E-09CC-29BA-538C-B42AC42BF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D23C3-A3C3-9482-A3CC-2A16FF7F727A}"/>
              </a:ext>
            </a:extLst>
          </p:cNvPr>
          <p:cNvSpPr>
            <a:spLocks noGrp="1"/>
          </p:cNvSpPr>
          <p:nvPr>
            <p:ph type="title"/>
          </p:nvPr>
        </p:nvSpPr>
        <p:spPr/>
        <p:txBody>
          <a:bodyPr/>
          <a:lstStyle/>
          <a:p>
            <a:r>
              <a:rPr lang="en-US" dirty="0"/>
              <a:t>Problem 2.C.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14E227A-A034-476E-BB68-2C53F800B443}"/>
                  </a:ext>
                </a:extLst>
              </p:cNvPr>
              <p:cNvSpPr>
                <a:spLocks noGrp="1"/>
              </p:cNvSpPr>
              <p:nvPr>
                <p:ph idx="1"/>
              </p:nvPr>
            </p:nvSpPr>
            <p:spPr/>
            <p:txBody>
              <a:bodyPr/>
              <a:lstStyle/>
              <a:p>
                <a:r>
                  <a:rPr lang="en-US" dirty="0"/>
                  <a:t>In our simple model, households’ disposable income is defined as </a:t>
                </a:r>
                <a14:m>
                  <m:oMath xmlns:m="http://schemas.openxmlformats.org/officeDocument/2006/math">
                    <m:r>
                      <a:rPr lang="en-US" i="1" dirty="0" smtClean="0">
                        <a:latin typeface="Cambria Math" panose="02040503050406030204" pitchFamily="18" charset="0"/>
                      </a:rPr>
                      <m:t>𝑌</m:t>
                    </m:r>
                    <m:r>
                      <a:rPr lang="en-US" i="1" dirty="0" smtClean="0">
                        <a:latin typeface="Cambria Math" panose="02040503050406030204" pitchFamily="18" charset="0"/>
                      </a:rPr>
                      <m:t>−</m:t>
                    </m:r>
                    <m:r>
                      <a:rPr lang="en-US" i="1" dirty="0" smtClean="0">
                        <a:latin typeface="Cambria Math" panose="02040503050406030204" pitchFamily="18" charset="0"/>
                      </a:rPr>
                      <m:t>𝑇</m:t>
                    </m:r>
                  </m:oMath>
                </a14:m>
                <a:r>
                  <a:rPr lang="en-US" dirty="0"/>
                  <a:t>, which is output less taxes.</a:t>
                </a:r>
              </a:p>
              <a:p>
                <a:endParaRPr lang="en-US" sz="500" dirty="0"/>
              </a:p>
              <a:p>
                <a:pPr lvl="1"/>
                <a:r>
                  <a:rPr lang="en-US" dirty="0">
                    <a:solidFill>
                      <a:srgbClr val="FF0000"/>
                    </a:solidFill>
                  </a:rPr>
                  <a:t>TRUE</a:t>
                </a:r>
              </a:p>
            </p:txBody>
          </p:sp>
        </mc:Choice>
        <mc:Fallback xmlns="">
          <p:sp>
            <p:nvSpPr>
              <p:cNvPr id="3" name="Content Placeholder 2">
                <a:extLst>
                  <a:ext uri="{FF2B5EF4-FFF2-40B4-BE49-F238E27FC236}">
                    <a16:creationId xmlns:a16="http://schemas.microsoft.com/office/drawing/2014/main" id="{714E227A-A034-476E-BB68-2C53F800B443}"/>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B8E97B1-FE3A-0EFB-83E9-E896AE2A7AA5}"/>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126411AF-7C57-5D2D-52FD-8AA253FEF59E}"/>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548B4C7-2271-A7E1-03A4-BC0CBE608CFF}"/>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332477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3E13E-28F3-4D5A-DF36-39A69CCAE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B257FE-3B29-1F99-2971-18FFAE82A8A9}"/>
              </a:ext>
            </a:extLst>
          </p:cNvPr>
          <p:cNvSpPr>
            <a:spLocks noGrp="1"/>
          </p:cNvSpPr>
          <p:nvPr>
            <p:ph type="title"/>
          </p:nvPr>
        </p:nvSpPr>
        <p:spPr/>
        <p:txBody>
          <a:bodyPr/>
          <a:lstStyle/>
          <a:p>
            <a:r>
              <a:rPr lang="en-US" dirty="0"/>
              <a:t>Problem 2.D.</a:t>
            </a:r>
          </a:p>
        </p:txBody>
      </p:sp>
      <p:sp>
        <p:nvSpPr>
          <p:cNvPr id="3" name="Content Placeholder 2">
            <a:extLst>
              <a:ext uri="{FF2B5EF4-FFF2-40B4-BE49-F238E27FC236}">
                <a16:creationId xmlns:a16="http://schemas.microsoft.com/office/drawing/2014/main" id="{6E250E9B-6597-B043-FE63-EABA1D1B7D30}"/>
              </a:ext>
            </a:extLst>
          </p:cNvPr>
          <p:cNvSpPr>
            <a:spLocks noGrp="1"/>
          </p:cNvSpPr>
          <p:nvPr>
            <p:ph idx="1"/>
          </p:nvPr>
        </p:nvSpPr>
        <p:spPr/>
        <p:txBody>
          <a:bodyPr/>
          <a:lstStyle/>
          <a:p>
            <a:r>
              <a:rPr lang="en-US" dirty="0"/>
              <a:t>The Philipps curve shows that unemployment and inflation are negatively correlated.</a:t>
            </a:r>
          </a:p>
          <a:p>
            <a:endParaRPr lang="en-US" sz="500" dirty="0"/>
          </a:p>
          <a:p>
            <a:pPr lvl="1"/>
            <a:r>
              <a:rPr lang="en-US" dirty="0">
                <a:solidFill>
                  <a:srgbClr val="FF0000"/>
                </a:solidFill>
              </a:rPr>
              <a:t>TRUE</a:t>
            </a:r>
          </a:p>
          <a:p>
            <a:endParaRPr lang="en-US" dirty="0"/>
          </a:p>
        </p:txBody>
      </p:sp>
      <p:sp>
        <p:nvSpPr>
          <p:cNvPr id="4" name="Date Placeholder 3">
            <a:extLst>
              <a:ext uri="{FF2B5EF4-FFF2-40B4-BE49-F238E27FC236}">
                <a16:creationId xmlns:a16="http://schemas.microsoft.com/office/drawing/2014/main" id="{61C19871-024E-86B5-2C8B-1F8F138832EE}"/>
              </a:ext>
            </a:extLst>
          </p:cNvPr>
          <p:cNvSpPr>
            <a:spLocks noGrp="1"/>
          </p:cNvSpPr>
          <p:nvPr>
            <p:ph type="dt" sz="half" idx="10"/>
          </p:nvPr>
        </p:nvSpPr>
        <p:spPr/>
        <p:txBody>
          <a:bodyPr/>
          <a:lstStyle/>
          <a:p>
            <a:r>
              <a:rPr lang="en-US"/>
              <a:t>Spring 2024</a:t>
            </a:r>
            <a:endParaRPr lang="en-US" dirty="0"/>
          </a:p>
        </p:txBody>
      </p:sp>
      <p:sp>
        <p:nvSpPr>
          <p:cNvPr id="5" name="Footer Placeholder 4">
            <a:extLst>
              <a:ext uri="{FF2B5EF4-FFF2-40B4-BE49-F238E27FC236}">
                <a16:creationId xmlns:a16="http://schemas.microsoft.com/office/drawing/2014/main" id="{5BA540FD-CC7D-4EC2-D4FA-83E9A170E791}"/>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479932B-C1EC-1C43-2517-7918AF89A31E}"/>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168786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3465</TotalTime>
  <Words>1240</Words>
  <Application>Microsoft Office PowerPoint</Application>
  <PresentationFormat>On-screen Show (4:3)</PresentationFormat>
  <Paragraphs>237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 Math</vt:lpstr>
      <vt:lpstr>Franklin Gothic Book</vt:lpstr>
      <vt:lpstr>Office Theme</vt:lpstr>
      <vt:lpstr>Quiz #1 Review</vt:lpstr>
      <vt:lpstr>PowerPoint Presentation</vt:lpstr>
      <vt:lpstr>Quiz #1 “Recovery” Office Hours</vt:lpstr>
      <vt:lpstr>Problem 1. Definitions</vt:lpstr>
      <vt:lpstr>Problem 1. Definitions</vt:lpstr>
      <vt:lpstr>Problem 2.A.</vt:lpstr>
      <vt:lpstr>Problem 2.B.</vt:lpstr>
      <vt:lpstr>Problem 2.C.</vt:lpstr>
      <vt:lpstr>Problem 2.D.</vt:lpstr>
      <vt:lpstr>Problem 3.A.</vt:lpstr>
      <vt:lpstr>Problem 3.A. (Cont’d)</vt:lpstr>
      <vt:lpstr>Problem 3.B.</vt:lpstr>
      <vt:lpstr>Problem 3.C.</vt:lpstr>
      <vt:lpstr>Problem 4.A.</vt:lpstr>
      <vt:lpstr>Problem 4.B.</vt:lpstr>
      <vt:lpstr>Problem 4.B.</vt:lpstr>
      <vt:lpstr>Problem 4.C.</vt:lpstr>
      <vt:lpstr>Problem 4.C.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75</cp:revision>
  <dcterms:created xsi:type="dcterms:W3CDTF">2023-08-17T23:00:51Z</dcterms:created>
  <dcterms:modified xsi:type="dcterms:W3CDTF">2024-02-08T22:10:36Z</dcterms:modified>
</cp:coreProperties>
</file>