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77" r:id="rId12"/>
    <p:sldId id="379" r:id="rId13"/>
    <p:sldId id="338" r:id="rId14"/>
    <p:sldId id="357" r:id="rId15"/>
    <p:sldId id="359" r:id="rId16"/>
    <p:sldId id="358" r:id="rId17"/>
    <p:sldId id="360" r:id="rId18"/>
    <p:sldId id="362" r:id="rId19"/>
    <p:sldId id="367" r:id="rId20"/>
    <p:sldId id="363" r:id="rId21"/>
    <p:sldId id="368" r:id="rId22"/>
    <p:sldId id="364" r:id="rId23"/>
    <p:sldId id="366" r:id="rId24"/>
    <p:sldId id="361" r:id="rId25"/>
    <p:sldId id="370" r:id="rId26"/>
    <p:sldId id="369" r:id="rId27"/>
    <p:sldId id="371" r:id="rId28"/>
    <p:sldId id="372" r:id="rId29"/>
    <p:sldId id="374" r:id="rId30"/>
    <p:sldId id="373" r:id="rId31"/>
    <p:sldId id="375" r:id="rId32"/>
    <p:sldId id="376" r:id="rId33"/>
    <p:sldId id="380" r:id="rId34"/>
    <p:sldId id="38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00FFFF"/>
    <a:srgbClr val="FF0000"/>
    <a:srgbClr val="9C5BCD"/>
    <a:srgbClr val="E05F65"/>
    <a:srgbClr val="FF7C80"/>
    <a:srgbClr val="CC0000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2978" autoAdjust="0"/>
  </p:normalViewPr>
  <p:slideViewPr>
    <p:cSldViewPr snapToGrid="0">
      <p:cViewPr varScale="1">
        <p:scale>
          <a:sx n="103" d="100"/>
          <a:sy n="103" d="100"/>
        </p:scale>
        <p:origin x="21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4/21/2024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Will the US bonds be more attractive to US investors?
https://www.polleverywhere.com/multiple_choice_polls/FTgaKECKhuPGfDlSQGdmf?display_state=instructions&amp;activity_state=opened&amp;state=opened&amp;flow=Engagement&amp;onscreen=persist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23B85-F684-64D8-B05E-3DA096BADF1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Will the US bonds be more attractive to US investors?
https://www.polleverywhere.com/multiple_choice_polls/FTgaKECKhuPGfDlSQGdmf?display_state=chart&amp;activity_state=closed&amp;state=closed&amp;flow=Engagement&amp;onscreen=persist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B29D7-4F52-C362-AA30-5C7A627699B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happen to net exports when the Fed conducts contractionary monetary policy?
https://www.polleverywhere.com/multiple_choice_polls/mTaICMNauSYra7x6du5jb?display_state=instructions&amp;activity_state=opened&amp;state=opened&amp;flow=Engagement&amp;onscreen=persist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F16B7-8FDE-5B74-5A12-1E729FD6668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6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happen to net exports when the Fed conducts contractionary monetary policy?
https://www.polleverywhere.com/multiple_choice_polls/mTaICMNauSYra7x6du5jb?display_state=chart&amp;activity_state=closed&amp;state=closed&amp;flow=Engagement&amp;onscreen=persist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D0634-618C-117D-F07F-FA76236C4F7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9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Spring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9.png"/><Relationship Id="rId2" Type="http://schemas.openxmlformats.org/officeDocument/2006/relationships/image" Target="../media/image28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9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2" Type="http://schemas.openxmlformats.org/officeDocument/2006/relationships/image" Target="../media/image2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5" Type="http://schemas.openxmlformats.org/officeDocument/2006/relationships/image" Target="../media/image51.pn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0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12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0.png"/><Relationship Id="rId18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36.png"/><Relationship Id="rId12" Type="http://schemas.openxmlformats.org/officeDocument/2006/relationships/image" Target="../media/image54.png"/><Relationship Id="rId17" Type="http://schemas.openxmlformats.org/officeDocument/2006/relationships/image" Target="../media/image64.png"/><Relationship Id="rId2" Type="http://schemas.openxmlformats.org/officeDocument/2006/relationships/image" Target="../media/image57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61.png"/><Relationship Id="rId5" Type="http://schemas.openxmlformats.org/officeDocument/2006/relationships/image" Target="../media/image60.png"/><Relationship Id="rId15" Type="http://schemas.openxmlformats.org/officeDocument/2006/relationships/image" Target="../media/image62.png"/><Relationship Id="rId10" Type="http://schemas.openxmlformats.org/officeDocument/2006/relationships/image" Target="../media/image37.png"/><Relationship Id="rId19" Type="http://schemas.openxmlformats.org/officeDocument/2006/relationships/image" Target="../media/image66.png"/><Relationship Id="rId4" Type="http://schemas.openxmlformats.org/officeDocument/2006/relationships/image" Target="../media/image59.png"/><Relationship Id="rId9" Type="http://schemas.openxmlformats.org/officeDocument/2006/relationships/image" Target="../media/image34.png"/><Relationship Id="rId1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Open Economy:</a:t>
            </a:r>
            <a:br>
              <a:rPr lang="en-US" sz="4200" dirty="0"/>
            </a:br>
            <a:r>
              <a:rPr lang="en-US" sz="4200" dirty="0"/>
              <a:t>The IS-LM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Parity:</a:t>
            </a:r>
            <a:br>
              <a:rPr lang="en-US" dirty="0"/>
            </a:br>
            <a:r>
              <a:rPr lang="en-US" dirty="0"/>
              <a:t>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Using the interest rate parity: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1+0.03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1+0.03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×1.1≈1.1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So, the exchange rate will appreciate by exactly 10%.    ($1 is now worth ₤1.1)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Why would the US dollar appreciate over the UK pound sterling as a result of an expected appreciation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Are US bonds now expected to be more attractive…?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BA4F6-DA9C-4BD0-FE40-3389ADD587E3}"/>
              </a:ext>
            </a:extLst>
          </p:cNvPr>
          <p:cNvSpPr/>
          <p:nvPr/>
        </p:nvSpPr>
        <p:spPr>
          <a:xfrm>
            <a:off x="3666931" y="2332653"/>
            <a:ext cx="3928187" cy="7371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C23B9-2EE7-CC50-25DD-01999D74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B449E-C2DB-9A72-201B-2EB7A2B3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956D6-3CDF-F9CA-F66D-69CA56F3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5F70C-9228-E920-193E-FA7FA9478D8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2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E1D43-133E-B885-92D7-FE629D2A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B949A-0A2E-AB31-15B6-04F2E451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BB497-D9C4-FCF2-4568-AF5E5374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498DC-CE0B-9CCC-0D1E-F6242937B8E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0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Parity:</a:t>
            </a:r>
            <a:br>
              <a:rPr lang="en-US" dirty="0"/>
            </a:br>
            <a:r>
              <a:rPr lang="en-US" dirty="0"/>
              <a:t>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9DCD-5A6C-F42F-ADAD-DCBC1692E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Investing in US bonds directly, the US investor gets:</a:t>
            </a:r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Investing in UK bonds, the US investor gets:</a:t>
            </a:r>
          </a:p>
          <a:p>
            <a:endParaRPr lang="en-US" sz="500" dirty="0"/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EE821-1BA4-0C80-D1A3-50576579E695}"/>
                  </a:ext>
                </a:extLst>
              </p:cNvPr>
              <p:cNvSpPr/>
              <p:nvPr/>
            </p:nvSpPr>
            <p:spPr>
              <a:xfrm>
                <a:off x="1166327" y="2351313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$1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EE821-1BA4-0C80-D1A3-50576579E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7" y="2351313"/>
                <a:ext cx="1519723" cy="662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4EE186-1CB2-8268-0186-CAF8A11E9B50}"/>
                  </a:ext>
                </a:extLst>
              </p:cNvPr>
              <p:cNvSpPr/>
              <p:nvPr/>
            </p:nvSpPr>
            <p:spPr>
              <a:xfrm>
                <a:off x="6457950" y="2352416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4EE186-1CB2-8268-0186-CAF8A11E9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352416"/>
                <a:ext cx="1519723" cy="662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42E3BB9-7678-9C8E-2629-11BDF2C53CA9}"/>
              </a:ext>
            </a:extLst>
          </p:cNvPr>
          <p:cNvGrpSpPr/>
          <p:nvPr/>
        </p:nvGrpSpPr>
        <p:grpSpPr>
          <a:xfrm>
            <a:off x="2686050" y="2374772"/>
            <a:ext cx="3771900" cy="318212"/>
            <a:chOff x="2686050" y="4922031"/>
            <a:chExt cx="3771900" cy="318212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589B1658-B8B0-F5C7-5C9F-FECC9C6CB986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2686050" y="5239140"/>
              <a:ext cx="3771900" cy="1103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D7EB63-F368-A5D7-FAD7-EEAECB2D80D7}"/>
                </a:ext>
              </a:extLst>
            </p:cNvPr>
            <p:cNvSpPr txBox="1"/>
            <p:nvPr/>
          </p:nvSpPr>
          <p:spPr>
            <a:xfrm>
              <a:off x="3804386" y="4922031"/>
              <a:ext cx="1535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Bond Pays Interest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A81DF4F-E1EA-D4C3-B344-9A4D201C9C08}"/>
                  </a:ext>
                </a:extLst>
              </p:cNvPr>
              <p:cNvSpPr/>
              <p:nvPr/>
            </p:nvSpPr>
            <p:spPr>
              <a:xfrm>
                <a:off x="1166327" y="4021490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$1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A81DF4F-E1EA-D4C3-B344-9A4D201C9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7" y="4021490"/>
                <a:ext cx="1519723" cy="6624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DF68C-0E49-8A09-939D-1809B2D4DFED}"/>
                  </a:ext>
                </a:extLst>
              </p:cNvPr>
              <p:cNvSpPr/>
              <p:nvPr/>
            </p:nvSpPr>
            <p:spPr>
              <a:xfrm>
                <a:off x="6457950" y="4022593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1.1</m:t>
                          </m:r>
                        </m:den>
                      </m:f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≈$93.64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DF68C-0E49-8A09-939D-1809B2D4D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4022593"/>
                <a:ext cx="1519723" cy="6624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4DDCE7E-B1AA-97F6-C4EE-D5BD5D6386FA}"/>
                  </a:ext>
                </a:extLst>
              </p:cNvPr>
              <p:cNvSpPr/>
              <p:nvPr/>
            </p:nvSpPr>
            <p:spPr>
              <a:xfrm>
                <a:off x="1166327" y="5337284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£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4DDCE7E-B1AA-97F6-C4EE-D5BD5D638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7" y="5337284"/>
                <a:ext cx="1519723" cy="662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1F4265A-133D-307E-D0E3-96EB77343534}"/>
              </a:ext>
            </a:extLst>
          </p:cNvPr>
          <p:cNvGrpSpPr/>
          <p:nvPr/>
        </p:nvGrpSpPr>
        <p:grpSpPr>
          <a:xfrm>
            <a:off x="1914097" y="4677345"/>
            <a:ext cx="1030924" cy="653321"/>
            <a:chOff x="1914097" y="4677345"/>
            <a:chExt cx="1030924" cy="65332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EA1A9C0-35C2-4E22-DFBB-11E54CF57079}"/>
                </a:ext>
              </a:extLst>
            </p:cNvPr>
            <p:cNvCxnSpPr>
              <a:cxnSpLocks/>
            </p:cNvCxnSpPr>
            <p:nvPr/>
          </p:nvCxnSpPr>
          <p:spPr>
            <a:xfrm>
              <a:off x="1926189" y="4677345"/>
              <a:ext cx="0" cy="653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4B5A50-5707-A1D3-06E1-BEE15A97CD43}"/>
                </a:ext>
              </a:extLst>
            </p:cNvPr>
            <p:cNvSpPr txBox="1"/>
            <p:nvPr/>
          </p:nvSpPr>
          <p:spPr>
            <a:xfrm>
              <a:off x="2049423" y="4708727"/>
              <a:ext cx="760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Convert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6E10FA-11B9-49C9-BDCA-A94E41395821}"/>
                </a:ext>
              </a:extLst>
            </p:cNvPr>
            <p:cNvSpPr txBox="1"/>
            <p:nvPr/>
          </p:nvSpPr>
          <p:spPr>
            <a:xfrm>
              <a:off x="1914097" y="4947725"/>
              <a:ext cx="1030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USD to GBP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7147AD-E618-3EE5-4411-017BEDBC67E2}"/>
                  </a:ext>
                </a:extLst>
              </p:cNvPr>
              <p:cNvSpPr/>
              <p:nvPr/>
            </p:nvSpPr>
            <p:spPr>
              <a:xfrm>
                <a:off x="6457950" y="5337284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£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03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7147AD-E618-3EE5-4411-017BEDBC6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5337284"/>
                <a:ext cx="1519723" cy="6624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D3B19D63-1200-70A9-0096-4CC87D1F667C}"/>
              </a:ext>
            </a:extLst>
          </p:cNvPr>
          <p:cNvGrpSpPr/>
          <p:nvPr/>
        </p:nvGrpSpPr>
        <p:grpSpPr>
          <a:xfrm>
            <a:off x="2686050" y="5369152"/>
            <a:ext cx="3771900" cy="307777"/>
            <a:chOff x="2686050" y="5369152"/>
            <a:chExt cx="3771900" cy="30777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FC1A05D-D615-1AB8-B0D3-5D8D5C774E30}"/>
                </a:ext>
              </a:extLst>
            </p:cNvPr>
            <p:cNvCxnSpPr>
              <a:cxnSpLocks/>
            </p:cNvCxnSpPr>
            <p:nvPr/>
          </p:nvCxnSpPr>
          <p:spPr>
            <a:xfrm>
              <a:off x="2686050" y="5676929"/>
              <a:ext cx="3771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B39B92-9354-8D12-4502-647AA799EACB}"/>
                </a:ext>
              </a:extLst>
            </p:cNvPr>
            <p:cNvSpPr txBox="1"/>
            <p:nvPr/>
          </p:nvSpPr>
          <p:spPr>
            <a:xfrm>
              <a:off x="3804386" y="5369152"/>
              <a:ext cx="1535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Bond Pays Interest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773C12-C6D2-2946-F4C3-080E455A8939}"/>
              </a:ext>
            </a:extLst>
          </p:cNvPr>
          <p:cNvGrpSpPr/>
          <p:nvPr/>
        </p:nvGrpSpPr>
        <p:grpSpPr>
          <a:xfrm>
            <a:off x="6199856" y="4693454"/>
            <a:ext cx="1030924" cy="652218"/>
            <a:chOff x="6199856" y="4693454"/>
            <a:chExt cx="1030924" cy="652218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8A0F817-864E-C348-2BB9-41EC58CEE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7812" y="4693454"/>
              <a:ext cx="0" cy="6522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E1A236-BB0B-AA43-0D82-37C161D27866}"/>
                </a:ext>
              </a:extLst>
            </p:cNvPr>
            <p:cNvSpPr txBox="1"/>
            <p:nvPr/>
          </p:nvSpPr>
          <p:spPr>
            <a:xfrm>
              <a:off x="6335180" y="4704404"/>
              <a:ext cx="760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Convert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584CD0-9AAD-819C-A86B-D9BD6E861DA6}"/>
                </a:ext>
              </a:extLst>
            </p:cNvPr>
            <p:cNvSpPr txBox="1"/>
            <p:nvPr/>
          </p:nvSpPr>
          <p:spPr>
            <a:xfrm>
              <a:off x="6199856" y="4943402"/>
              <a:ext cx="1030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GBP to USD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0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Interest Rate Parity Visualized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0ED42C-1DA5-6F27-4828-FE5698B3F0A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9669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interest rate parity…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For a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, given some domestic interest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can calculate the nominal exchange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Repeating this exercise for various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find the interest parity relation.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0ED42C-1DA5-6F27-4828-FE5698B3F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96690" cy="4351338"/>
              </a:xfrm>
              <a:blipFill>
                <a:blip r:embed="rId2"/>
                <a:stretch>
                  <a:fillRect l="-1982" t="-1821" r="-3506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376CD8-BC8A-7E63-D513-814112A63759}"/>
              </a:ext>
            </a:extLst>
          </p:cNvPr>
          <p:cNvGrpSpPr/>
          <p:nvPr/>
        </p:nvGrpSpPr>
        <p:grpSpPr>
          <a:xfrm>
            <a:off x="433304" y="1921237"/>
            <a:ext cx="4195846" cy="4114943"/>
            <a:chOff x="433304" y="1921237"/>
            <a:chExt cx="4195846" cy="411494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6AC92C-8A88-3848-D654-D68051C6AB83}"/>
                </a:ext>
              </a:extLst>
            </p:cNvPr>
            <p:cNvCxnSpPr/>
            <p:nvPr/>
          </p:nvCxnSpPr>
          <p:spPr>
            <a:xfrm>
              <a:off x="628649" y="5731731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73FD52-F826-073C-65C5-83D44E1E7E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151141" y="3954581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453694-8A7C-AA2A-7882-E2C1F72B92A1}"/>
                    </a:ext>
                  </a:extLst>
                </p:cNvPr>
                <p:cNvSpPr txBox="1"/>
                <p:nvPr/>
              </p:nvSpPr>
              <p:spPr>
                <a:xfrm>
                  <a:off x="3364252" y="5759181"/>
                  <a:ext cx="126489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Exchange Rate,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453694-8A7C-AA2A-7882-E2C1F72B9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4252" y="5759181"/>
                  <a:ext cx="126489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83"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529A20-E3D9-B6C5-0CD9-7E155DE08331}"/>
                    </a:ext>
                  </a:extLst>
                </p:cNvPr>
                <p:cNvSpPr txBox="1"/>
                <p:nvPr/>
              </p:nvSpPr>
              <p:spPr>
                <a:xfrm rot="16200000">
                  <a:off x="-276153" y="2630694"/>
                  <a:ext cx="16959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Domestic Interest Rate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529A20-E3D9-B6C5-0CD9-7E155DE08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76153" y="2630694"/>
                  <a:ext cx="1695913" cy="276999"/>
                </a:xfrm>
                <a:prstGeom prst="rect">
                  <a:avLst/>
                </a:prstGeom>
                <a:blipFill>
                  <a:blip r:embed="rId4"/>
                  <a:stretch>
                    <a:fillRect r="-15217" b="-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207015-56CA-4ED8-2845-27C63F79BF22}"/>
              </a:ext>
            </a:extLst>
          </p:cNvPr>
          <p:cNvCxnSpPr/>
          <p:nvPr/>
        </p:nvCxnSpPr>
        <p:spPr>
          <a:xfrm flipV="1">
            <a:off x="1056689" y="2461076"/>
            <a:ext cx="2985796" cy="29857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F0FD34-D100-E9D1-148F-8660C77E35DF}"/>
              </a:ext>
            </a:extLst>
          </p:cNvPr>
          <p:cNvGrpSpPr/>
          <p:nvPr/>
        </p:nvGrpSpPr>
        <p:grpSpPr>
          <a:xfrm>
            <a:off x="632922" y="4325372"/>
            <a:ext cx="1515296" cy="1663096"/>
            <a:chOff x="632922" y="4325372"/>
            <a:chExt cx="1515296" cy="166309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6EB6145-0127-7FE8-9EAA-D7611338EF48}"/>
                </a:ext>
              </a:extLst>
            </p:cNvPr>
            <p:cNvSpPr/>
            <p:nvPr/>
          </p:nvSpPr>
          <p:spPr>
            <a:xfrm>
              <a:off x="2046101" y="4401090"/>
              <a:ext cx="64008" cy="64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59178B-3858-C3B3-4E6F-35853EC9104C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791958" y="4433094"/>
              <a:ext cx="125414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2AB0B13-B14B-2EAD-7863-2FEE95E0871D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>
              <a:off x="2078105" y="4465098"/>
              <a:ext cx="0" cy="126663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B161FB0-5523-E639-0133-536A99A0A8F0}"/>
                    </a:ext>
                  </a:extLst>
                </p:cNvPr>
                <p:cNvSpPr txBox="1"/>
                <p:nvPr/>
              </p:nvSpPr>
              <p:spPr>
                <a:xfrm>
                  <a:off x="632922" y="4325372"/>
                  <a:ext cx="1018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B161FB0-5523-E639-0133-536A99A0A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922" y="4325372"/>
                  <a:ext cx="101886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47059" r="-29412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D5B66E-3600-AB55-2606-0D579F7D29EC}"/>
                    </a:ext>
                  </a:extLst>
                </p:cNvPr>
                <p:cNvSpPr txBox="1"/>
                <p:nvPr/>
              </p:nvSpPr>
              <p:spPr>
                <a:xfrm>
                  <a:off x="2007992" y="5773024"/>
                  <a:ext cx="14022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D5B66E-3600-AB55-2606-0D579F7D29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992" y="5773024"/>
                  <a:ext cx="140226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34783" r="-30435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3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Interest Rate Parity Visualized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0ED42C-1DA5-6F27-4828-FE5698B3F0A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9669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interest rate parity…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domestic and foreign interest rates are identical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current and expected exchange rates will match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0ED42C-1DA5-6F27-4828-FE5698B3F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96690" cy="4351338"/>
              </a:xfrm>
              <a:blipFill>
                <a:blip r:embed="rId2"/>
                <a:stretch>
                  <a:fillRect l="-1982" t="-1821" r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376CD8-BC8A-7E63-D513-814112A63759}"/>
              </a:ext>
            </a:extLst>
          </p:cNvPr>
          <p:cNvGrpSpPr/>
          <p:nvPr/>
        </p:nvGrpSpPr>
        <p:grpSpPr>
          <a:xfrm>
            <a:off x="433304" y="1921237"/>
            <a:ext cx="4195846" cy="4114943"/>
            <a:chOff x="433304" y="1921237"/>
            <a:chExt cx="4195846" cy="411494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6AC92C-8A88-3848-D654-D68051C6AB83}"/>
                </a:ext>
              </a:extLst>
            </p:cNvPr>
            <p:cNvCxnSpPr/>
            <p:nvPr/>
          </p:nvCxnSpPr>
          <p:spPr>
            <a:xfrm>
              <a:off x="628649" y="5731731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73FD52-F826-073C-65C5-83D44E1E7E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151141" y="3954581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453694-8A7C-AA2A-7882-E2C1F72B92A1}"/>
                    </a:ext>
                  </a:extLst>
                </p:cNvPr>
                <p:cNvSpPr txBox="1"/>
                <p:nvPr/>
              </p:nvSpPr>
              <p:spPr>
                <a:xfrm>
                  <a:off x="3364252" y="5759181"/>
                  <a:ext cx="126489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Exchange Rate,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453694-8A7C-AA2A-7882-E2C1F72B9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4252" y="5759181"/>
                  <a:ext cx="126489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83"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529A20-E3D9-B6C5-0CD9-7E155DE08331}"/>
                    </a:ext>
                  </a:extLst>
                </p:cNvPr>
                <p:cNvSpPr txBox="1"/>
                <p:nvPr/>
              </p:nvSpPr>
              <p:spPr>
                <a:xfrm rot="16200000">
                  <a:off x="-276153" y="2630694"/>
                  <a:ext cx="16959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Domestic Interest Rate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529A20-E3D9-B6C5-0CD9-7E155DE08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76153" y="2630694"/>
                  <a:ext cx="1695913" cy="276999"/>
                </a:xfrm>
                <a:prstGeom prst="rect">
                  <a:avLst/>
                </a:prstGeom>
                <a:blipFill>
                  <a:blip r:embed="rId4"/>
                  <a:stretch>
                    <a:fillRect r="-15217" b="-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207015-56CA-4ED8-2845-27C63F79BF22}"/>
              </a:ext>
            </a:extLst>
          </p:cNvPr>
          <p:cNvCxnSpPr/>
          <p:nvPr/>
        </p:nvCxnSpPr>
        <p:spPr>
          <a:xfrm flipV="1">
            <a:off x="1056689" y="2461076"/>
            <a:ext cx="2985796" cy="29857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FD6BF5-1B71-6258-3126-2AB74DE3C957}"/>
              </a:ext>
            </a:extLst>
          </p:cNvPr>
          <p:cNvGrpSpPr/>
          <p:nvPr/>
        </p:nvGrpSpPr>
        <p:grpSpPr>
          <a:xfrm>
            <a:off x="279516" y="3893572"/>
            <a:ext cx="2254579" cy="215444"/>
            <a:chOff x="279516" y="3893572"/>
            <a:chExt cx="2254579" cy="21544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6EB6145-0127-7FE8-9EAA-D7611338EF48}"/>
                </a:ext>
              </a:extLst>
            </p:cNvPr>
            <p:cNvSpPr/>
            <p:nvPr/>
          </p:nvSpPr>
          <p:spPr>
            <a:xfrm>
              <a:off x="2451530" y="3965521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59178B-3858-C3B3-4E6F-35853EC9104C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 flipV="1">
              <a:off x="791958" y="4007268"/>
              <a:ext cx="1659572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B161FB0-5523-E639-0133-536A99A0A8F0}"/>
                    </a:ext>
                  </a:extLst>
                </p:cNvPr>
                <p:cNvSpPr txBox="1"/>
                <p:nvPr/>
              </p:nvSpPr>
              <p:spPr>
                <a:xfrm>
                  <a:off x="279516" y="3893572"/>
                  <a:ext cx="49180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B161FB0-5523-E639-0133-536A99A0A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16" y="3893572"/>
                  <a:ext cx="491801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8642" r="-1235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0D5185-4B75-1BB8-FF94-7E8FAC706D9F}"/>
              </a:ext>
            </a:extLst>
          </p:cNvPr>
          <p:cNvGrpSpPr/>
          <p:nvPr/>
        </p:nvGrpSpPr>
        <p:grpSpPr>
          <a:xfrm>
            <a:off x="2144598" y="4049016"/>
            <a:ext cx="696428" cy="1927653"/>
            <a:chOff x="2144598" y="4049016"/>
            <a:chExt cx="696428" cy="192765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2AB0B13-B14B-2EAD-7863-2FEE95E0871D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>
              <a:off x="2492812" y="4049016"/>
              <a:ext cx="0" cy="165226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D5B66E-3600-AB55-2606-0D579F7D29EC}"/>
                    </a:ext>
                  </a:extLst>
                </p:cNvPr>
                <p:cNvSpPr txBox="1"/>
                <p:nvPr/>
              </p:nvSpPr>
              <p:spPr>
                <a:xfrm>
                  <a:off x="2144598" y="5761225"/>
                  <a:ext cx="69642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D5B66E-3600-AB55-2606-0D579F7D29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598" y="5761225"/>
                  <a:ext cx="696428" cy="215444"/>
                </a:xfrm>
                <a:prstGeom prst="rect">
                  <a:avLst/>
                </a:prstGeom>
                <a:blipFill>
                  <a:blip r:embed="rId6"/>
                  <a:stretch>
                    <a:fillRect r="-12281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85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The Goods and Financial Markets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goods market depends on the following: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interest rate is set by the Federal Reserve as follows: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interest parity condition is the third component: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The Goods and Financial Markets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Combining the three relations, we can find the updated IS-LM relations in the open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IS relation in an open economy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LM relation in an open economy can be expressed as:</a:t>
                </a:r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62F02-BEE3-8BDE-7EFB-F161C0DA7C9B}"/>
              </a:ext>
            </a:extLst>
          </p:cNvPr>
          <p:cNvSpPr/>
          <p:nvPr/>
        </p:nvSpPr>
        <p:spPr>
          <a:xfrm>
            <a:off x="990600" y="3343275"/>
            <a:ext cx="7115175" cy="981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64EE8-6494-567E-B016-8C8B335D1FD1}"/>
              </a:ext>
            </a:extLst>
          </p:cNvPr>
          <p:cNvSpPr/>
          <p:nvPr/>
        </p:nvSpPr>
        <p:spPr>
          <a:xfrm>
            <a:off x="3809999" y="5076824"/>
            <a:ext cx="1524002" cy="4381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The Goods and Financial Markets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207A408-4857-ADEE-E3DC-E6AE3DA744B6}"/>
              </a:ext>
            </a:extLst>
          </p:cNvPr>
          <p:cNvGrpSpPr/>
          <p:nvPr/>
        </p:nvGrpSpPr>
        <p:grpSpPr>
          <a:xfrm>
            <a:off x="433304" y="1908049"/>
            <a:ext cx="8279397" cy="4128131"/>
            <a:chOff x="433304" y="1908049"/>
            <a:chExt cx="8279397" cy="412813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6AC92C-8A88-3848-D654-D68051C6AB83}"/>
                </a:ext>
              </a:extLst>
            </p:cNvPr>
            <p:cNvCxnSpPr/>
            <p:nvPr/>
          </p:nvCxnSpPr>
          <p:spPr>
            <a:xfrm>
              <a:off x="628649" y="5731731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73FD52-F826-073C-65C5-83D44E1E7E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151141" y="3954581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453694-8A7C-AA2A-7882-E2C1F72B92A1}"/>
                    </a:ext>
                  </a:extLst>
                </p:cNvPr>
                <p:cNvSpPr txBox="1"/>
                <p:nvPr/>
              </p:nvSpPr>
              <p:spPr>
                <a:xfrm>
                  <a:off x="3708603" y="5759181"/>
                  <a:ext cx="8062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Output, </a:t>
                  </a:r>
                  <a14:m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453694-8A7C-AA2A-7882-E2C1F72B9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603" y="5759181"/>
                  <a:ext cx="806246" cy="276999"/>
                </a:xfrm>
                <a:prstGeom prst="rect">
                  <a:avLst/>
                </a:prstGeom>
                <a:blipFill>
                  <a:blip r:embed="rId2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529A20-E3D9-B6C5-0CD9-7E155DE08331}"/>
                    </a:ext>
                  </a:extLst>
                </p:cNvPr>
                <p:cNvSpPr txBox="1"/>
                <p:nvPr/>
              </p:nvSpPr>
              <p:spPr>
                <a:xfrm rot="16200000">
                  <a:off x="-276153" y="2630694"/>
                  <a:ext cx="16959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Domestic Interest Rate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529A20-E3D9-B6C5-0CD9-7E155DE08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76153" y="2630694"/>
                  <a:ext cx="1695913" cy="276999"/>
                </a:xfrm>
                <a:prstGeom prst="rect">
                  <a:avLst/>
                </a:prstGeom>
                <a:blipFill>
                  <a:blip r:embed="rId3"/>
                  <a:stretch>
                    <a:fillRect r="-15217" b="-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2197A4-03FE-1BF0-F983-B765090BA875}"/>
                </a:ext>
              </a:extLst>
            </p:cNvPr>
            <p:cNvCxnSpPr/>
            <p:nvPr/>
          </p:nvCxnSpPr>
          <p:spPr>
            <a:xfrm>
              <a:off x="4712200" y="5718543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5813E12-B05D-38E3-861C-01D5C4FCEDE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32410" y="3941393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8A86D9A-A8DD-6AE2-42AB-D8FEB68F95EB}"/>
                    </a:ext>
                  </a:extLst>
                </p:cNvPr>
                <p:cNvSpPr txBox="1"/>
                <p:nvPr/>
              </p:nvSpPr>
              <p:spPr>
                <a:xfrm>
                  <a:off x="7447803" y="5745993"/>
                  <a:ext cx="126489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Exchange Rate,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8A86D9A-A8DD-6AE2-42AB-D8FEB68F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803" y="5745993"/>
                  <a:ext cx="126489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83"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2AA0344-C545-9A1C-899F-ACB4942A2298}"/>
                    </a:ext>
                  </a:extLst>
                </p:cNvPr>
                <p:cNvSpPr txBox="1"/>
                <p:nvPr/>
              </p:nvSpPr>
              <p:spPr>
                <a:xfrm rot="16200000">
                  <a:off x="3807398" y="2617506"/>
                  <a:ext cx="16959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Domestic Interest Rate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2AA0344-C545-9A1C-899F-ACB4942A22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07398" y="2617506"/>
                  <a:ext cx="169591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222" r="-17778" b="-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E56BD74-051E-0C2D-0EEE-7B48A984FF45}"/>
              </a:ext>
            </a:extLst>
          </p:cNvPr>
          <p:cNvGrpSpPr/>
          <p:nvPr/>
        </p:nvGrpSpPr>
        <p:grpSpPr>
          <a:xfrm>
            <a:off x="941267" y="2593820"/>
            <a:ext cx="2895987" cy="2924841"/>
            <a:chOff x="941267" y="2593820"/>
            <a:chExt cx="2895987" cy="29248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1F505FC-6C44-E370-4060-427EAA1592BF}"/>
                </a:ext>
              </a:extLst>
            </p:cNvPr>
            <p:cNvCxnSpPr>
              <a:cxnSpLocks/>
            </p:cNvCxnSpPr>
            <p:nvPr/>
          </p:nvCxnSpPr>
          <p:spPr>
            <a:xfrm>
              <a:off x="941267" y="2593820"/>
              <a:ext cx="2590754" cy="281711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E325760-5098-ECA7-0834-75DE0A7EDDE1}"/>
                    </a:ext>
                  </a:extLst>
                </p:cNvPr>
                <p:cNvSpPr txBox="1"/>
                <p:nvPr/>
              </p:nvSpPr>
              <p:spPr>
                <a:xfrm>
                  <a:off x="3631749" y="5303217"/>
                  <a:ext cx="20550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𝐼𝑆</m:t>
                        </m:r>
                      </m:oMath>
                    </m:oMathPara>
                  </a14:m>
                  <a:endParaRPr lang="en-US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E325760-5098-ECA7-0834-75DE0A7EDD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749" y="5303217"/>
                  <a:ext cx="205505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21212" r="-18182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59062A4-BE25-1258-6F4B-3A6A0989D510}"/>
              </a:ext>
            </a:extLst>
          </p:cNvPr>
          <p:cNvGrpSpPr/>
          <p:nvPr/>
        </p:nvGrpSpPr>
        <p:grpSpPr>
          <a:xfrm>
            <a:off x="598563" y="3973434"/>
            <a:ext cx="3836827" cy="220513"/>
            <a:chOff x="598563" y="3973434"/>
            <a:chExt cx="3836827" cy="22051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446C508-7FF8-180A-4DB3-51FFFD9D4E71}"/>
                </a:ext>
              </a:extLst>
            </p:cNvPr>
            <p:cNvCxnSpPr>
              <a:cxnSpLocks/>
            </p:cNvCxnSpPr>
            <p:nvPr/>
          </p:nvCxnSpPr>
          <p:spPr>
            <a:xfrm>
              <a:off x="791958" y="4086225"/>
              <a:ext cx="3294267" cy="0"/>
            </a:xfrm>
            <a:prstGeom prst="line">
              <a:avLst/>
            </a:prstGeom>
            <a:ln w="28575">
              <a:solidFill>
                <a:srgbClr val="D42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9A050D2-428F-AD63-A7E0-015C4A38EA8A}"/>
                    </a:ext>
                  </a:extLst>
                </p:cNvPr>
                <p:cNvSpPr txBox="1"/>
                <p:nvPr/>
              </p:nvSpPr>
              <p:spPr>
                <a:xfrm>
                  <a:off x="4142489" y="3973434"/>
                  <a:ext cx="29290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D4282F"/>
                            </a:solidFill>
                            <a:latin typeface="Cambria Math" panose="02040503050406030204" pitchFamily="18" charset="0"/>
                          </a:rPr>
                          <m:t>𝐿𝑀</m:t>
                        </m:r>
                      </m:oMath>
                    </m:oMathPara>
                  </a14:m>
                  <a:endParaRPr lang="en-US" sz="1400" dirty="0">
                    <a:solidFill>
                      <a:srgbClr val="D4282F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9A050D2-428F-AD63-A7E0-015C4A38E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489" y="3973434"/>
                  <a:ext cx="292901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4583" r="-10417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E546D91-861E-32B7-36DB-0B9C32BF8869}"/>
                    </a:ext>
                  </a:extLst>
                </p:cNvPr>
                <p:cNvSpPr txBox="1"/>
                <p:nvPr/>
              </p:nvSpPr>
              <p:spPr>
                <a:xfrm>
                  <a:off x="598563" y="3978503"/>
                  <a:ext cx="9707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E546D91-861E-32B7-36DB-0B9C32BF88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563" y="3978503"/>
                  <a:ext cx="97078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25000" r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37876E8-8228-76A9-F793-C79807794D15}"/>
              </a:ext>
            </a:extLst>
          </p:cNvPr>
          <p:cNvGrpSpPr/>
          <p:nvPr/>
        </p:nvGrpSpPr>
        <p:grpSpPr>
          <a:xfrm>
            <a:off x="2204212" y="4037602"/>
            <a:ext cx="247424" cy="1952917"/>
            <a:chOff x="2204212" y="4037602"/>
            <a:chExt cx="247424" cy="195291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0E1B347-695A-4A8F-3EB2-1C5B85A394E4}"/>
                </a:ext>
              </a:extLst>
            </p:cNvPr>
            <p:cNvSpPr/>
            <p:nvPr/>
          </p:nvSpPr>
          <p:spPr>
            <a:xfrm>
              <a:off x="2280985" y="4037602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EF9429D-3881-21F9-39BF-E3DDB15343A1}"/>
                </a:ext>
              </a:extLst>
            </p:cNvPr>
            <p:cNvCxnSpPr>
              <a:stCxn id="47" idx="4"/>
            </p:cNvCxnSpPr>
            <p:nvPr/>
          </p:nvCxnSpPr>
          <p:spPr>
            <a:xfrm flipH="1">
              <a:off x="2322267" y="4121097"/>
              <a:ext cx="1" cy="159744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37498E7-89E5-8A6E-D27C-B6C8288DD433}"/>
                    </a:ext>
                  </a:extLst>
                </p:cNvPr>
                <p:cNvSpPr txBox="1"/>
                <p:nvPr/>
              </p:nvSpPr>
              <p:spPr>
                <a:xfrm>
                  <a:off x="2204212" y="5775075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37498E7-89E5-8A6E-D27C-B6C8288DD4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212" y="5775075"/>
                  <a:ext cx="247424" cy="215444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EC2448E-E00F-7111-CCF0-4F26CBC08D04}"/>
              </a:ext>
            </a:extLst>
          </p:cNvPr>
          <p:cNvGrpSpPr/>
          <p:nvPr/>
        </p:nvGrpSpPr>
        <p:grpSpPr>
          <a:xfrm>
            <a:off x="5140240" y="2076847"/>
            <a:ext cx="3277671" cy="3356837"/>
            <a:chOff x="5140240" y="2076847"/>
            <a:chExt cx="3277671" cy="335683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2A2EA8-EF13-646E-76A4-83DE2E368897}"/>
                </a:ext>
              </a:extLst>
            </p:cNvPr>
            <p:cNvCxnSpPr/>
            <p:nvPr/>
          </p:nvCxnSpPr>
          <p:spPr>
            <a:xfrm flipV="1">
              <a:off x="5140240" y="2447888"/>
              <a:ext cx="2985796" cy="298579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764C863-FB77-5767-BF39-541027B67071}"/>
                    </a:ext>
                  </a:extLst>
                </p:cNvPr>
                <p:cNvSpPr txBox="1"/>
                <p:nvPr/>
              </p:nvSpPr>
              <p:spPr>
                <a:xfrm>
                  <a:off x="7834161" y="2076847"/>
                  <a:ext cx="58375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𝐼𝑛𝑡𝑒𝑟𝑒𝑠𝑡</m:t>
                        </m:r>
                        <m:r>
                          <a:rPr lang="en-US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𝑃𝑎𝑟𝑖𝑡𝑦</m:t>
                        </m:r>
                      </m:oMath>
                    </m:oMathPara>
                  </a14:m>
                  <a:endParaRPr lang="en-US" sz="11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764C863-FB77-5767-BF39-541027B670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4161" y="2076847"/>
                  <a:ext cx="583750" cy="338554"/>
                </a:xfrm>
                <a:prstGeom prst="rect">
                  <a:avLst/>
                </a:prstGeom>
                <a:blipFill>
                  <a:blip r:embed="rId10"/>
                  <a:stretch>
                    <a:fillRect l="-5208" b="-1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0DA8C8A-C581-1CB2-083A-08EBF8090A83}"/>
              </a:ext>
            </a:extLst>
          </p:cNvPr>
          <p:cNvGrpSpPr/>
          <p:nvPr/>
        </p:nvGrpSpPr>
        <p:grpSpPr>
          <a:xfrm>
            <a:off x="6374611" y="4121097"/>
            <a:ext cx="247424" cy="1855452"/>
            <a:chOff x="6374611" y="4121097"/>
            <a:chExt cx="247424" cy="185545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EDD2E2E-74EB-9650-0B19-F69ED0511542}"/>
                </a:ext>
              </a:extLst>
            </p:cNvPr>
            <p:cNvCxnSpPr>
              <a:stCxn id="58" idx="4"/>
            </p:cNvCxnSpPr>
            <p:nvPr/>
          </p:nvCxnSpPr>
          <p:spPr>
            <a:xfrm flipH="1">
              <a:off x="6498323" y="4121097"/>
              <a:ext cx="1" cy="159744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157E5C5-73A8-58BC-032F-F3506F020B5E}"/>
                    </a:ext>
                  </a:extLst>
                </p:cNvPr>
                <p:cNvSpPr txBox="1"/>
                <p:nvPr/>
              </p:nvSpPr>
              <p:spPr>
                <a:xfrm>
                  <a:off x="6374611" y="5761105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157E5C5-73A8-58BC-032F-F3506F020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4611" y="5761105"/>
                  <a:ext cx="247424" cy="215444"/>
                </a:xfrm>
                <a:prstGeom prst="rect">
                  <a:avLst/>
                </a:prstGeom>
                <a:blipFill>
                  <a:blip r:embed="rId11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B8A6791-0759-4163-5E3C-401DCD0AEAC5}"/>
              </a:ext>
            </a:extLst>
          </p:cNvPr>
          <p:cNvGrpSpPr/>
          <p:nvPr/>
        </p:nvGrpSpPr>
        <p:grpSpPr>
          <a:xfrm>
            <a:off x="4086225" y="3968099"/>
            <a:ext cx="2453381" cy="215444"/>
            <a:chOff x="4086225" y="3968099"/>
            <a:chExt cx="2453381" cy="21544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6691BF7-001F-3D4C-5681-7AA5339FF95A}"/>
                </a:ext>
              </a:extLst>
            </p:cNvPr>
            <p:cNvCxnSpPr>
              <a:cxnSpLocks/>
            </p:cNvCxnSpPr>
            <p:nvPr/>
          </p:nvCxnSpPr>
          <p:spPr>
            <a:xfrm>
              <a:off x="4086225" y="4086225"/>
              <a:ext cx="78928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DF68C1-0256-F827-0D5A-F03AB88823C6}"/>
                    </a:ext>
                  </a:extLst>
                </p:cNvPr>
                <p:cNvSpPr txBox="1"/>
                <p:nvPr/>
              </p:nvSpPr>
              <p:spPr>
                <a:xfrm>
                  <a:off x="4681852" y="3968099"/>
                  <a:ext cx="9707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DF68C1-0256-F827-0D5A-F03AB88823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852" y="3968099"/>
                  <a:ext cx="97078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25000" r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F710E6C-EDCD-50B3-C29E-C535E9EE1EDD}"/>
                </a:ext>
              </a:extLst>
            </p:cNvPr>
            <p:cNvCxnSpPr>
              <a:cxnSpLocks/>
            </p:cNvCxnSpPr>
            <p:nvPr/>
          </p:nvCxnSpPr>
          <p:spPr>
            <a:xfrm>
              <a:off x="4875510" y="4086225"/>
              <a:ext cx="15824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DB2DB23-EEB0-7DD1-9DD0-13580CA6E94D}"/>
                </a:ext>
              </a:extLst>
            </p:cNvPr>
            <p:cNvSpPr/>
            <p:nvPr/>
          </p:nvSpPr>
          <p:spPr>
            <a:xfrm>
              <a:off x="6457041" y="4037602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626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Monetary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9DCD-5A6C-F42F-ADAD-DCBC1692E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that in the closed economy, monetary policy works through the effect of the interest rate on investment.</a:t>
            </a:r>
          </a:p>
          <a:p>
            <a:pPr lvl="3"/>
            <a:endParaRPr lang="en-US" dirty="0"/>
          </a:p>
          <a:p>
            <a:r>
              <a:rPr lang="en-US" dirty="0"/>
              <a:t>Monetary policy works through two channels in an open economy.</a:t>
            </a:r>
          </a:p>
          <a:p>
            <a:pPr lvl="1"/>
            <a:r>
              <a:rPr lang="en-US" dirty="0"/>
              <a:t>The effect of the interest rate on investment, and</a:t>
            </a:r>
          </a:p>
          <a:p>
            <a:pPr lvl="1"/>
            <a:r>
              <a:rPr lang="en-US" dirty="0"/>
              <a:t>The effect of the interest rate on the exchange rate, and the effect of the exchange rate on exports and imports.</a:t>
            </a:r>
          </a:p>
          <a:p>
            <a:pPr lvl="4"/>
            <a:endParaRPr lang="en-US" dirty="0"/>
          </a:p>
          <a:p>
            <a:r>
              <a:rPr lang="en-US" dirty="0"/>
              <a:t>In case of a contractionary monetary policy…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https://pollev.com/brianpark046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23E16C-1165-FEA6-D775-025B907AA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7618" r="7351" b="7660"/>
          <a:stretch/>
        </p:blipFill>
        <p:spPr>
          <a:xfrm>
            <a:off x="2088573" y="1339928"/>
            <a:ext cx="4966854" cy="49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Contractionary Monetary Policy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45EE11-66B9-5FEC-25E1-E185F808FE58}"/>
              </a:ext>
            </a:extLst>
          </p:cNvPr>
          <p:cNvGrpSpPr/>
          <p:nvPr/>
        </p:nvGrpSpPr>
        <p:grpSpPr>
          <a:xfrm>
            <a:off x="433304" y="1908049"/>
            <a:ext cx="8279397" cy="4128131"/>
            <a:chOff x="433304" y="1908049"/>
            <a:chExt cx="8279397" cy="412813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207A408-4857-ADEE-E3DC-E6AE3DA744B6}"/>
                </a:ext>
              </a:extLst>
            </p:cNvPr>
            <p:cNvGrpSpPr/>
            <p:nvPr/>
          </p:nvGrpSpPr>
          <p:grpSpPr>
            <a:xfrm>
              <a:off x="433304" y="1908049"/>
              <a:ext cx="8279397" cy="4128131"/>
              <a:chOff x="433304" y="1908049"/>
              <a:chExt cx="8279397" cy="4128131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66AC92C-8A88-3848-D654-D68051C6AB83}"/>
                  </a:ext>
                </a:extLst>
              </p:cNvPr>
              <p:cNvCxnSpPr/>
              <p:nvPr/>
            </p:nvCxnSpPr>
            <p:spPr>
              <a:xfrm>
                <a:off x="628649" y="573173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73FD52-F826-073C-65C5-83D44E1E7E1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151141" y="395458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/>
                  <p:nvPr/>
                </p:nvSpPr>
                <p:spPr>
                  <a:xfrm>
                    <a:off x="3708603" y="5759181"/>
                    <a:ext cx="8062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Output, </a:t>
                    </a:r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8603" y="5759181"/>
                    <a:ext cx="806246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276153" y="2630694"/>
                    <a:ext cx="169591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Domestic Interest Rate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276153" y="2630694"/>
                    <a:ext cx="169591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5217" b="-3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12197A4-03FE-1BF0-F983-B765090BA875}"/>
                  </a:ext>
                </a:extLst>
              </p:cNvPr>
              <p:cNvCxnSpPr/>
              <p:nvPr/>
            </p:nvCxnSpPr>
            <p:spPr>
              <a:xfrm>
                <a:off x="4712200" y="571854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5813E12-B05D-38E3-861C-01D5C4FCED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32410" y="394139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/>
                  <p:nvPr/>
                </p:nvSpPr>
                <p:spPr>
                  <a:xfrm>
                    <a:off x="7447803" y="5745993"/>
                    <a:ext cx="126489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Exchange Rate,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7803" y="5745993"/>
                    <a:ext cx="126489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83"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807398" y="2617506"/>
                    <a:ext cx="169591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Domestic Interest Rate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07398" y="2617506"/>
                    <a:ext cx="169591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" r="-17778" b="-3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E56BD74-051E-0C2D-0EEE-7B48A984FF45}"/>
                </a:ext>
              </a:extLst>
            </p:cNvPr>
            <p:cNvGrpSpPr/>
            <p:nvPr/>
          </p:nvGrpSpPr>
          <p:grpSpPr>
            <a:xfrm>
              <a:off x="941267" y="2593820"/>
              <a:ext cx="2895987" cy="2924841"/>
              <a:chOff x="941267" y="2593820"/>
              <a:chExt cx="2895987" cy="2924841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F505FC-6C44-E370-4060-427EAA159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267" y="2593820"/>
                <a:ext cx="2590754" cy="281711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/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𝐼𝑆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212" r="-18182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59062A4-BE25-1258-6F4B-3A6A0989D510}"/>
                </a:ext>
              </a:extLst>
            </p:cNvPr>
            <p:cNvGrpSpPr/>
            <p:nvPr/>
          </p:nvGrpSpPr>
          <p:grpSpPr>
            <a:xfrm>
              <a:off x="598563" y="4411584"/>
              <a:ext cx="3836827" cy="220513"/>
              <a:chOff x="598563" y="3973434"/>
              <a:chExt cx="3836827" cy="22051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446C508-7FF8-180A-4DB3-51FFFD9D4E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58" y="4086225"/>
                <a:ext cx="3294267" cy="0"/>
              </a:xfrm>
              <a:prstGeom prst="line">
                <a:avLst/>
              </a:prstGeom>
              <a:ln w="28575">
                <a:solidFill>
                  <a:srgbClr val="D4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9A050D2-428F-AD63-A7E0-015C4A38EA8A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D4282F"/>
                              </a:solidFill>
                              <a:latin typeface="Cambria Math" panose="02040503050406030204" pitchFamily="18" charset="0"/>
                            </a:rPr>
                            <m:t>𝐿𝑀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D4282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9A050D2-428F-AD63-A7E0-015C4A38EA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583" r="-10417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E546D91-861E-32B7-36DB-0B9C32BF8869}"/>
                      </a:ext>
                    </a:extLst>
                  </p:cNvPr>
                  <p:cNvSpPr txBox="1"/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E546D91-861E-32B7-36DB-0B9C32BF88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37876E8-8228-76A9-F793-C79807794D15}"/>
                </a:ext>
              </a:extLst>
            </p:cNvPr>
            <p:cNvGrpSpPr/>
            <p:nvPr/>
          </p:nvGrpSpPr>
          <p:grpSpPr>
            <a:xfrm>
              <a:off x="2597963" y="4475752"/>
              <a:ext cx="247424" cy="1518861"/>
              <a:chOff x="2198555" y="4037602"/>
              <a:chExt cx="247424" cy="151886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0E1B347-695A-4A8F-3EB2-1C5B85A394E4}"/>
                  </a:ext>
                </a:extLst>
              </p:cNvPr>
              <p:cNvSpPr/>
              <p:nvPr/>
            </p:nvSpPr>
            <p:spPr>
              <a:xfrm>
                <a:off x="2280985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EF9429D-3881-21F9-39BF-E3DDB15343A1}"/>
                  </a:ext>
                </a:extLst>
              </p:cNvPr>
              <p:cNvCxnSpPr>
                <a:cxnSpLocks/>
                <a:stCxn id="47" idx="4"/>
              </p:cNvCxnSpPr>
              <p:nvPr/>
            </p:nvCxnSpPr>
            <p:spPr>
              <a:xfrm>
                <a:off x="2322268" y="4121097"/>
                <a:ext cx="0" cy="11850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937498E7-89E5-8A6E-D27C-B6C8288DD433}"/>
                      </a:ext>
                    </a:extLst>
                  </p:cNvPr>
                  <p:cNvSpPr txBox="1"/>
                  <p:nvPr/>
                </p:nvSpPr>
                <p:spPr>
                  <a:xfrm>
                    <a:off x="2198555" y="5341019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937498E7-89E5-8A6E-D27C-B6C8288DD4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8555" y="5341019"/>
                    <a:ext cx="247424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EC2448E-E00F-7111-CCF0-4F26CBC08D04}"/>
                </a:ext>
              </a:extLst>
            </p:cNvPr>
            <p:cNvGrpSpPr/>
            <p:nvPr/>
          </p:nvGrpSpPr>
          <p:grpSpPr>
            <a:xfrm>
              <a:off x="5140240" y="2076847"/>
              <a:ext cx="3277671" cy="3356837"/>
              <a:chOff x="5140240" y="2076847"/>
              <a:chExt cx="3277671" cy="335683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2A2EA8-EF13-646E-76A4-83DE2E368897}"/>
                  </a:ext>
                </a:extLst>
              </p:cNvPr>
              <p:cNvCxnSpPr/>
              <p:nvPr/>
            </p:nvCxnSpPr>
            <p:spPr>
              <a:xfrm flipV="1">
                <a:off x="5140240" y="2447888"/>
                <a:ext cx="2985796" cy="298579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/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𝐼𝑛𝑡𝑒𝑟𝑒𝑠𝑡</m:t>
                          </m:r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b="0" i="1" dirty="0">
                      <a:solidFill>
                        <a:srgbClr val="00B050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𝑃𝑎𝑟𝑖𝑡𝑦</m:t>
                          </m:r>
                        </m:oMath>
                      </m:oMathPara>
                    </a14:m>
                    <a:endParaRPr lang="en-US" sz="11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208" b="-1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0DA8C8A-C581-1CB2-083A-08EBF8090A83}"/>
                </a:ext>
              </a:extLst>
            </p:cNvPr>
            <p:cNvGrpSpPr/>
            <p:nvPr/>
          </p:nvGrpSpPr>
          <p:grpSpPr>
            <a:xfrm>
              <a:off x="5940712" y="4559247"/>
              <a:ext cx="247424" cy="1432746"/>
              <a:chOff x="6405532" y="4559247"/>
              <a:chExt cx="247424" cy="143274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EDD2E2E-74EB-9650-0B19-F69ED0511542}"/>
                  </a:ext>
                </a:extLst>
              </p:cNvPr>
              <p:cNvCxnSpPr>
                <a:cxnSpLocks/>
                <a:stCxn id="58" idx="4"/>
              </p:cNvCxnSpPr>
              <p:nvPr/>
            </p:nvCxnSpPr>
            <p:spPr>
              <a:xfrm>
                <a:off x="6522045" y="4559247"/>
                <a:ext cx="7199" cy="1159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157E5C5-73A8-58BC-032F-F3506F020B5E}"/>
                      </a:ext>
                    </a:extLst>
                  </p:cNvPr>
                  <p:cNvSpPr txBox="1"/>
                  <p:nvPr/>
                </p:nvSpPr>
                <p:spPr>
                  <a:xfrm>
                    <a:off x="6405532" y="5776549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157E5C5-73A8-58BC-032F-F3506F020B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5532" y="5776549"/>
                    <a:ext cx="247424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B8A6791-0759-4163-5E3C-401DCD0AEAC5}"/>
                </a:ext>
              </a:extLst>
            </p:cNvPr>
            <p:cNvGrpSpPr/>
            <p:nvPr/>
          </p:nvGrpSpPr>
          <p:grpSpPr>
            <a:xfrm>
              <a:off x="4086225" y="4406249"/>
              <a:ext cx="2012282" cy="215444"/>
              <a:chOff x="4086225" y="3968099"/>
              <a:chExt cx="2012282" cy="21544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6691BF7-001F-3D4C-5681-7AA5339FF9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6225" y="4086225"/>
                <a:ext cx="789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3DF68C1-0256-F827-0D5A-F03AB88823C6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3DF68C1-0256-F827-0D5A-F03AB88823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F710E6C-EDCD-50B3-C29E-C535E9EE1EDD}"/>
                  </a:ext>
                </a:extLst>
              </p:cNvPr>
              <p:cNvCxnSpPr>
                <a:cxnSpLocks/>
                <a:endCxn id="58" idx="2"/>
              </p:cNvCxnSpPr>
              <p:nvPr/>
            </p:nvCxnSpPr>
            <p:spPr>
              <a:xfrm flipV="1">
                <a:off x="4875510" y="4079350"/>
                <a:ext cx="1140432" cy="687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DB2DB23-EEB0-7DD1-9DD0-13580CA6E94D}"/>
                  </a:ext>
                </a:extLst>
              </p:cNvPr>
              <p:cNvSpPr/>
              <p:nvPr/>
            </p:nvSpPr>
            <p:spPr>
              <a:xfrm>
                <a:off x="6015942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38688F-B0A2-849E-44BB-C3E8ED6212E1}"/>
              </a:ext>
            </a:extLst>
          </p:cNvPr>
          <p:cNvGrpSpPr/>
          <p:nvPr/>
        </p:nvGrpSpPr>
        <p:grpSpPr>
          <a:xfrm>
            <a:off x="606450" y="3841850"/>
            <a:ext cx="6172562" cy="2149881"/>
            <a:chOff x="606450" y="3841850"/>
            <a:chExt cx="6172562" cy="214988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9F4D07-3EAE-B49A-E0D9-B659DF9BEC8B}"/>
                </a:ext>
              </a:extLst>
            </p:cNvPr>
            <p:cNvGrpSpPr/>
            <p:nvPr/>
          </p:nvGrpSpPr>
          <p:grpSpPr>
            <a:xfrm>
              <a:off x="606450" y="3843439"/>
              <a:ext cx="3894407" cy="220513"/>
              <a:chOff x="598563" y="3973434"/>
              <a:chExt cx="3894407" cy="220513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E39559E-0A11-5769-3A7D-80D562A85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58" y="4086225"/>
                <a:ext cx="3294267" cy="0"/>
              </a:xfrm>
              <a:prstGeom prst="line">
                <a:avLst/>
              </a:prstGeom>
              <a:ln w="28575">
                <a:solidFill>
                  <a:srgbClr val="D4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06CA604C-B620-0254-4052-16C645E4F94F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489" y="3973434"/>
                    <a:ext cx="35048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D4282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D4282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D4282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D4282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1400" dirty="0">
                      <a:solidFill>
                        <a:srgbClr val="D4282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06CA604C-B620-0254-4052-16C645E4F9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489" y="3973434"/>
                    <a:ext cx="350481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281" r="-3509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30E2615-2ED5-B1C6-C291-86CF8F9255E3}"/>
                      </a:ext>
                    </a:extLst>
                  </p:cNvPr>
                  <p:cNvSpPr txBox="1"/>
                  <p:nvPr/>
                </p:nvSpPr>
                <p:spPr>
                  <a:xfrm>
                    <a:off x="598563" y="3978503"/>
                    <a:ext cx="15100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30E2615-2ED5-B1C6-C291-86CF8F9255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563" y="3978503"/>
                    <a:ext cx="151002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000" r="-6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058006-C99C-B898-3C05-A92787B46345}"/>
                </a:ext>
              </a:extLst>
            </p:cNvPr>
            <p:cNvSpPr/>
            <p:nvPr/>
          </p:nvSpPr>
          <p:spPr>
            <a:xfrm>
              <a:off x="2151094" y="3918884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069FA5E-4C53-A59D-D9A1-7DDFA23520FF}"/>
                </a:ext>
              </a:extLst>
            </p:cNvPr>
            <p:cNvCxnSpPr>
              <a:stCxn id="22" idx="4"/>
            </p:cNvCxnSpPr>
            <p:nvPr/>
          </p:nvCxnSpPr>
          <p:spPr>
            <a:xfrm flipH="1">
              <a:off x="2192376" y="4002379"/>
              <a:ext cx="1" cy="172935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0B1BB49-A72D-EE75-7D15-FF32A4AF81EB}"/>
                    </a:ext>
                  </a:extLst>
                </p:cNvPr>
                <p:cNvSpPr txBox="1"/>
                <p:nvPr/>
              </p:nvSpPr>
              <p:spPr>
                <a:xfrm>
                  <a:off x="2094110" y="5773900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0B1BB49-A72D-EE75-7D15-FF32A4AF8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110" y="5773900"/>
                  <a:ext cx="247424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10000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0247B9D-77C3-17AC-F678-DB9918A2569B}"/>
                </a:ext>
              </a:extLst>
            </p:cNvPr>
            <p:cNvGrpSpPr/>
            <p:nvPr/>
          </p:nvGrpSpPr>
          <p:grpSpPr>
            <a:xfrm>
              <a:off x="4094112" y="3841850"/>
              <a:ext cx="2565810" cy="215444"/>
              <a:chOff x="4086225" y="3968099"/>
              <a:chExt cx="2565810" cy="215444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0E419DA-6E68-4150-CBBC-18782D229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6225" y="4086225"/>
                <a:ext cx="789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16C9AAD-2DCC-A514-274D-783DF972FC61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852" y="3968099"/>
                    <a:ext cx="15100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16C9AAD-2DCC-A514-274D-783DF972FC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852" y="3968099"/>
                    <a:ext cx="151002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6000" r="-6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8CD49F1-37FD-4260-B354-F9FABE61D3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5510" y="4084860"/>
                <a:ext cx="169396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42F0BF1-0F56-19D8-E704-F92882A7ACD3}"/>
                  </a:ext>
                </a:extLst>
              </p:cNvPr>
              <p:cNvSpPr/>
              <p:nvPr/>
            </p:nvSpPr>
            <p:spPr>
              <a:xfrm>
                <a:off x="6569470" y="4040731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65EC6A-F583-336A-B3CA-7C125C435632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>
              <a:off x="6618640" y="3997977"/>
              <a:ext cx="0" cy="172056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5B4028A-CD29-7568-4E0D-50591FED3425}"/>
                    </a:ext>
                  </a:extLst>
                </p:cNvPr>
                <p:cNvSpPr txBox="1"/>
                <p:nvPr/>
              </p:nvSpPr>
              <p:spPr>
                <a:xfrm>
                  <a:off x="6531588" y="5776287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5B4028A-CD29-7568-4E0D-50591FED3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588" y="5776287"/>
                  <a:ext cx="247424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9756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1ADE253-94ED-E38E-2C83-F33ED796224C}"/>
              </a:ext>
            </a:extLst>
          </p:cNvPr>
          <p:cNvCxnSpPr>
            <a:cxnSpLocks/>
          </p:cNvCxnSpPr>
          <p:nvPr/>
        </p:nvCxnSpPr>
        <p:spPr>
          <a:xfrm flipV="1">
            <a:off x="4749977" y="4100509"/>
            <a:ext cx="0" cy="27804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DC12F03-28AD-1280-6907-31CC7A3F14BA}"/>
              </a:ext>
            </a:extLst>
          </p:cNvPr>
          <p:cNvGrpSpPr/>
          <p:nvPr/>
        </p:nvGrpSpPr>
        <p:grpSpPr>
          <a:xfrm>
            <a:off x="662617" y="4100509"/>
            <a:ext cx="5833433" cy="1783984"/>
            <a:chOff x="662617" y="4100509"/>
            <a:chExt cx="5833433" cy="1783984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479E8BB-F8BC-82BC-2A5E-1297A0819C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5492" y="5884493"/>
              <a:ext cx="22770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9402519-FECA-BB57-0301-2DACDE3B7E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17" y="4100509"/>
              <a:ext cx="0" cy="278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41B39B-1491-B3B7-6167-C783899E5D8D}"/>
                </a:ext>
              </a:extLst>
            </p:cNvPr>
            <p:cNvCxnSpPr>
              <a:cxnSpLocks/>
            </p:cNvCxnSpPr>
            <p:nvPr/>
          </p:nvCxnSpPr>
          <p:spPr>
            <a:xfrm>
              <a:off x="6226236" y="5884493"/>
              <a:ext cx="26981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Contractionary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When the Fed conducts contractionary monetary policy, we observed that output decreases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the interest rate increases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Investment will surely fall:</a:t>
                </a:r>
              </a:p>
              <a:p>
                <a:pPr lvl="3"/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lvl="1"/>
                <a:r>
                  <a:rPr lang="en-US" dirty="0"/>
                  <a:t>A decrease in domestic output will lead to investments falling,</a:t>
                </a:r>
              </a:p>
              <a:p>
                <a:pPr lvl="1"/>
                <a:r>
                  <a:rPr lang="en-US" dirty="0"/>
                  <a:t>Increasing domestic interest rates will discourage investment.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would happen to net exports?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8B9CF-2BD8-DA1A-2EE9-AA9DBA36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558AE-D2E4-88D4-B8BC-20FC3C4C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90A49-16F9-6E7E-4D55-A854DD0B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617BF-7D12-7F3B-0B08-44E0FA7B8D9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0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7F40E-5701-FC52-E5F1-AED61910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BB335-6F1C-C418-C33E-18D9143E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01B3-7C5B-00DB-94EC-EB1BBB4D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FAA52-DF80-B269-4354-8B540615A2D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47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In-Class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84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the uncovered interest rate parity relation to find what happens to the exchange rate…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sz="1200" dirty="0"/>
              </a:p>
              <a:p>
                <a:r>
                  <a:rPr lang="en-US" dirty="0"/>
                  <a:t>The exchange rate appreciates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↑)</m:t>
                    </m:r>
                  </m:oMath>
                </a14:m>
                <a:r>
                  <a:rPr lang="en-US" dirty="0"/>
                  <a:t>, which means…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, as domestic goods get more expensive for foreign consumers,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as foreign goods get cheaper to domestic consumers.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But an increase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will lead to a decrease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. So…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The effect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𝑁𝑋</m:t>
                    </m:r>
                  </m:oMath>
                </a14:m>
                <a:r>
                  <a:rPr lang="en-US" dirty="0"/>
                  <a:t> itself is ambiguous.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844" cy="4351338"/>
              </a:xfrm>
              <a:blipFill>
                <a:blip r:embed="rId2"/>
                <a:stretch>
                  <a:fillRect l="-995" t="-1821" r="-1148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Expansionary Monetary Policy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D7AABF4-763A-3415-6E58-CD7D5AA9AB1C}"/>
              </a:ext>
            </a:extLst>
          </p:cNvPr>
          <p:cNvGrpSpPr/>
          <p:nvPr/>
        </p:nvGrpSpPr>
        <p:grpSpPr>
          <a:xfrm>
            <a:off x="433304" y="1908049"/>
            <a:ext cx="8279397" cy="4128131"/>
            <a:chOff x="433304" y="1908049"/>
            <a:chExt cx="8279397" cy="412813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207A408-4857-ADEE-E3DC-E6AE3DA744B6}"/>
                </a:ext>
              </a:extLst>
            </p:cNvPr>
            <p:cNvGrpSpPr/>
            <p:nvPr/>
          </p:nvGrpSpPr>
          <p:grpSpPr>
            <a:xfrm>
              <a:off x="433304" y="1908049"/>
              <a:ext cx="8279397" cy="4128131"/>
              <a:chOff x="433304" y="1908049"/>
              <a:chExt cx="8279397" cy="4128131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66AC92C-8A88-3848-D654-D68051C6AB83}"/>
                  </a:ext>
                </a:extLst>
              </p:cNvPr>
              <p:cNvCxnSpPr/>
              <p:nvPr/>
            </p:nvCxnSpPr>
            <p:spPr>
              <a:xfrm>
                <a:off x="628649" y="573173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73FD52-F826-073C-65C5-83D44E1E7E1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151141" y="395458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/>
                  <p:nvPr/>
                </p:nvSpPr>
                <p:spPr>
                  <a:xfrm>
                    <a:off x="3708603" y="5759181"/>
                    <a:ext cx="8062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Output, </a:t>
                    </a:r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8603" y="5759181"/>
                    <a:ext cx="806246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276153" y="2630694"/>
                    <a:ext cx="169591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Domestic Interest Rate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276153" y="2630694"/>
                    <a:ext cx="169591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5217" b="-3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12197A4-03FE-1BF0-F983-B765090BA875}"/>
                  </a:ext>
                </a:extLst>
              </p:cNvPr>
              <p:cNvCxnSpPr/>
              <p:nvPr/>
            </p:nvCxnSpPr>
            <p:spPr>
              <a:xfrm>
                <a:off x="4712200" y="571854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5813E12-B05D-38E3-861C-01D5C4FCED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32410" y="394139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/>
                  <p:nvPr/>
                </p:nvSpPr>
                <p:spPr>
                  <a:xfrm>
                    <a:off x="7447803" y="5745993"/>
                    <a:ext cx="126489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Exchange Rate,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7803" y="5745993"/>
                    <a:ext cx="126489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83"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807398" y="2617506"/>
                    <a:ext cx="169591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Domestic Interest Rate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07398" y="2617506"/>
                    <a:ext cx="169591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" r="-17778" b="-3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E56BD74-051E-0C2D-0EEE-7B48A984FF45}"/>
                </a:ext>
              </a:extLst>
            </p:cNvPr>
            <p:cNvGrpSpPr/>
            <p:nvPr/>
          </p:nvGrpSpPr>
          <p:grpSpPr>
            <a:xfrm>
              <a:off x="941267" y="2593820"/>
              <a:ext cx="2895987" cy="2924841"/>
              <a:chOff x="941267" y="2593820"/>
              <a:chExt cx="2895987" cy="2924841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F505FC-6C44-E370-4060-427EAA159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267" y="2593820"/>
                <a:ext cx="2590754" cy="281711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/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𝐼𝑆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212" r="-18182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EC2448E-E00F-7111-CCF0-4F26CBC08D04}"/>
                </a:ext>
              </a:extLst>
            </p:cNvPr>
            <p:cNvGrpSpPr/>
            <p:nvPr/>
          </p:nvGrpSpPr>
          <p:grpSpPr>
            <a:xfrm>
              <a:off x="5140240" y="2076847"/>
              <a:ext cx="3277671" cy="3356837"/>
              <a:chOff x="5140240" y="2076847"/>
              <a:chExt cx="3277671" cy="335683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2A2EA8-EF13-646E-76A4-83DE2E368897}"/>
                  </a:ext>
                </a:extLst>
              </p:cNvPr>
              <p:cNvCxnSpPr/>
              <p:nvPr/>
            </p:nvCxnSpPr>
            <p:spPr>
              <a:xfrm flipV="1">
                <a:off x="5140240" y="2447888"/>
                <a:ext cx="2985796" cy="298579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/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𝐼𝑛𝑡𝑒𝑟𝑒𝑠𝑡</m:t>
                          </m:r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b="0" i="1" dirty="0">
                      <a:solidFill>
                        <a:srgbClr val="00B050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𝑃𝑎𝑟𝑖𝑡𝑦</m:t>
                          </m:r>
                        </m:oMath>
                      </m:oMathPara>
                    </a14:m>
                    <a:endParaRPr lang="en-US" sz="11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08" b="-1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DA3D24-D00D-6B44-4CAB-94AF423EB68B}"/>
                </a:ext>
              </a:extLst>
            </p:cNvPr>
            <p:cNvGrpSpPr/>
            <p:nvPr/>
          </p:nvGrpSpPr>
          <p:grpSpPr>
            <a:xfrm>
              <a:off x="598563" y="3847698"/>
              <a:ext cx="3836827" cy="220513"/>
              <a:chOff x="598563" y="3973434"/>
              <a:chExt cx="3836827" cy="220513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AA07596-44B2-63C8-AC74-BF875FA15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58" y="4086225"/>
                <a:ext cx="3294267" cy="0"/>
              </a:xfrm>
              <a:prstGeom prst="line">
                <a:avLst/>
              </a:prstGeom>
              <a:ln w="28575">
                <a:solidFill>
                  <a:srgbClr val="D4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B0B3894-D6D3-27D6-5DC2-BDCD66A530BC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D4282F"/>
                              </a:solidFill>
                              <a:latin typeface="Cambria Math" panose="02040503050406030204" pitchFamily="18" charset="0"/>
                            </a:rPr>
                            <m:t>𝐿𝑀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D4282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B0B3894-D6D3-27D6-5DC2-BDCD66A530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583" r="-10417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962BB0-B020-BD35-37DB-C92D7FF0D930}"/>
                      </a:ext>
                    </a:extLst>
                  </p:cNvPr>
                  <p:cNvSpPr txBox="1"/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962BB0-B020-BD35-37DB-C92D7FF0D9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9D6255-C34F-3D7E-FA36-3037DFAFC839}"/>
                </a:ext>
              </a:extLst>
            </p:cNvPr>
            <p:cNvGrpSpPr/>
            <p:nvPr/>
          </p:nvGrpSpPr>
          <p:grpSpPr>
            <a:xfrm>
              <a:off x="4086225" y="3846282"/>
              <a:ext cx="2575590" cy="215444"/>
              <a:chOff x="4086225" y="3968099"/>
              <a:chExt cx="2575590" cy="2154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058A87B-BF6A-5CB1-294C-FFB3453C4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6225" y="4086225"/>
                <a:ext cx="789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41D09D-FF15-8A58-98AF-7FE4EF22E13E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41D09D-FF15-8A58-98AF-7FE4EF22E1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FFABFC9-0617-7F99-DFFE-0784AA76018F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V="1">
                <a:off x="4890814" y="4079302"/>
                <a:ext cx="1688436" cy="718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A71845-276F-F73B-69E8-A6CD70AF7DBF}"/>
                  </a:ext>
                </a:extLst>
              </p:cNvPr>
              <p:cNvSpPr/>
              <p:nvPr/>
            </p:nvSpPr>
            <p:spPr>
              <a:xfrm>
                <a:off x="6579250" y="4037554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425B8C-D9AF-9F57-66AC-2AFC368F427E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>
              <a:off x="6620533" y="3999232"/>
              <a:ext cx="0" cy="171931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B66F90-A500-C3C9-7A81-0E33E50C604A}"/>
                    </a:ext>
                  </a:extLst>
                </p:cNvPr>
                <p:cNvSpPr txBox="1"/>
                <p:nvPr/>
              </p:nvSpPr>
              <p:spPr>
                <a:xfrm>
                  <a:off x="6496820" y="5780266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B66F90-A500-C3C9-7A81-0E33E50C6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820" y="5780266"/>
                  <a:ext cx="247424" cy="215444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D0A65B-38C6-CA2C-1E53-12FA625FD53C}"/>
                </a:ext>
              </a:extLst>
            </p:cNvPr>
            <p:cNvGrpSpPr/>
            <p:nvPr/>
          </p:nvGrpSpPr>
          <p:grpSpPr>
            <a:xfrm>
              <a:off x="2072473" y="3916752"/>
              <a:ext cx="247424" cy="2073767"/>
              <a:chOff x="2195464" y="4037602"/>
              <a:chExt cx="247424" cy="207376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F704A43-26D6-7C20-7CFA-839B76313696}"/>
                  </a:ext>
                </a:extLst>
              </p:cNvPr>
              <p:cNvSpPr/>
              <p:nvPr/>
            </p:nvSpPr>
            <p:spPr>
              <a:xfrm>
                <a:off x="2280985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F81E5E-0FAE-845D-B828-6F896DDBAA3D}"/>
                  </a:ext>
                </a:extLst>
              </p:cNvPr>
              <p:cNvCxnSpPr>
                <a:cxnSpLocks/>
                <a:stCxn id="59" idx="4"/>
              </p:cNvCxnSpPr>
              <p:nvPr/>
            </p:nvCxnSpPr>
            <p:spPr>
              <a:xfrm>
                <a:off x="2322268" y="4121097"/>
                <a:ext cx="0" cy="1718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D89FA52-D3DB-FE49-58A9-AA737B3B7928}"/>
                      </a:ext>
                    </a:extLst>
                  </p:cNvPr>
                  <p:cNvSpPr txBox="1"/>
                  <p:nvPr/>
                </p:nvSpPr>
                <p:spPr>
                  <a:xfrm>
                    <a:off x="2195464" y="5895925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D89FA52-D3DB-FE49-58A9-AA737B3B79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5464" y="5895925"/>
                    <a:ext cx="247424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F386F18-57F8-A0F6-F094-2232C2162EF1}"/>
              </a:ext>
            </a:extLst>
          </p:cNvPr>
          <p:cNvGrpSpPr/>
          <p:nvPr/>
        </p:nvGrpSpPr>
        <p:grpSpPr>
          <a:xfrm>
            <a:off x="598563" y="4090138"/>
            <a:ext cx="5891137" cy="1904475"/>
            <a:chOff x="598563" y="4090138"/>
            <a:chExt cx="5891137" cy="190447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59062A4-BE25-1258-6F4B-3A6A0989D510}"/>
                </a:ext>
              </a:extLst>
            </p:cNvPr>
            <p:cNvGrpSpPr/>
            <p:nvPr/>
          </p:nvGrpSpPr>
          <p:grpSpPr>
            <a:xfrm>
              <a:off x="598563" y="4411584"/>
              <a:ext cx="3894407" cy="220513"/>
              <a:chOff x="598563" y="3973434"/>
              <a:chExt cx="3894407" cy="22051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446C508-7FF8-180A-4DB3-51FFFD9D4E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58" y="4086225"/>
                <a:ext cx="3294267" cy="0"/>
              </a:xfrm>
              <a:prstGeom prst="line">
                <a:avLst/>
              </a:prstGeom>
              <a:ln w="28575">
                <a:solidFill>
                  <a:srgbClr val="D4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9A050D2-428F-AD63-A7E0-015C4A38EA8A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489" y="3973434"/>
                    <a:ext cx="35048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D4282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D4282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D4282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D4282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1400" dirty="0">
                      <a:solidFill>
                        <a:srgbClr val="D4282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9A050D2-428F-AD63-A7E0-015C4A38EA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489" y="3973434"/>
                    <a:ext cx="350481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281" r="-3509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E546D91-861E-32B7-36DB-0B9C32BF8869}"/>
                      </a:ext>
                    </a:extLst>
                  </p:cNvPr>
                  <p:cNvSpPr txBox="1"/>
                  <p:nvPr/>
                </p:nvSpPr>
                <p:spPr>
                  <a:xfrm>
                    <a:off x="598563" y="3978503"/>
                    <a:ext cx="15100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E546D91-861E-32B7-36DB-0B9C32BF88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563" y="3978503"/>
                    <a:ext cx="151002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000" r="-6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37876E8-8228-76A9-F793-C79807794D15}"/>
                </a:ext>
              </a:extLst>
            </p:cNvPr>
            <p:cNvGrpSpPr/>
            <p:nvPr/>
          </p:nvGrpSpPr>
          <p:grpSpPr>
            <a:xfrm>
              <a:off x="2597963" y="4475752"/>
              <a:ext cx="247424" cy="1518861"/>
              <a:chOff x="2198555" y="4037602"/>
              <a:chExt cx="247424" cy="151886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0E1B347-695A-4A8F-3EB2-1C5B85A394E4}"/>
                  </a:ext>
                </a:extLst>
              </p:cNvPr>
              <p:cNvSpPr/>
              <p:nvPr/>
            </p:nvSpPr>
            <p:spPr>
              <a:xfrm>
                <a:off x="2280985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EF9429D-3881-21F9-39BF-E3DDB15343A1}"/>
                  </a:ext>
                </a:extLst>
              </p:cNvPr>
              <p:cNvCxnSpPr>
                <a:cxnSpLocks/>
                <a:stCxn id="47" idx="4"/>
              </p:cNvCxnSpPr>
              <p:nvPr/>
            </p:nvCxnSpPr>
            <p:spPr>
              <a:xfrm>
                <a:off x="2322268" y="4121097"/>
                <a:ext cx="0" cy="11850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937498E7-89E5-8A6E-D27C-B6C8288DD433}"/>
                      </a:ext>
                    </a:extLst>
                  </p:cNvPr>
                  <p:cNvSpPr txBox="1"/>
                  <p:nvPr/>
                </p:nvSpPr>
                <p:spPr>
                  <a:xfrm>
                    <a:off x="2198555" y="5341019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937498E7-89E5-8A6E-D27C-B6C8288DD4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8555" y="5341019"/>
                    <a:ext cx="247424" cy="21544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9756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0DA8C8A-C581-1CB2-083A-08EBF8090A83}"/>
                </a:ext>
              </a:extLst>
            </p:cNvPr>
            <p:cNvGrpSpPr/>
            <p:nvPr/>
          </p:nvGrpSpPr>
          <p:grpSpPr>
            <a:xfrm>
              <a:off x="5940712" y="4559247"/>
              <a:ext cx="247424" cy="1432746"/>
              <a:chOff x="6405532" y="4559247"/>
              <a:chExt cx="247424" cy="143274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EDD2E2E-74EB-9650-0B19-F69ED0511542}"/>
                  </a:ext>
                </a:extLst>
              </p:cNvPr>
              <p:cNvCxnSpPr>
                <a:cxnSpLocks/>
                <a:stCxn id="58" idx="4"/>
              </p:cNvCxnSpPr>
              <p:nvPr/>
            </p:nvCxnSpPr>
            <p:spPr>
              <a:xfrm>
                <a:off x="6522045" y="4559247"/>
                <a:ext cx="7199" cy="1159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157E5C5-73A8-58BC-032F-F3506F020B5E}"/>
                      </a:ext>
                    </a:extLst>
                  </p:cNvPr>
                  <p:cNvSpPr txBox="1"/>
                  <p:nvPr/>
                </p:nvSpPr>
                <p:spPr>
                  <a:xfrm>
                    <a:off x="6405532" y="5776549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157E5C5-73A8-58BC-032F-F3506F020B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5532" y="5776549"/>
                    <a:ext cx="247424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0000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B8A6791-0759-4163-5E3C-401DCD0AEAC5}"/>
                </a:ext>
              </a:extLst>
            </p:cNvPr>
            <p:cNvGrpSpPr/>
            <p:nvPr/>
          </p:nvGrpSpPr>
          <p:grpSpPr>
            <a:xfrm>
              <a:off x="4086225" y="4406249"/>
              <a:ext cx="2012282" cy="216598"/>
              <a:chOff x="4086225" y="3968099"/>
              <a:chExt cx="2012282" cy="216598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6691BF7-001F-3D4C-5681-7AA5339FF9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6225" y="4086225"/>
                <a:ext cx="789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3DF68C1-0256-F827-0D5A-F03AB88823C6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852" y="3968099"/>
                    <a:ext cx="159339" cy="216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3DF68C1-0256-F827-0D5A-F03AB88823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852" y="3968099"/>
                    <a:ext cx="159339" cy="21659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6923" r="-30769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F710E6C-EDCD-50B3-C29E-C535E9EE1EDD}"/>
                  </a:ext>
                </a:extLst>
              </p:cNvPr>
              <p:cNvCxnSpPr>
                <a:cxnSpLocks/>
                <a:endCxn id="58" idx="2"/>
              </p:cNvCxnSpPr>
              <p:nvPr/>
            </p:nvCxnSpPr>
            <p:spPr>
              <a:xfrm flipV="1">
                <a:off x="4875510" y="4079350"/>
                <a:ext cx="1140432" cy="687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DB2DB23-EEB0-7DD1-9DD0-13580CA6E94D}"/>
                  </a:ext>
                </a:extLst>
              </p:cNvPr>
              <p:cNvSpPr/>
              <p:nvPr/>
            </p:nvSpPr>
            <p:spPr>
              <a:xfrm>
                <a:off x="6015942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1ADE253-94ED-E38E-2C83-F33ED79622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146" y="4115509"/>
              <a:ext cx="0" cy="2780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90A50C6-FDC8-F371-429D-FCC8E1BC9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391" y="4090138"/>
              <a:ext cx="0" cy="2780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1F46430-DDA6-6EEF-B49B-E558E8243E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2099" y="5882797"/>
              <a:ext cx="30681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92826C3-10BC-17E0-6F83-50F5F64D4DD4}"/>
                </a:ext>
              </a:extLst>
            </p:cNvPr>
            <p:cNvCxnSpPr>
              <a:cxnSpLocks/>
            </p:cNvCxnSpPr>
            <p:nvPr/>
          </p:nvCxnSpPr>
          <p:spPr>
            <a:xfrm>
              <a:off x="6179318" y="5884980"/>
              <a:ext cx="31038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18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Expansionary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When the Fed conducts expansionary monetary policy…</a:t>
                </a:r>
              </a:p>
              <a:p>
                <a:pPr lvl="1"/>
                <a:r>
                  <a:rPr lang="en-US" dirty="0"/>
                  <a:t>Output increases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</a:p>
              <a:p>
                <a:pPr lvl="1"/>
                <a:r>
                  <a:rPr lang="en-US" dirty="0"/>
                  <a:t>The interest rate falls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US" dirty="0"/>
                  <a:t>, and exchange rate depreciates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leads to an increase in investments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will lead to increased investment,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will lead to increased investment.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effects on net exports is still ambiguous…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will lead to increased imports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will lead to a decrease in imports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 </m:t>
                    </m:r>
                  </m:oMath>
                </a14:m>
                <a:r>
                  <a:rPr lang="en-US" dirty="0"/>
                  <a:t> will lead to an increase in exports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Expansionary Fiscal Policy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D7AABF4-763A-3415-6E58-CD7D5AA9AB1C}"/>
              </a:ext>
            </a:extLst>
          </p:cNvPr>
          <p:cNvGrpSpPr/>
          <p:nvPr/>
        </p:nvGrpSpPr>
        <p:grpSpPr>
          <a:xfrm>
            <a:off x="433304" y="1908049"/>
            <a:ext cx="8279397" cy="4128131"/>
            <a:chOff x="433304" y="1908049"/>
            <a:chExt cx="8279397" cy="412813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207A408-4857-ADEE-E3DC-E6AE3DA744B6}"/>
                </a:ext>
              </a:extLst>
            </p:cNvPr>
            <p:cNvGrpSpPr/>
            <p:nvPr/>
          </p:nvGrpSpPr>
          <p:grpSpPr>
            <a:xfrm>
              <a:off x="433304" y="1908049"/>
              <a:ext cx="8279397" cy="4128131"/>
              <a:chOff x="433304" y="1908049"/>
              <a:chExt cx="8279397" cy="4128131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66AC92C-8A88-3848-D654-D68051C6AB83}"/>
                  </a:ext>
                </a:extLst>
              </p:cNvPr>
              <p:cNvCxnSpPr/>
              <p:nvPr/>
            </p:nvCxnSpPr>
            <p:spPr>
              <a:xfrm>
                <a:off x="628649" y="573173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73FD52-F826-073C-65C5-83D44E1E7E1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151141" y="395458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/>
                  <p:nvPr/>
                </p:nvSpPr>
                <p:spPr>
                  <a:xfrm>
                    <a:off x="3708603" y="5759181"/>
                    <a:ext cx="8062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Output, </a:t>
                    </a:r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8603" y="5759181"/>
                    <a:ext cx="806246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276153" y="2630694"/>
                    <a:ext cx="169591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Domestic Interest Rate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276153" y="2630694"/>
                    <a:ext cx="169591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5217" b="-3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12197A4-03FE-1BF0-F983-B765090BA875}"/>
                  </a:ext>
                </a:extLst>
              </p:cNvPr>
              <p:cNvCxnSpPr/>
              <p:nvPr/>
            </p:nvCxnSpPr>
            <p:spPr>
              <a:xfrm>
                <a:off x="4712200" y="571854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5813E12-B05D-38E3-861C-01D5C4FCED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32410" y="394139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/>
                  <p:nvPr/>
                </p:nvSpPr>
                <p:spPr>
                  <a:xfrm>
                    <a:off x="7447803" y="5745993"/>
                    <a:ext cx="126489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Exchange Rate,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7803" y="5745993"/>
                    <a:ext cx="126489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83"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807398" y="2617506"/>
                    <a:ext cx="169591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Domestic Interest Rate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07398" y="2617506"/>
                    <a:ext cx="169591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" r="-17778" b="-3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E56BD74-051E-0C2D-0EEE-7B48A984FF45}"/>
                </a:ext>
              </a:extLst>
            </p:cNvPr>
            <p:cNvGrpSpPr/>
            <p:nvPr/>
          </p:nvGrpSpPr>
          <p:grpSpPr>
            <a:xfrm>
              <a:off x="941267" y="2593820"/>
              <a:ext cx="2895987" cy="2924841"/>
              <a:chOff x="941267" y="2593820"/>
              <a:chExt cx="2895987" cy="2924841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F505FC-6C44-E370-4060-427EAA159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267" y="2593820"/>
                <a:ext cx="2590754" cy="281711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/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𝐼𝑆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212" r="-18182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EC2448E-E00F-7111-CCF0-4F26CBC08D04}"/>
                </a:ext>
              </a:extLst>
            </p:cNvPr>
            <p:cNvGrpSpPr/>
            <p:nvPr/>
          </p:nvGrpSpPr>
          <p:grpSpPr>
            <a:xfrm>
              <a:off x="5140240" y="2076847"/>
              <a:ext cx="3277671" cy="3356837"/>
              <a:chOff x="5140240" y="2076847"/>
              <a:chExt cx="3277671" cy="335683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2A2EA8-EF13-646E-76A4-83DE2E368897}"/>
                  </a:ext>
                </a:extLst>
              </p:cNvPr>
              <p:cNvCxnSpPr/>
              <p:nvPr/>
            </p:nvCxnSpPr>
            <p:spPr>
              <a:xfrm flipV="1">
                <a:off x="5140240" y="2447888"/>
                <a:ext cx="2985796" cy="298579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/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𝐼𝑛𝑡𝑒𝑟𝑒𝑠𝑡</m:t>
                          </m:r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b="0" i="1" dirty="0">
                      <a:solidFill>
                        <a:srgbClr val="00B050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𝑃𝑎𝑟𝑖𝑡𝑦</m:t>
                          </m:r>
                        </m:oMath>
                      </m:oMathPara>
                    </a14:m>
                    <a:endParaRPr lang="en-US" sz="11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08" b="-1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DA3D24-D00D-6B44-4CAB-94AF423EB68B}"/>
                </a:ext>
              </a:extLst>
            </p:cNvPr>
            <p:cNvGrpSpPr/>
            <p:nvPr/>
          </p:nvGrpSpPr>
          <p:grpSpPr>
            <a:xfrm>
              <a:off x="598563" y="3847698"/>
              <a:ext cx="3836827" cy="220513"/>
              <a:chOff x="598563" y="3973434"/>
              <a:chExt cx="3836827" cy="220513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AA07596-44B2-63C8-AC74-BF875FA15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58" y="4086225"/>
                <a:ext cx="3294267" cy="0"/>
              </a:xfrm>
              <a:prstGeom prst="line">
                <a:avLst/>
              </a:prstGeom>
              <a:ln w="28575">
                <a:solidFill>
                  <a:srgbClr val="D4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B0B3894-D6D3-27D6-5DC2-BDCD66A530BC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D4282F"/>
                              </a:solidFill>
                              <a:latin typeface="Cambria Math" panose="02040503050406030204" pitchFamily="18" charset="0"/>
                            </a:rPr>
                            <m:t>𝐿𝑀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D4282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B0B3894-D6D3-27D6-5DC2-BDCD66A530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583" r="-10417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962BB0-B020-BD35-37DB-C92D7FF0D930}"/>
                      </a:ext>
                    </a:extLst>
                  </p:cNvPr>
                  <p:cNvSpPr txBox="1"/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962BB0-B020-BD35-37DB-C92D7FF0D9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9D6255-C34F-3D7E-FA36-3037DFAFC839}"/>
                </a:ext>
              </a:extLst>
            </p:cNvPr>
            <p:cNvGrpSpPr/>
            <p:nvPr/>
          </p:nvGrpSpPr>
          <p:grpSpPr>
            <a:xfrm>
              <a:off x="4086225" y="3846282"/>
              <a:ext cx="2575590" cy="215444"/>
              <a:chOff x="4086225" y="3968099"/>
              <a:chExt cx="2575590" cy="2154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058A87B-BF6A-5CB1-294C-FFB3453C4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6225" y="4086225"/>
                <a:ext cx="789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41D09D-FF15-8A58-98AF-7FE4EF22E13E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41D09D-FF15-8A58-98AF-7FE4EF22E1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FFABFC9-0617-7F99-DFFE-0784AA76018F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V="1">
                <a:off x="4890814" y="4079302"/>
                <a:ext cx="1688436" cy="718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A71845-276F-F73B-69E8-A6CD70AF7DBF}"/>
                  </a:ext>
                </a:extLst>
              </p:cNvPr>
              <p:cNvSpPr/>
              <p:nvPr/>
            </p:nvSpPr>
            <p:spPr>
              <a:xfrm>
                <a:off x="6579250" y="4037554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425B8C-D9AF-9F57-66AC-2AFC368F427E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>
              <a:off x="6620533" y="3999232"/>
              <a:ext cx="0" cy="171931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B66F90-A500-C3C9-7A81-0E33E50C604A}"/>
                    </a:ext>
                  </a:extLst>
                </p:cNvPr>
                <p:cNvSpPr txBox="1"/>
                <p:nvPr/>
              </p:nvSpPr>
              <p:spPr>
                <a:xfrm>
                  <a:off x="6496820" y="5780266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B66F90-A500-C3C9-7A81-0E33E50C6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820" y="5780266"/>
                  <a:ext cx="247424" cy="215444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D0A65B-38C6-CA2C-1E53-12FA625FD53C}"/>
                </a:ext>
              </a:extLst>
            </p:cNvPr>
            <p:cNvGrpSpPr/>
            <p:nvPr/>
          </p:nvGrpSpPr>
          <p:grpSpPr>
            <a:xfrm>
              <a:off x="2072473" y="3916752"/>
              <a:ext cx="247424" cy="2073767"/>
              <a:chOff x="2195464" y="4037602"/>
              <a:chExt cx="247424" cy="207376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F704A43-26D6-7C20-7CFA-839B76313696}"/>
                  </a:ext>
                </a:extLst>
              </p:cNvPr>
              <p:cNvSpPr/>
              <p:nvPr/>
            </p:nvSpPr>
            <p:spPr>
              <a:xfrm>
                <a:off x="2280985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F81E5E-0FAE-845D-B828-6F896DDBAA3D}"/>
                  </a:ext>
                </a:extLst>
              </p:cNvPr>
              <p:cNvCxnSpPr>
                <a:cxnSpLocks/>
                <a:stCxn id="59" idx="4"/>
              </p:cNvCxnSpPr>
              <p:nvPr/>
            </p:nvCxnSpPr>
            <p:spPr>
              <a:xfrm>
                <a:off x="2322268" y="4121097"/>
                <a:ext cx="0" cy="1718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D89FA52-D3DB-FE49-58A9-AA737B3B7928}"/>
                      </a:ext>
                    </a:extLst>
                  </p:cNvPr>
                  <p:cNvSpPr txBox="1"/>
                  <p:nvPr/>
                </p:nvSpPr>
                <p:spPr>
                  <a:xfrm>
                    <a:off x="2195464" y="5895925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D89FA52-D3DB-FE49-58A9-AA737B3B79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5464" y="5895925"/>
                    <a:ext cx="247424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C1D52A-41B6-7262-EE3D-E5B9F2E36808}"/>
              </a:ext>
            </a:extLst>
          </p:cNvPr>
          <p:cNvGrpSpPr/>
          <p:nvPr/>
        </p:nvGrpSpPr>
        <p:grpSpPr>
          <a:xfrm>
            <a:off x="1454643" y="2326012"/>
            <a:ext cx="2953370" cy="3664507"/>
            <a:chOff x="1454643" y="2326012"/>
            <a:chExt cx="2953370" cy="36645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98706B-FEF3-E965-FA39-569144CA10BB}"/>
                </a:ext>
              </a:extLst>
            </p:cNvPr>
            <p:cNvGrpSpPr/>
            <p:nvPr/>
          </p:nvGrpSpPr>
          <p:grpSpPr>
            <a:xfrm>
              <a:off x="1454643" y="2326012"/>
              <a:ext cx="2953370" cy="3664507"/>
              <a:chOff x="1454643" y="2326012"/>
              <a:chExt cx="2953370" cy="3664507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1B3B7EFA-5F12-5B24-DCA3-88F543365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4643" y="2326012"/>
                <a:ext cx="2590754" cy="281711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20474CB-ECEC-B25B-8B4D-DCB2047B8FB3}"/>
                      </a:ext>
                    </a:extLst>
                  </p:cNvPr>
                  <p:cNvSpPr txBox="1"/>
                  <p:nvPr/>
                </p:nvSpPr>
                <p:spPr>
                  <a:xfrm>
                    <a:off x="4137170" y="4886715"/>
                    <a:ext cx="270843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1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20474CB-ECEC-B25B-8B4D-DCB2047B8F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7170" y="4886715"/>
                    <a:ext cx="27084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5909" r="-2273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DB85A7E-611B-8098-3FD6-97389F11DC1C}"/>
                  </a:ext>
                </a:extLst>
              </p:cNvPr>
              <p:cNvSpPr/>
              <p:nvPr/>
            </p:nvSpPr>
            <p:spPr>
              <a:xfrm>
                <a:off x="2925895" y="3915737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0989C9D-4EA7-4C0D-88A0-78752B955A8B}"/>
                  </a:ext>
                </a:extLst>
              </p:cNvPr>
              <p:cNvCxnSpPr>
                <a:cxnSpLocks/>
                <a:stCxn id="16" idx="4"/>
              </p:cNvCxnSpPr>
              <p:nvPr/>
            </p:nvCxnSpPr>
            <p:spPr>
              <a:xfrm>
                <a:off x="2967178" y="3999232"/>
                <a:ext cx="0" cy="1718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2EC21E5-3DA0-1DEC-81CB-5E995DE14115}"/>
                      </a:ext>
                    </a:extLst>
                  </p:cNvPr>
                  <p:cNvSpPr txBox="1"/>
                  <p:nvPr/>
                </p:nvSpPr>
                <p:spPr>
                  <a:xfrm>
                    <a:off x="2843466" y="5775075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2EC21E5-3DA0-1DEC-81CB-5E995DE141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3466" y="5775075"/>
                    <a:ext cx="247424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756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0B53DB9-8C70-FF3D-8B47-CF8DFB0C9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8753" y="5882797"/>
              <a:ext cx="48976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65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Expansionary Fiscal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the government conducts expansionary fiscal policy, domestic output increases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b="0" dirty="0"/>
                  <a:t>Consumption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increase due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Investment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increase due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Net exports will worsen…</a:t>
                </a:r>
              </a:p>
              <a:p>
                <a:pPr lvl="1"/>
                <a:r>
                  <a:rPr lang="en-US" dirty="0"/>
                  <a:t>Exports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remain constant, while…</a:t>
                </a:r>
              </a:p>
              <a:p>
                <a:pPr lvl="1"/>
                <a:r>
                  <a:rPr lang="en-US" dirty="0"/>
                  <a:t>Imports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increase due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happens under a fiscal contraction? (Try this!)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Fiscal &amp;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economy is currently at its medium-run equilibrium, producing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but the government increases its expenditure.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know from our previous example that an expansionary fiscal policy will push output above the potential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Fed will want to avoid the output from hovering above the potential output and will intervene by raising the policy rate.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Let’s examine this process using graphs.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 r="-2164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Based on our analysis of the goods market in the open economy, we can rewrite the IS relation as follows: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will simplify the IS relation as follows: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increasing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decreasing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increasing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decreasing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exogenously given.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𝑁𝑋</m:t>
                    </m:r>
                  </m:oMath>
                </a14:m>
                <a:r>
                  <a:rPr lang="en-US" dirty="0"/>
                  <a:t> is decreasing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increasing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US" dirty="0"/>
                  <a:t>, decreasing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  <a:blipFill>
                <a:blip r:embed="rId2"/>
                <a:stretch>
                  <a:fillRect l="-100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40C8B7-27F9-DDF6-3784-9AEA4998EE09}"/>
              </a:ext>
            </a:extLst>
          </p:cNvPr>
          <p:cNvSpPr/>
          <p:nvPr/>
        </p:nvSpPr>
        <p:spPr>
          <a:xfrm>
            <a:off x="1847461" y="4226767"/>
            <a:ext cx="5411755" cy="4478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3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Fiscal &amp; Monetary Policy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D7AABF4-763A-3415-6E58-CD7D5AA9AB1C}"/>
              </a:ext>
            </a:extLst>
          </p:cNvPr>
          <p:cNvGrpSpPr/>
          <p:nvPr/>
        </p:nvGrpSpPr>
        <p:grpSpPr>
          <a:xfrm>
            <a:off x="465517" y="1883523"/>
            <a:ext cx="8319802" cy="4197943"/>
            <a:chOff x="465517" y="1883523"/>
            <a:chExt cx="8319802" cy="419794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207A408-4857-ADEE-E3DC-E6AE3DA744B6}"/>
                </a:ext>
              </a:extLst>
            </p:cNvPr>
            <p:cNvGrpSpPr/>
            <p:nvPr/>
          </p:nvGrpSpPr>
          <p:grpSpPr>
            <a:xfrm>
              <a:off x="465517" y="1883523"/>
              <a:ext cx="8319802" cy="4197943"/>
              <a:chOff x="465517" y="1883523"/>
              <a:chExt cx="8319802" cy="4197943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66AC92C-8A88-3848-D654-D68051C6AB83}"/>
                  </a:ext>
                </a:extLst>
              </p:cNvPr>
              <p:cNvCxnSpPr/>
              <p:nvPr/>
            </p:nvCxnSpPr>
            <p:spPr>
              <a:xfrm>
                <a:off x="628649" y="573173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/>
                  <p:nvPr/>
                </p:nvSpPr>
                <p:spPr>
                  <a:xfrm>
                    <a:off x="4338760" y="5742912"/>
                    <a:ext cx="35958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8760" y="5742912"/>
                    <a:ext cx="359586" cy="3385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/>
                  <p:nvPr/>
                </p:nvSpPr>
                <p:spPr>
                  <a:xfrm>
                    <a:off x="465517" y="1883523"/>
                    <a:ext cx="30341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517" y="1883523"/>
                    <a:ext cx="303416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12197A4-03FE-1BF0-F983-B765090BA875}"/>
                  </a:ext>
                </a:extLst>
              </p:cNvPr>
              <p:cNvCxnSpPr/>
              <p:nvPr/>
            </p:nvCxnSpPr>
            <p:spPr>
              <a:xfrm>
                <a:off x="4712200" y="571854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5813E12-B05D-38E3-861C-01D5C4FCED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32410" y="394139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/>
                  <p:nvPr/>
                </p:nvSpPr>
                <p:spPr>
                  <a:xfrm>
                    <a:off x="8417911" y="5740631"/>
                    <a:ext cx="36740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7911" y="5740631"/>
                    <a:ext cx="367408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021" y="1888987"/>
                    <a:ext cx="30341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021" y="1888987"/>
                    <a:ext cx="303416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73FD52-F826-073C-65C5-83D44E1E7E1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151141" y="395458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E56BD74-051E-0C2D-0EEE-7B48A984FF45}"/>
                </a:ext>
              </a:extLst>
            </p:cNvPr>
            <p:cNvGrpSpPr/>
            <p:nvPr/>
          </p:nvGrpSpPr>
          <p:grpSpPr>
            <a:xfrm>
              <a:off x="941267" y="2593820"/>
              <a:ext cx="2895987" cy="2924841"/>
              <a:chOff x="941267" y="2593820"/>
              <a:chExt cx="2895987" cy="2924841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F505FC-6C44-E370-4060-427EAA159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267" y="2593820"/>
                <a:ext cx="2590754" cy="281711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/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𝐼𝑆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212" r="-18182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EC2448E-E00F-7111-CCF0-4F26CBC08D04}"/>
                </a:ext>
              </a:extLst>
            </p:cNvPr>
            <p:cNvGrpSpPr/>
            <p:nvPr/>
          </p:nvGrpSpPr>
          <p:grpSpPr>
            <a:xfrm>
              <a:off x="5140240" y="2076847"/>
              <a:ext cx="3277671" cy="3356837"/>
              <a:chOff x="5140240" y="2076847"/>
              <a:chExt cx="3277671" cy="335683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2A2EA8-EF13-646E-76A4-83DE2E368897}"/>
                  </a:ext>
                </a:extLst>
              </p:cNvPr>
              <p:cNvCxnSpPr/>
              <p:nvPr/>
            </p:nvCxnSpPr>
            <p:spPr>
              <a:xfrm flipV="1">
                <a:off x="5140240" y="2447888"/>
                <a:ext cx="2985796" cy="298579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/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𝐼𝑛𝑡𝑒𝑟𝑒𝑠𝑡</m:t>
                          </m:r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b="0" i="1" dirty="0">
                      <a:solidFill>
                        <a:srgbClr val="00B050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𝑃𝑎𝑟𝑖𝑡𝑦</m:t>
                          </m:r>
                        </m:oMath>
                      </m:oMathPara>
                    </a14:m>
                    <a:endParaRPr lang="en-US" sz="11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08" b="-1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DA3D24-D00D-6B44-4CAB-94AF423EB68B}"/>
                </a:ext>
              </a:extLst>
            </p:cNvPr>
            <p:cNvGrpSpPr/>
            <p:nvPr/>
          </p:nvGrpSpPr>
          <p:grpSpPr>
            <a:xfrm>
              <a:off x="598563" y="3847698"/>
              <a:ext cx="3836827" cy="220513"/>
              <a:chOff x="598563" y="3973434"/>
              <a:chExt cx="3836827" cy="220513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AA07596-44B2-63C8-AC74-BF875FA15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58" y="4086225"/>
                <a:ext cx="3294267" cy="0"/>
              </a:xfrm>
              <a:prstGeom prst="line">
                <a:avLst/>
              </a:prstGeom>
              <a:ln w="28575">
                <a:solidFill>
                  <a:srgbClr val="D4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B0B3894-D6D3-27D6-5DC2-BDCD66A530BC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D4282F"/>
                              </a:solidFill>
                              <a:latin typeface="Cambria Math" panose="02040503050406030204" pitchFamily="18" charset="0"/>
                            </a:rPr>
                            <m:t>𝐿𝑀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D4282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B0B3894-D6D3-27D6-5DC2-BDCD66A530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583" r="-10417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962BB0-B020-BD35-37DB-C92D7FF0D930}"/>
                      </a:ext>
                    </a:extLst>
                  </p:cNvPr>
                  <p:cNvSpPr txBox="1"/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962BB0-B020-BD35-37DB-C92D7FF0D9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9D6255-C34F-3D7E-FA36-3037DFAFC839}"/>
                </a:ext>
              </a:extLst>
            </p:cNvPr>
            <p:cNvGrpSpPr/>
            <p:nvPr/>
          </p:nvGrpSpPr>
          <p:grpSpPr>
            <a:xfrm>
              <a:off x="4086225" y="3846282"/>
              <a:ext cx="2575590" cy="215444"/>
              <a:chOff x="4086225" y="3968099"/>
              <a:chExt cx="2575590" cy="2154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058A87B-BF6A-5CB1-294C-FFB3453C4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6225" y="4086225"/>
                <a:ext cx="789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41D09D-FF15-8A58-98AF-7FE4EF22E13E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41D09D-FF15-8A58-98AF-7FE4EF22E1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FFABFC9-0617-7F99-DFFE-0784AA76018F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V="1">
                <a:off x="4890814" y="4079302"/>
                <a:ext cx="1688436" cy="718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A71845-276F-F73B-69E8-A6CD70AF7DBF}"/>
                  </a:ext>
                </a:extLst>
              </p:cNvPr>
              <p:cNvSpPr/>
              <p:nvPr/>
            </p:nvSpPr>
            <p:spPr>
              <a:xfrm>
                <a:off x="6579250" y="4037554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425B8C-D9AF-9F57-66AC-2AFC368F427E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>
              <a:off x="6620533" y="3999232"/>
              <a:ext cx="0" cy="171931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B66F90-A500-C3C9-7A81-0E33E50C604A}"/>
                    </a:ext>
                  </a:extLst>
                </p:cNvPr>
                <p:cNvSpPr txBox="1"/>
                <p:nvPr/>
              </p:nvSpPr>
              <p:spPr>
                <a:xfrm>
                  <a:off x="6496820" y="5780266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B66F90-A500-C3C9-7A81-0E33E50C6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820" y="5780266"/>
                  <a:ext cx="247424" cy="215444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D0A65B-38C6-CA2C-1E53-12FA625FD53C}"/>
                </a:ext>
              </a:extLst>
            </p:cNvPr>
            <p:cNvGrpSpPr/>
            <p:nvPr/>
          </p:nvGrpSpPr>
          <p:grpSpPr>
            <a:xfrm>
              <a:off x="2072473" y="3916752"/>
              <a:ext cx="247424" cy="2073767"/>
              <a:chOff x="2195464" y="4037602"/>
              <a:chExt cx="247424" cy="207376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F704A43-26D6-7C20-7CFA-839B76313696}"/>
                  </a:ext>
                </a:extLst>
              </p:cNvPr>
              <p:cNvSpPr/>
              <p:nvPr/>
            </p:nvSpPr>
            <p:spPr>
              <a:xfrm>
                <a:off x="2280985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F81E5E-0FAE-845D-B828-6F896DDBAA3D}"/>
                  </a:ext>
                </a:extLst>
              </p:cNvPr>
              <p:cNvCxnSpPr>
                <a:cxnSpLocks/>
                <a:stCxn id="59" idx="4"/>
              </p:cNvCxnSpPr>
              <p:nvPr/>
            </p:nvCxnSpPr>
            <p:spPr>
              <a:xfrm>
                <a:off x="2322268" y="4121097"/>
                <a:ext cx="0" cy="1718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D89FA52-D3DB-FE49-58A9-AA737B3B7928}"/>
                      </a:ext>
                    </a:extLst>
                  </p:cNvPr>
                  <p:cNvSpPr txBox="1"/>
                  <p:nvPr/>
                </p:nvSpPr>
                <p:spPr>
                  <a:xfrm>
                    <a:off x="2195464" y="5895925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D89FA52-D3DB-FE49-58A9-AA737B3B79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5464" y="5895925"/>
                    <a:ext cx="247424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9756"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98706B-FEF3-E965-FA39-569144CA10BB}"/>
              </a:ext>
            </a:extLst>
          </p:cNvPr>
          <p:cNvGrpSpPr/>
          <p:nvPr/>
        </p:nvGrpSpPr>
        <p:grpSpPr>
          <a:xfrm>
            <a:off x="1454643" y="2326012"/>
            <a:ext cx="2953370" cy="3664507"/>
            <a:chOff x="1454643" y="2326012"/>
            <a:chExt cx="2953370" cy="366450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B3B7EFA-5F12-5B24-DCA3-88F543365599}"/>
                </a:ext>
              </a:extLst>
            </p:cNvPr>
            <p:cNvCxnSpPr>
              <a:cxnSpLocks/>
            </p:cNvCxnSpPr>
            <p:nvPr/>
          </p:nvCxnSpPr>
          <p:spPr>
            <a:xfrm>
              <a:off x="1454643" y="2326012"/>
              <a:ext cx="2590754" cy="281711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20474CB-ECEC-B25B-8B4D-DCB2047B8FB3}"/>
                    </a:ext>
                  </a:extLst>
                </p:cNvPr>
                <p:cNvSpPr txBox="1"/>
                <p:nvPr/>
              </p:nvSpPr>
              <p:spPr>
                <a:xfrm>
                  <a:off x="4137170" y="4886715"/>
                  <a:ext cx="27084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20474CB-ECEC-B25B-8B4D-DCB2047B8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170" y="4886715"/>
                  <a:ext cx="270843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5909" r="-2273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85A7E-611B-8098-3FD6-97389F11DC1C}"/>
                </a:ext>
              </a:extLst>
            </p:cNvPr>
            <p:cNvSpPr/>
            <p:nvPr/>
          </p:nvSpPr>
          <p:spPr>
            <a:xfrm>
              <a:off x="2925895" y="3915737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0989C9D-4EA7-4C0D-88A0-78752B955A8B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2967178" y="3999232"/>
              <a:ext cx="0" cy="171829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2EC21E5-3DA0-1DEC-81CB-5E995DE14115}"/>
                    </a:ext>
                  </a:extLst>
                </p:cNvPr>
                <p:cNvSpPr txBox="1"/>
                <p:nvPr/>
              </p:nvSpPr>
              <p:spPr>
                <a:xfrm>
                  <a:off x="2843466" y="5775075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2EC21E5-3DA0-1DEC-81CB-5E995DE141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466" y="5775075"/>
                  <a:ext cx="247424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9756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373F6A9-4CFC-9249-9522-E541233AE69C}"/>
              </a:ext>
            </a:extLst>
          </p:cNvPr>
          <p:cNvGrpSpPr/>
          <p:nvPr/>
        </p:nvGrpSpPr>
        <p:grpSpPr>
          <a:xfrm>
            <a:off x="601221" y="3242388"/>
            <a:ext cx="6787691" cy="2751061"/>
            <a:chOff x="601221" y="3242388"/>
            <a:chExt cx="6787691" cy="275106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BBE166-0516-7E97-2AC7-41E004A2EB05}"/>
                </a:ext>
              </a:extLst>
            </p:cNvPr>
            <p:cNvCxnSpPr>
              <a:cxnSpLocks/>
            </p:cNvCxnSpPr>
            <p:nvPr/>
          </p:nvCxnSpPr>
          <p:spPr>
            <a:xfrm>
              <a:off x="791958" y="3350110"/>
              <a:ext cx="3294267" cy="0"/>
            </a:xfrm>
            <a:prstGeom prst="line">
              <a:avLst/>
            </a:prstGeom>
            <a:ln w="28575">
              <a:solidFill>
                <a:srgbClr val="D42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1CF16DD-83A5-092C-2524-05A147E6ADBD}"/>
                    </a:ext>
                  </a:extLst>
                </p:cNvPr>
                <p:cNvSpPr txBox="1"/>
                <p:nvPr/>
              </p:nvSpPr>
              <p:spPr>
                <a:xfrm>
                  <a:off x="4146065" y="3243281"/>
                  <a:ext cx="35048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D4282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D42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D4282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D4282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D4282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1CF16DD-83A5-092C-2524-05A147E6A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6065" y="3243281"/>
                  <a:ext cx="350481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12069" r="-1724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45D0518-CF71-91D2-71D4-090C1BC6B853}"/>
                    </a:ext>
                  </a:extLst>
                </p:cNvPr>
                <p:cNvSpPr txBox="1"/>
                <p:nvPr/>
              </p:nvSpPr>
              <p:spPr>
                <a:xfrm>
                  <a:off x="601221" y="3242388"/>
                  <a:ext cx="15100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45D0518-CF71-91D2-71D4-090C1BC6B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21" y="3242388"/>
                  <a:ext cx="151002" cy="215444"/>
                </a:xfrm>
                <a:prstGeom prst="rect">
                  <a:avLst/>
                </a:prstGeom>
                <a:blipFill>
                  <a:blip r:embed="rId15"/>
                  <a:stretch>
                    <a:fillRect l="-20833" r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6A8E49E-9003-2A4A-4B94-38FA07C553EE}"/>
                </a:ext>
              </a:extLst>
            </p:cNvPr>
            <p:cNvCxnSpPr>
              <a:cxnSpLocks/>
            </p:cNvCxnSpPr>
            <p:nvPr/>
          </p:nvCxnSpPr>
          <p:spPr>
            <a:xfrm>
              <a:off x="4087283" y="3353440"/>
              <a:ext cx="78928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F0C0F83-3E16-808D-A99F-359FB60C8719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>
              <a:off x="4891872" y="3353702"/>
              <a:ext cx="2290763" cy="355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7409AB3-4ED5-6474-1701-E1484E52930C}"/>
                    </a:ext>
                  </a:extLst>
                </p:cNvPr>
                <p:cNvSpPr txBox="1"/>
                <p:nvPr/>
              </p:nvSpPr>
              <p:spPr>
                <a:xfrm>
                  <a:off x="4679292" y="3242388"/>
                  <a:ext cx="15100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7409AB3-4ED5-6474-1701-E1484E529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9292" y="3242388"/>
                  <a:ext cx="151002" cy="215444"/>
                </a:xfrm>
                <a:prstGeom prst="rect">
                  <a:avLst/>
                </a:prstGeom>
                <a:blipFill>
                  <a:blip r:embed="rId15"/>
                  <a:stretch>
                    <a:fillRect l="-20833" r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18B3B3-FAC9-6C77-6389-F701E2BFD67E}"/>
                </a:ext>
              </a:extLst>
            </p:cNvPr>
            <p:cNvSpPr/>
            <p:nvPr/>
          </p:nvSpPr>
          <p:spPr>
            <a:xfrm>
              <a:off x="7182635" y="3315505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BF0A772-2BBC-7799-F8F4-5452CFF9B043}"/>
                </a:ext>
              </a:extLst>
            </p:cNvPr>
            <p:cNvCxnSpPr>
              <a:cxnSpLocks/>
              <a:stCxn id="39" idx="4"/>
            </p:cNvCxnSpPr>
            <p:nvPr/>
          </p:nvCxnSpPr>
          <p:spPr>
            <a:xfrm>
              <a:off x="7223918" y="3399000"/>
              <a:ext cx="0" cy="23185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77BDF43-365E-B1D6-4764-C2448584EE9A}"/>
                    </a:ext>
                  </a:extLst>
                </p:cNvPr>
                <p:cNvSpPr txBox="1"/>
                <p:nvPr/>
              </p:nvSpPr>
              <p:spPr>
                <a:xfrm>
                  <a:off x="7141488" y="5775075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77BDF43-365E-B1D6-4764-C2448584EE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488" y="5775075"/>
                  <a:ext cx="247424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20000" r="-5000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733EB46-E500-F259-A228-FEA57DD5C9BF}"/>
                </a:ext>
              </a:extLst>
            </p:cNvPr>
            <p:cNvSpPr/>
            <p:nvPr/>
          </p:nvSpPr>
          <p:spPr>
            <a:xfrm>
              <a:off x="2364387" y="3316275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8573894-95B1-8E06-AF2F-91EB30955F4B}"/>
                </a:ext>
              </a:extLst>
            </p:cNvPr>
            <p:cNvCxnSpPr>
              <a:cxnSpLocks/>
              <a:stCxn id="46" idx="4"/>
            </p:cNvCxnSpPr>
            <p:nvPr/>
          </p:nvCxnSpPr>
          <p:spPr>
            <a:xfrm>
              <a:off x="2405670" y="3399770"/>
              <a:ext cx="0" cy="233196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5053322-C2CC-A548-D6B7-DD1E172F3652}"/>
                    </a:ext>
                  </a:extLst>
                </p:cNvPr>
                <p:cNvSpPr txBox="1"/>
                <p:nvPr/>
              </p:nvSpPr>
              <p:spPr>
                <a:xfrm>
                  <a:off x="2349772" y="5778005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5053322-C2CC-A548-D6B7-DD1E172F36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772" y="5778005"/>
                  <a:ext cx="247424" cy="215444"/>
                </a:xfrm>
                <a:prstGeom prst="rect">
                  <a:avLst/>
                </a:prstGeom>
                <a:blipFill>
                  <a:blip r:embed="rId17"/>
                  <a:stretch>
                    <a:fillRect l="-17073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6AEEFDB-6931-5952-4CB7-1239C3460E31}"/>
                  </a:ext>
                </a:extLst>
              </p:cNvPr>
              <p:cNvSpPr txBox="1"/>
              <p:nvPr/>
            </p:nvSpPr>
            <p:spPr>
              <a:xfrm>
                <a:off x="2119391" y="3653738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6AEEFDB-6931-5952-4CB7-1239C3460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91" y="3653738"/>
                <a:ext cx="155619" cy="215444"/>
              </a:xfrm>
              <a:prstGeom prst="rect">
                <a:avLst/>
              </a:prstGeom>
              <a:blipFill>
                <a:blip r:embed="rId18"/>
                <a:stretch>
                  <a:fillRect l="-28000" r="-24000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55E5405-C8EE-5E25-F37D-587B7E547441}"/>
                  </a:ext>
                </a:extLst>
              </p:cNvPr>
              <p:cNvSpPr txBox="1"/>
              <p:nvPr/>
            </p:nvSpPr>
            <p:spPr>
              <a:xfrm>
                <a:off x="2879646" y="3648316"/>
                <a:ext cx="2060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55E5405-C8EE-5E25-F37D-587B7E547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646" y="3648316"/>
                <a:ext cx="206018" cy="215444"/>
              </a:xfrm>
              <a:prstGeom prst="rect">
                <a:avLst/>
              </a:prstGeom>
              <a:blipFill>
                <a:blip r:embed="rId19"/>
                <a:stretch>
                  <a:fillRect l="-2058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C668-0F7F-8080-1122-CC8515D3EA8D}"/>
                  </a:ext>
                </a:extLst>
              </p:cNvPr>
              <p:cNvSpPr txBox="1"/>
              <p:nvPr/>
            </p:nvSpPr>
            <p:spPr>
              <a:xfrm>
                <a:off x="2323785" y="3035567"/>
                <a:ext cx="2525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C668-0F7F-8080-1122-CC8515D3E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785" y="3035567"/>
                <a:ext cx="252505" cy="215444"/>
              </a:xfrm>
              <a:prstGeom prst="rect">
                <a:avLst/>
              </a:prstGeom>
              <a:blipFill>
                <a:blip r:embed="rId20"/>
                <a:stretch>
                  <a:fillRect l="-1666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2908201-C337-E3A9-A997-641C66538311}"/>
                  </a:ext>
                </a:extLst>
              </p:cNvPr>
              <p:cNvSpPr txBox="1"/>
              <p:nvPr/>
            </p:nvSpPr>
            <p:spPr>
              <a:xfrm>
                <a:off x="6542722" y="3657414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2908201-C337-E3A9-A997-641C66538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722" y="3657414"/>
                <a:ext cx="155619" cy="215444"/>
              </a:xfrm>
              <a:prstGeom prst="rect">
                <a:avLst/>
              </a:prstGeom>
              <a:blipFill>
                <a:blip r:embed="rId18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761FF4F-5B5B-DBFA-5C1E-7EB23151400D}"/>
                  </a:ext>
                </a:extLst>
              </p:cNvPr>
              <p:cNvSpPr txBox="1"/>
              <p:nvPr/>
            </p:nvSpPr>
            <p:spPr>
              <a:xfrm>
                <a:off x="7141488" y="3037734"/>
                <a:ext cx="2525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761FF4F-5B5B-DBFA-5C1E-7EB231514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488" y="3037734"/>
                <a:ext cx="252505" cy="215444"/>
              </a:xfrm>
              <a:prstGeom prst="rect">
                <a:avLst/>
              </a:prstGeom>
              <a:blipFill>
                <a:blip r:embed="rId20"/>
                <a:stretch>
                  <a:fillRect l="-17073" r="-2439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0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7" grpId="0"/>
      <p:bldP spid="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Fiscal &amp;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a fiscal expansion accompanied by a monetary contraction leading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Consumption increases.</a:t>
                </a:r>
              </a:p>
              <a:p>
                <a:pPr lvl="1"/>
                <a:r>
                  <a:rPr lang="en-US" dirty="0"/>
                  <a:t>Domestic consumers are wealthier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leads to increased consumption.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Investment can go both ways.</a:t>
                </a:r>
              </a:p>
              <a:p>
                <a:pPr lvl="1"/>
                <a:r>
                  <a:rPr lang="en-US" dirty="0"/>
                  <a:t>The cost of borrowing for domestic firms is higher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e>
                    </m:d>
                  </m:oMath>
                </a14:m>
                <a:r>
                  <a:rPr lang="en-US" dirty="0"/>
                  <a:t>, so firms may be swayed away from investments…</a:t>
                </a:r>
              </a:p>
              <a:p>
                <a:pPr lvl="1"/>
                <a:r>
                  <a:rPr lang="en-US" dirty="0"/>
                  <a:t>Meanwhile, since domestic consumers are wealthier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firms may have an incentive to increase investments…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Fiscal &amp;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a fiscal expansion accompanied by a monetary contraction leading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Net exports will decrease.</a:t>
                </a:r>
              </a:p>
              <a:p>
                <a:pPr lvl="1"/>
                <a:r>
                  <a:rPr lang="en-US" dirty="0"/>
                  <a:t>Since domestic consumers are wealthier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will want to purchase more foreign goods, and imports will increase.</a:t>
                </a:r>
              </a:p>
              <a:p>
                <a:pPr lvl="1"/>
                <a:r>
                  <a:rPr lang="en-US" dirty="0"/>
                  <a:t>Since foreign goods are cheaper than domestic goods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e>
                    </m:d>
                  </m:oMath>
                </a14:m>
                <a:r>
                  <a:rPr lang="en-US" dirty="0"/>
                  <a:t>, imports will increase, and exports will decrease.</a:t>
                </a:r>
              </a:p>
              <a:p>
                <a:pPr lvl="1"/>
                <a:r>
                  <a:rPr lang="en-US" dirty="0"/>
                  <a:t>So, imports will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and exports will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lvl="1"/>
                <a:endParaRPr lang="en-US" sz="500" i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886701" cy="44538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an open economy, the demand for domestic goods depend on the interest rate and exchange rates.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the demand for domestic goods decreases.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the demand for domestic goods decreases.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determined in the forex market, according to the uncovered interest rate parity condition.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US" dirty="0"/>
                  <a:t>, increasing domestic interest rates lead to an appreciation of the domestic currency.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increases in foreign interest rates lead to a depreciation of the domestic currency.</a:t>
                </a:r>
              </a:p>
              <a:p>
                <a:pPr lvl="3"/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886701" cy="4453877"/>
              </a:xfrm>
              <a:blipFill>
                <a:blip r:embed="rId2"/>
                <a:stretch>
                  <a:fillRect l="-1005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9DCD-5A6C-F42F-ADAD-DCBC1692E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886701" cy="4453877"/>
          </a:xfrm>
        </p:spPr>
        <p:txBody>
          <a:bodyPr>
            <a:normAutofit/>
          </a:bodyPr>
          <a:lstStyle/>
          <a:p>
            <a:r>
              <a:rPr lang="en-US" dirty="0"/>
              <a:t>Expansionary fiscal policies in an open economy will lead to an increase in output.</a:t>
            </a:r>
          </a:p>
          <a:p>
            <a:pPr lvl="1"/>
            <a:r>
              <a:rPr lang="en-US" dirty="0"/>
              <a:t>…but may be offset by contractionary monetary policies enacted by the Central Banks fearing the economy “heating up” too much.</a:t>
            </a:r>
          </a:p>
          <a:p>
            <a:pPr lvl="1"/>
            <a:r>
              <a:rPr lang="en-US" dirty="0"/>
              <a:t>This increases the interest rates and leads to an appreciation of the domestic currency.</a:t>
            </a:r>
          </a:p>
          <a:p>
            <a:pPr lvl="3"/>
            <a:endParaRPr lang="en-US" dirty="0"/>
          </a:p>
          <a:p>
            <a:r>
              <a:rPr lang="en-US" dirty="0"/>
              <a:t>Expansionary monetary policies will lead to an increase in output, a decrease of domestic interest rates, and a depreciation of the domestic currency.</a:t>
            </a:r>
          </a:p>
          <a:p>
            <a:pPr lvl="3"/>
            <a:endParaRPr lang="en-US" sz="12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instance, if domestic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decreases…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will decrease,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will decrease,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does not change,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𝑁𝑋</m:t>
                    </m:r>
                  </m:oMath>
                </a14:m>
                <a:r>
                  <a:rPr lang="en-US" dirty="0"/>
                  <a:t> will increase.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Another example, if foreign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increases…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does not change,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does not change,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does not change,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𝑁𝑋</m:t>
                    </m:r>
                  </m:oMath>
                </a14:m>
                <a:r>
                  <a:rPr lang="en-US" dirty="0"/>
                  <a:t> will increase.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The Financial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decisions that individuals make in the open financial market will be:</a:t>
                </a:r>
              </a:p>
              <a:p>
                <a:pPr lvl="1"/>
                <a:r>
                  <a:rPr lang="en-US" dirty="0"/>
                  <a:t>Invest in domestic bonds, or</a:t>
                </a:r>
              </a:p>
              <a:p>
                <a:pPr lvl="1"/>
                <a:r>
                  <a:rPr lang="en-US" dirty="0"/>
                  <a:t>Invest in foreign bonds, or</a:t>
                </a:r>
              </a:p>
              <a:p>
                <a:pPr lvl="1"/>
                <a:r>
                  <a:rPr lang="en-US" dirty="0"/>
                  <a:t>Keep as domestic money (currency).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Modelling the decisions of the individuals, we previously derived the uncovered interest rate parity: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Interest Rate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Rearranging and simplifying the terms: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This explains how domestic and foreign interest rates interact to determine the bilateral nominal exchange rate.</a:t>
                </a:r>
              </a:p>
              <a:p>
                <a:pPr lvl="1"/>
                <a:r>
                  <a:rPr lang="en-US" dirty="0"/>
                  <a:t>An increase in domestic interest 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will lead to an increase in the exchange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An increase in foreign interest 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will lead to a decrease in the exchange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An increase in the expected future exchange 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will lead to an increase in the exchange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F2B0C-1B19-FE8C-44B0-77342A7906C1}"/>
              </a:ext>
            </a:extLst>
          </p:cNvPr>
          <p:cNvSpPr/>
          <p:nvPr/>
        </p:nvSpPr>
        <p:spPr>
          <a:xfrm>
            <a:off x="3592286" y="2313992"/>
            <a:ext cx="1922106" cy="779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Parity:</a:t>
            </a:r>
            <a:br>
              <a:rPr lang="en-US" dirty="0"/>
            </a:br>
            <a:r>
              <a:rPr lang="en-US" dirty="0"/>
              <a:t>Example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instance, suppose that investors in the US (domestic) can purchase US bonds and UK bonds (foreign).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the current exchange rate and expected future exchange rates are both 1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, which means that $1 costs ₤1.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the US (domestic) interest rate is 3%, and the UK (foreign) interest rate is 3%.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=0.03,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=0.03)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What happens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if the domestic interest rate increase to 8%?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=0.08)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5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Parity:</a:t>
            </a:r>
            <a:br>
              <a:rPr lang="en-US" dirty="0"/>
            </a:br>
            <a:r>
              <a:rPr lang="en-US" dirty="0"/>
              <a:t>Example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Using the interest rate parity: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1+0.08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1+0.03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×1≈1.05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exchange rate will appreciate by approximately 5%. ($1 is now worth ₤1.05)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Why would the US dollar appreciate over the UK pound sterling as a result of the US interest rate hike?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US bonds are now more attractive: 3% return → 8% return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C68A60-7F6E-E91B-1825-97436C7306E8}"/>
              </a:ext>
            </a:extLst>
          </p:cNvPr>
          <p:cNvSpPr/>
          <p:nvPr/>
        </p:nvSpPr>
        <p:spPr>
          <a:xfrm>
            <a:off x="3666931" y="2332653"/>
            <a:ext cx="3928187" cy="7371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Parity:</a:t>
            </a:r>
            <a:br>
              <a:rPr lang="en-US" dirty="0"/>
            </a:br>
            <a:r>
              <a:rPr lang="en-US" dirty="0"/>
              <a:t>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return to the previous setting where investors in the US can purchase US bonds and UK bonds.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the current exchange rate and expected future exchange rates are both 1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, which means that $1 costs ₤1.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the US (domestic) interest rate is 3%, and the UK (foreign) interest rate is 3%.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=0.03,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=0.03)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What happens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if the expected future exchange rate increases to 1.1?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1ba0373-f414-465b-8e97-83a746e77c4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c483b90-cd07-4179-bcbc-e5fd6e8026a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acb9abb-e363-4f1c-95e1-1ed39cb9bf7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0f544f1-dec9-45fd-b02c-82a9906074e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20456</TotalTime>
  <Words>2785</Words>
  <Application>Microsoft Office PowerPoint</Application>
  <PresentationFormat>On-screen Show (4:3)</PresentationFormat>
  <Paragraphs>442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Franklin Gothic Book</vt:lpstr>
      <vt:lpstr>Office Theme</vt:lpstr>
      <vt:lpstr>The Open Economy: The IS-LM Framework</vt:lpstr>
      <vt:lpstr>https://pollev.com/brianpark046</vt:lpstr>
      <vt:lpstr>The Equilibrium in the Open Economy: The Goods Market</vt:lpstr>
      <vt:lpstr>The Equilibrium in the Open Economy: The Goods Market</vt:lpstr>
      <vt:lpstr>The Equilibrium in the Open Economy: The Financial Market</vt:lpstr>
      <vt:lpstr>The Equilibrium in the Open Economy: Interest Rate Parity</vt:lpstr>
      <vt:lpstr>Interest Rate Parity: Example #1</vt:lpstr>
      <vt:lpstr>Interest Rate Parity: Example #1</vt:lpstr>
      <vt:lpstr>Interest Rate Parity: Example #2</vt:lpstr>
      <vt:lpstr>Interest Rate Parity: Example #2</vt:lpstr>
      <vt:lpstr>PowerPoint Presentation</vt:lpstr>
      <vt:lpstr>PowerPoint Presentation</vt:lpstr>
      <vt:lpstr>Interest Rate Parity: Example #2</vt:lpstr>
      <vt:lpstr>The Equilibrium in the Open Economy: Interest Rate Parity Visualized</vt:lpstr>
      <vt:lpstr>The Equilibrium in the Open Economy: Interest Rate Parity Visualized</vt:lpstr>
      <vt:lpstr>The Equilibrium in the Open Economy: The Goods and Financial Markets</vt:lpstr>
      <vt:lpstr>The Equilibrium in the Open Economy: The Goods and Financial Markets</vt:lpstr>
      <vt:lpstr>The Equilibrium in the Open Economy: The Goods and Financial Markets</vt:lpstr>
      <vt:lpstr>The Equilibrium in the Open Economy: Monetary Policy</vt:lpstr>
      <vt:lpstr>The Equilibrium in the Open Economy: Contractionary Monetary Policy</vt:lpstr>
      <vt:lpstr>The Equilibrium in the Open Economy: Contractionary Monetary Policy</vt:lpstr>
      <vt:lpstr>PowerPoint Presentation</vt:lpstr>
      <vt:lpstr>PowerPoint Presentation</vt:lpstr>
      <vt:lpstr>Solutions to In-Class Poll</vt:lpstr>
      <vt:lpstr>The Equilibrium in the Open Economy: Expansionary Monetary Policy</vt:lpstr>
      <vt:lpstr>The Equilibrium in the Open Economy: Expansionary Monetary Policy</vt:lpstr>
      <vt:lpstr>The Equilibrium in the Open Economy: Expansionary Fiscal Policy</vt:lpstr>
      <vt:lpstr>The Equilibrium in the Open Economy: Expansionary Fiscal Policy</vt:lpstr>
      <vt:lpstr>The Equilibrium in the Open Economy: Fiscal &amp; Monetary Policy</vt:lpstr>
      <vt:lpstr>The Equilibrium in the Open Economy: Fiscal &amp; Monetary Policy</vt:lpstr>
      <vt:lpstr>The Equilibrium in the Open Economy: Fiscal &amp; Monetary Policy</vt:lpstr>
      <vt:lpstr>The Equilibrium in the Open Economy: Fiscal &amp; Monetary Policy</vt:lpstr>
      <vt:lpstr>Wrapping Up</vt:lpstr>
      <vt:lpstr>Wrapping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294</cp:revision>
  <dcterms:created xsi:type="dcterms:W3CDTF">2023-08-17T23:00:51Z</dcterms:created>
  <dcterms:modified xsi:type="dcterms:W3CDTF">2024-04-22T02:17:39Z</dcterms:modified>
</cp:coreProperties>
</file>