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6" r:id="rId2"/>
    <p:sldId id="329" r:id="rId3"/>
    <p:sldId id="257" r:id="rId4"/>
    <p:sldId id="291" r:id="rId5"/>
    <p:sldId id="293" r:id="rId6"/>
    <p:sldId id="258" r:id="rId7"/>
    <p:sldId id="263" r:id="rId8"/>
    <p:sldId id="264" r:id="rId9"/>
    <p:sldId id="266" r:id="rId10"/>
    <p:sldId id="265" r:id="rId11"/>
    <p:sldId id="268" r:id="rId12"/>
    <p:sldId id="267" r:id="rId13"/>
    <p:sldId id="269" r:id="rId14"/>
    <p:sldId id="270" r:id="rId15"/>
    <p:sldId id="271" r:id="rId16"/>
    <p:sldId id="276" r:id="rId17"/>
    <p:sldId id="272" r:id="rId18"/>
    <p:sldId id="273" r:id="rId19"/>
    <p:sldId id="274" r:id="rId20"/>
    <p:sldId id="275" r:id="rId21"/>
    <p:sldId id="277" r:id="rId22"/>
    <p:sldId id="279" r:id="rId23"/>
    <p:sldId id="294" r:id="rId24"/>
    <p:sldId id="296" r:id="rId25"/>
    <p:sldId id="280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F65"/>
    <a:srgbClr val="FF7C80"/>
    <a:srgbClr val="CC0000"/>
    <a:srgbClr val="D4282F"/>
    <a:srgbClr val="F5CFD0"/>
    <a:srgbClr val="9C5BCD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2978" autoAdjust="0"/>
  </p:normalViewPr>
  <p:slideViewPr>
    <p:cSldViewPr snapToGrid="0">
      <p:cViewPr varScale="1">
        <p:scale>
          <a:sx n="103" d="100"/>
          <a:sy n="103" d="100"/>
        </p:scale>
        <p:origin x="21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do you think is the proportion that international trade takes up in the GDP of the United States?
https://www.polleverywhere.com/multiple_choice_polls/XgE5IPoRfd3jpDD9XI7IZ?display_state=instructions&amp;activity_state=opened&amp;state=opened&amp;flow=Engagement&amp;onscreen=persist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542D9-62E5-4962-2C5B-FADE60F96D8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5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do you think is the proportion that international trade takes up in the GDP of the United States?
https://www.polleverywhere.com/multiple_choice_polls/XgE5IPoRfd3jpDD9XI7IZ?display_state=chart&amp;activity_state=closed&amp;state=closed&amp;flow=Engagement&amp;onscreen=persist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B471A-CAB6-C72D-BF3B-A404FE34C37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6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do you think is the daily trade volume of the global foreign exchange market?
https://www.polleverywhere.com/multiple_choice_polls/zPIjiy6pp4QDKBCPNWhDH?display_state=instructions&amp;activity_state=opened&amp;state=opened&amp;flow=Engagement&amp;onscreen=persist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5F79C-1CC9-412F-6D8C-A136C68F259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4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do you think is the daily trade volume of the global foreign exchange market?
https://www.polleverywhere.com/multiple_choice_polls/zPIjiy6pp4QDKBCPNWhDH?display_state=chart&amp;activity_state=closed&amp;state=closed&amp;flow=Engagement&amp;onscreen=persist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3BB40C-17E6-169C-7521-76DA1FD8207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6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 dirty="0"/>
              <a:t>Spring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The Open Economy:</a:t>
            </a:r>
            <a:br>
              <a:rPr lang="en-US" sz="4200" dirty="0"/>
            </a:br>
            <a:r>
              <a:rPr lang="en-US" sz="4200" dirty="0"/>
              <a:t>Goods and Financial Markets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Exports and US Imports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Observation #2:</a:t>
                </a:r>
              </a:p>
              <a:p>
                <a:r>
                  <a:rPr lang="en-US" dirty="0"/>
                  <a:t>Since the 1980s, the US consistently recorded a trade deficit against the rest of the world.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US imports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exceeded US exports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leading to negative net exports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 trade deficit.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2000" dirty="0"/>
              </a:p>
              <a:p>
                <a:pPr lvl="3"/>
                <a:endParaRPr lang="en-US" dirty="0"/>
              </a:p>
              <a:p>
                <a:r>
                  <a:rPr lang="en-US" dirty="0"/>
                  <a:t>Currently, the deficit takes up approximately 3% of GDP.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41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Exports and US Imports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pic>
        <p:nvPicPr>
          <p:cNvPr id="10" name="Content Placeholder 9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46AB977C-0D04-129A-7A73-4578E905F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3" y="1825625"/>
            <a:ext cx="7174854" cy="4351338"/>
          </a:xfrm>
        </p:spPr>
      </p:pic>
    </p:spTree>
    <p:extLst>
      <p:ext uri="{BB962C8B-B14F-4D97-AF65-F5344CB8AC3E}">
        <p14:creationId xmlns:p14="http://schemas.microsoft.com/office/powerpoint/2010/main" val="17019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Exports and US Imports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B69F6D-0080-9F63-4C1F-B8E457394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Observation #3:</a:t>
            </a:r>
          </a:p>
          <a:p>
            <a:r>
              <a:rPr lang="en-US" dirty="0"/>
              <a:t>The US has one of the lowest ratio of trade as a share of GDP in the world.</a:t>
            </a:r>
          </a:p>
          <a:p>
            <a:pPr lvl="3"/>
            <a:endParaRPr lang="en-US" dirty="0"/>
          </a:p>
          <a:p>
            <a:r>
              <a:rPr lang="en-US" dirty="0"/>
              <a:t>This does not necessarily mean that the US is less open to trade than the rest of the world.</a:t>
            </a:r>
          </a:p>
          <a:p>
            <a:pPr lvl="4"/>
            <a:endParaRPr lang="en-US" dirty="0"/>
          </a:p>
          <a:p>
            <a:r>
              <a:rPr lang="en-US" dirty="0"/>
              <a:t>Domestically produced US goods and services may be competitive to the degree that imports are not appealing to consumers.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1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the Model: Goods Market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B69F6D-0080-9F63-4C1F-B8E457394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closed goods market, the consumers’ choice is to…</a:t>
            </a:r>
          </a:p>
          <a:p>
            <a:pPr lvl="1"/>
            <a:r>
              <a:rPr lang="en-US" dirty="0"/>
              <a:t>Spend a portion of their income as consumption, and</a:t>
            </a:r>
          </a:p>
          <a:p>
            <a:pPr lvl="1"/>
            <a:r>
              <a:rPr lang="en-US" dirty="0"/>
              <a:t>Allocate the remainder as savings.</a:t>
            </a:r>
          </a:p>
          <a:p>
            <a:pPr lvl="3"/>
            <a:endParaRPr lang="en-US" dirty="0"/>
          </a:p>
          <a:p>
            <a:r>
              <a:rPr lang="en-US" dirty="0"/>
              <a:t>In an open goods market, the consumers’ choice is to…</a:t>
            </a:r>
          </a:p>
          <a:p>
            <a:pPr lvl="1"/>
            <a:r>
              <a:rPr lang="en-US" dirty="0"/>
              <a:t>Spend a portion of their income to consume domestic goods, and</a:t>
            </a:r>
          </a:p>
          <a:p>
            <a:pPr lvl="1"/>
            <a:r>
              <a:rPr lang="en-US" dirty="0"/>
              <a:t>Spend a portion of their income on foreign goods, and</a:t>
            </a:r>
          </a:p>
          <a:p>
            <a:pPr lvl="1"/>
            <a:r>
              <a:rPr lang="en-US" dirty="0"/>
              <a:t>Allocate the remainder as savings.</a:t>
            </a:r>
          </a:p>
          <a:p>
            <a:pPr lvl="3"/>
            <a:endParaRPr lang="en-US" dirty="0"/>
          </a:p>
          <a:p>
            <a:r>
              <a:rPr lang="en-US" dirty="0"/>
              <a:t>The decision to purchase either domestic or foreign goods will depend heavily on the price of domestic goods relative to the price of foreign goods.</a:t>
            </a:r>
          </a:p>
        </p:txBody>
      </p:sp>
    </p:spTree>
    <p:extLst>
      <p:ext uri="{BB962C8B-B14F-4D97-AF65-F5344CB8AC3E}">
        <p14:creationId xmlns:p14="http://schemas.microsoft.com/office/powerpoint/2010/main" val="154308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relative price of domestic and foreign goods is also called the “real exchange rate” (in terms of goods).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However, in most cases, we encounter “nominal exchange rates” (in terms of money).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nominal exchange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quotes two ways:</a:t>
                </a:r>
              </a:p>
              <a:p>
                <a:pPr lvl="1"/>
                <a:r>
                  <a:rPr lang="en-US" dirty="0"/>
                  <a:t>“1 USD is worth 0.93 EUR,”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=0.93</m:t>
                    </m:r>
                  </m:oMath>
                </a14:m>
                <a:r>
                  <a:rPr lang="en-US" dirty="0"/>
                  <a:t>, or…</a:t>
                </a:r>
              </a:p>
              <a:p>
                <a:pPr lvl="1"/>
                <a:r>
                  <a:rPr lang="en-US" dirty="0"/>
                  <a:t>“1 EUR is worth 1.07 USD,”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=1.07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will use the first method, which is “the price of one unit of domestic currency in terms of foreign currency.”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546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Nominal Exchange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46320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foreign exchange markets determine the nominal exchange rates, which vary every single minute.</a:t>
                </a:r>
              </a:p>
              <a:p>
                <a:pPr lvl="3"/>
                <a:endParaRPr lang="en-US" sz="1200" dirty="0"/>
              </a:p>
              <a:p>
                <a:r>
                  <a:rPr lang="en-US" dirty="0"/>
                  <a:t>We say that the domestic currency has </a:t>
                </a:r>
                <a:r>
                  <a:rPr lang="en-US" b="1" dirty="0"/>
                  <a:t>appreciated</a:t>
                </a:r>
                <a:r>
                  <a:rPr lang="en-US" dirty="0"/>
                  <a:t> when the price of the domestic currency in terms of a foreign currency increases.</a:t>
                </a:r>
              </a:p>
              <a:p>
                <a:pPr lvl="1"/>
                <a:r>
                  <a:rPr lang="en-US" dirty="0"/>
                  <a:t>If $1 was worth €0.9 yesterday, and it is now worth €0.95, the USD has appreciated relative to the EUR.”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increases, the domestic currency has appreciated.</a:t>
                </a:r>
              </a:p>
              <a:p>
                <a:pPr lvl="3"/>
                <a:endParaRPr lang="en-US" sz="1200" dirty="0"/>
              </a:p>
              <a:p>
                <a:r>
                  <a:rPr lang="en-US" dirty="0"/>
                  <a:t>We say that the domestic currency has </a:t>
                </a:r>
                <a:r>
                  <a:rPr lang="en-US" b="1" dirty="0"/>
                  <a:t>depreciated</a:t>
                </a:r>
                <a:r>
                  <a:rPr lang="en-US" dirty="0"/>
                  <a:t> when the price of the domestic currency in terms of a foreign currency decreases.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463208"/>
              </a:xfrm>
              <a:blipFill>
                <a:blip r:embed="rId2"/>
                <a:stretch>
                  <a:fillRect l="-1005" t="-1774" r="-464" b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28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55AE3-45A1-E759-7B6F-9DE308A1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USD-EUR Exchange Rate:</a:t>
            </a:r>
            <a:br>
              <a:rPr lang="en-US" dirty="0"/>
            </a:br>
            <a:r>
              <a:rPr lang="en-US" sz="2400" dirty="0"/>
              <a:t>“How many € do you need to buy $1”</a:t>
            </a:r>
            <a:endParaRPr lang="en-US" dirty="0"/>
          </a:p>
        </p:txBody>
      </p:sp>
      <p:pic>
        <p:nvPicPr>
          <p:cNvPr id="8" name="Content Placeholder 7" descr="A graph of a stock market&#10;&#10;Description automatically generated with medium confidence">
            <a:extLst>
              <a:ext uri="{FF2B5EF4-FFF2-40B4-BE49-F238E27FC236}">
                <a16:creationId xmlns:a16="http://schemas.microsoft.com/office/drawing/2014/main" id="{9C281DEB-26E1-E122-4F8B-E9FBAE373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64C73-AB53-32BC-66D7-65C28C9B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3F148-741F-1114-1909-3467729F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51562-2AB9-BBED-2420-FF46B576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Nominal Exchange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B69F6D-0080-9F63-4C1F-B8E45739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63208"/>
          </a:xfrm>
        </p:spPr>
        <p:txBody>
          <a:bodyPr>
            <a:normAutofit/>
          </a:bodyPr>
          <a:lstStyle/>
          <a:p>
            <a:r>
              <a:rPr lang="en-US" dirty="0"/>
              <a:t>Most of the widely used currencies are “free floating” so that the values are determined by the market.</a:t>
            </a:r>
          </a:p>
          <a:p>
            <a:pPr lvl="3"/>
            <a:endParaRPr lang="en-US" dirty="0"/>
          </a:p>
          <a:p>
            <a:r>
              <a:rPr lang="en-US" dirty="0"/>
              <a:t>There are some currencies that operate under “fixed exchange rate” regimes.</a:t>
            </a:r>
          </a:p>
          <a:p>
            <a:pPr lvl="3"/>
            <a:endParaRPr lang="en-US" dirty="0"/>
          </a:p>
          <a:p>
            <a:r>
              <a:rPr lang="en-US" dirty="0"/>
              <a:t>When the exchange rate of a currency under a fixed exchange rate regime…</a:t>
            </a:r>
          </a:p>
          <a:p>
            <a:pPr lvl="1"/>
            <a:r>
              <a:rPr lang="en-US" dirty="0"/>
              <a:t>…increases (appreciates), it goes through a “revaluation.”</a:t>
            </a:r>
          </a:p>
          <a:p>
            <a:pPr lvl="1"/>
            <a:r>
              <a:rPr lang="en-US" dirty="0"/>
              <a:t>…decreases (depreciates), it goes through a “devaluation.”</a:t>
            </a:r>
          </a:p>
          <a:p>
            <a:pPr lvl="3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9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Exchange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46320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nominal rate helps us understand the relative prices, but we must also consider the price level of each country to calculate the real exchange rate.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Consider the following (unrealistic) scenario:</a:t>
                </a:r>
              </a:p>
              <a:p>
                <a:pPr lvl="1"/>
                <a:r>
                  <a:rPr lang="en-US" dirty="0"/>
                  <a:t>The US produces nothing but Boeing 777 airplanes, where each is priced at $400 million.</a:t>
                </a:r>
              </a:p>
              <a:p>
                <a:pPr lvl="1"/>
                <a:r>
                  <a:rPr lang="en-US" dirty="0"/>
                  <a:t>The EU produces nothing but Airbus A350 airplanes, where each is priced at €350 million.</a:t>
                </a:r>
              </a:p>
              <a:p>
                <a:pPr lvl="1"/>
                <a:r>
                  <a:rPr lang="en-US" dirty="0"/>
                  <a:t>The USD-EUR nominal exchange rate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How can we calculate the real exchange rate?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463208"/>
              </a:xfrm>
              <a:blipFill>
                <a:blip r:embed="rId2"/>
                <a:stretch>
                  <a:fillRect l="-1005" t="-1774" r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19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Exchange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46320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First, convert the Boeing 777’s price into Euros: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777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=0.9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×$400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𝑖𝑙𝑙𝑖𝑜𝑛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1" dirty="0"/>
                        <m:t>€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360 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𝑚𝑖𝑙𝑙𝑖𝑜𝑛</m:t>
                      </m:r>
                    </m:oMath>
                  </m:oMathPara>
                </a14:m>
                <a:endParaRPr lang="en-US" sz="2000" i="1" dirty="0"/>
              </a:p>
              <a:p>
                <a:pPr lvl="3"/>
                <a:endParaRPr lang="en-US" i="1" dirty="0"/>
              </a:p>
              <a:p>
                <a:r>
                  <a:rPr lang="en-US" dirty="0"/>
                  <a:t>Next, compare the ratio of the price of a Boeing 777 in Euros to the price of Airbus A350 in Euros: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777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350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i="1" dirty="0"/>
                            <m:t>€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360 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𝑚𝑖𝑙𝑙𝑖𝑜𝑛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i="1" dirty="0"/>
                            <m:t>€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𝑚𝑖𝑙𝑙𝑖𝑜𝑛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.03</m:t>
                      </m:r>
                    </m:oMath>
                  </m:oMathPara>
                </a14:m>
                <a:endParaRPr lang="en-US" sz="2000" i="1" dirty="0"/>
              </a:p>
              <a:p>
                <a:pPr lvl="3"/>
                <a:endParaRPr lang="en-US" dirty="0"/>
              </a:p>
              <a:p>
                <a:r>
                  <a:rPr lang="en-US" dirty="0"/>
                  <a:t>If we assume that the Boeing 777 and Airbus A350 are substitutable, this means that the Boeing 777 would be approximately 3% more expensive than the A350.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463208"/>
              </a:xfrm>
              <a:blipFill>
                <a:blip r:embed="rId2"/>
                <a:stretch>
                  <a:fillRect l="-1005" t="-1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20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https://pollev.com/brianpark046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623E16C-1165-FEA6-D775-025B907AAF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t="7618" r="7351" b="7660"/>
          <a:stretch/>
        </p:blipFill>
        <p:spPr>
          <a:xfrm>
            <a:off x="2088573" y="1339928"/>
            <a:ext cx="4966854" cy="493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33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Exchange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46320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generalize, instead of the price of Boeing and Airbus aircraft, we can use each economy’s GDP deflator.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be the GDP deflator of the domestic economy,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</m:oMath>
                </a14:m>
                <a:r>
                  <a:rPr lang="en-US" dirty="0"/>
                  <a:t> be the GDP deflator of the foreign economy. Then the real exchange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is:</a:t>
                </a:r>
              </a:p>
              <a:p>
                <a:endParaRPr lang="en-US" sz="5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real exchange rate represents “the price of domestic goods in terms of foreign goods.”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463208"/>
              </a:xfrm>
              <a:blipFill>
                <a:blip r:embed="rId2"/>
                <a:stretch>
                  <a:fillRect l="-1005" t="-1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4BBA2F6-0B01-B334-8062-C42F7BB80147}"/>
              </a:ext>
            </a:extLst>
          </p:cNvPr>
          <p:cNvSpPr/>
          <p:nvPr/>
        </p:nvSpPr>
        <p:spPr>
          <a:xfrm>
            <a:off x="3848519" y="4029389"/>
            <a:ext cx="1467060" cy="8038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0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Exchange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46320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An increase in the real exchange rate is called a “real appreciation.”</a:t>
                </a:r>
              </a:p>
              <a:p>
                <a:pPr lvl="1"/>
                <a:r>
                  <a:rPr lang="en-US" dirty="0"/>
                  <a:t>This means that the price of domestic goods in terms of foreign goods have increased,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 decrease in the real exchange rate is called a “real depreciation.”</a:t>
                </a:r>
              </a:p>
              <a:p>
                <a:pPr lvl="1"/>
                <a:r>
                  <a:rPr lang="en-US" dirty="0"/>
                  <a:t>This means that the price of domestic goods in terms of foreign goods have decreased 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Note that a nominal appreciation can accompany a real depreciation, and a nominal depreciation can accompany a real appreciation!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463208"/>
              </a:xfrm>
              <a:blipFill>
                <a:blip r:embed="rId2"/>
                <a:stretch>
                  <a:fillRect l="-1005" t="-1774" r="-773" b="-2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52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Openness in Financial Markets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B69F6D-0080-9F63-4C1F-B8E45739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463208"/>
          </a:xfrm>
        </p:spPr>
        <p:txBody>
          <a:bodyPr>
            <a:normAutofit/>
          </a:bodyPr>
          <a:lstStyle/>
          <a:p>
            <a:r>
              <a:rPr lang="en-US" dirty="0"/>
              <a:t>Openness in financial markets allow domestic agents to hold both domestic and foreign assets.</a:t>
            </a:r>
          </a:p>
          <a:p>
            <a:pPr lvl="3"/>
            <a:endParaRPr lang="en-US" dirty="0"/>
          </a:p>
          <a:p>
            <a:r>
              <a:rPr lang="en-US" dirty="0"/>
              <a:t>To trade foreign assets, one must engage in the purchase and sale of foreign currencies.</a:t>
            </a:r>
          </a:p>
          <a:p>
            <a:pPr lvl="3"/>
            <a:endParaRPr lang="en-US" dirty="0"/>
          </a:p>
          <a:p>
            <a:r>
              <a:rPr lang="en-US" dirty="0"/>
              <a:t>Approximately 88% of all global trade was recorded using USD as the intermediary.</a:t>
            </a:r>
          </a:p>
          <a:p>
            <a:pPr lvl="3"/>
            <a:endParaRPr lang="en-US" dirty="0"/>
          </a:p>
          <a:p>
            <a:r>
              <a:rPr lang="en-US" dirty="0"/>
              <a:t>The average daily trade of the US in 2023 was $8.2 billion in exports, and $10.4 billion in imports.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5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FB6058-D7E5-8279-E949-EA617A64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0A6EA-E6DE-66FE-7902-863F6513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DF330-E160-69C2-5E35-9ED72303F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7EE8D-0370-88CA-4419-B7B3A15A2A8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34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0D8408-AEE5-845D-545B-2A642900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DC2A5-DA18-D8AD-AEE5-37B233DED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061EF-2F6B-33B9-ADD1-7A28B1FB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B75B6-7CAE-0182-B405-2AFD8916BAD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82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Openness in Financial Markets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p:pic>
        <p:nvPicPr>
          <p:cNvPr id="14" name="Content Placeholder 13" descr="A graph of a graph showing the number of countries/regions&#10;&#10;Description automatically generated with medium confidence">
            <a:extLst>
              <a:ext uri="{FF2B5EF4-FFF2-40B4-BE49-F238E27FC236}">
                <a16:creationId xmlns:a16="http://schemas.microsoft.com/office/drawing/2014/main" id="{A354E15A-F663-8AC1-262A-C140EA2D8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17" y="1844382"/>
            <a:ext cx="7896566" cy="4127210"/>
          </a:xfrm>
        </p:spPr>
      </p:pic>
    </p:spTree>
    <p:extLst>
      <p:ext uri="{BB962C8B-B14F-4D97-AF65-F5344CB8AC3E}">
        <p14:creationId xmlns:p14="http://schemas.microsoft.com/office/powerpoint/2010/main" val="189659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Changes to the Model: Financial Market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B69F6D-0080-9F63-4C1F-B8E45739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64845" cy="4463208"/>
          </a:xfrm>
        </p:spPr>
        <p:txBody>
          <a:bodyPr>
            <a:normAutofit/>
          </a:bodyPr>
          <a:lstStyle/>
          <a:p>
            <a:r>
              <a:rPr lang="en-US" dirty="0"/>
              <a:t>In a closed financial market, the agents’ choice is to…</a:t>
            </a:r>
          </a:p>
          <a:p>
            <a:pPr lvl="1"/>
            <a:r>
              <a:rPr lang="en-US" dirty="0"/>
              <a:t>How much income to hold as bonds, and</a:t>
            </a:r>
          </a:p>
          <a:p>
            <a:pPr lvl="1"/>
            <a:r>
              <a:rPr lang="en-US" dirty="0"/>
              <a:t>How much income to hold as money.</a:t>
            </a:r>
          </a:p>
          <a:p>
            <a:pPr lvl="3"/>
            <a:endParaRPr lang="en-US" dirty="0"/>
          </a:p>
          <a:p>
            <a:r>
              <a:rPr lang="en-US" dirty="0"/>
              <a:t>In an open financial  market, the agents’ choice is to…</a:t>
            </a:r>
          </a:p>
          <a:p>
            <a:pPr lvl="1"/>
            <a:r>
              <a:rPr lang="en-US" dirty="0"/>
              <a:t>How much income to hold as domestic bonds, and</a:t>
            </a:r>
          </a:p>
          <a:p>
            <a:pPr lvl="1"/>
            <a:r>
              <a:rPr lang="en-US" dirty="0"/>
              <a:t>How much income to hold as foreign bonds, and</a:t>
            </a:r>
          </a:p>
          <a:p>
            <a:pPr lvl="1"/>
            <a:r>
              <a:rPr lang="en-US" dirty="0"/>
              <a:t>How much income to hold as domestic money.</a:t>
            </a:r>
          </a:p>
          <a:p>
            <a:pPr lvl="3"/>
            <a:endParaRPr lang="en-US" dirty="0"/>
          </a:p>
          <a:p>
            <a:r>
              <a:rPr lang="en-US" dirty="0"/>
              <a:t>If a domestic bond is offering 4% interest rates, while a foreign bond is offering 7% interest rates, which one should investors prefer?</a:t>
            </a:r>
          </a:p>
        </p:txBody>
      </p:sp>
    </p:spTree>
    <p:extLst>
      <p:ext uri="{BB962C8B-B14F-4D97-AF65-F5344CB8AC3E}">
        <p14:creationId xmlns:p14="http://schemas.microsoft.com/office/powerpoint/2010/main" val="413862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Choice of Domestic and Foreign Bonds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46320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will use the following notations: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 Domestic (US) Bond’s Nominal Interest Rate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bSup>
                  </m:oMath>
                </a14:m>
                <a:r>
                  <a:rPr lang="en-US" dirty="0"/>
                  <a:t>: Foreign (EU) Bond’s Nominal Interest Rate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: Current Nominal Exchange Rate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dirty="0"/>
                  <a:t>: Expected Future Nominal Exchange Rate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If the agent purchases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$1</m:t>
                    </m:r>
                  </m:oMath>
                </a14:m>
                <a:r>
                  <a:rPr lang="en-US" dirty="0"/>
                  <a:t> worth of domestic bonds with a 1-year maturity, they will obtain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$(1+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the maturity.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463208"/>
              </a:xfrm>
              <a:blipFill>
                <a:blip r:embed="rId2"/>
                <a:stretch>
                  <a:fillRect l="-1005" t="-1774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DB189CE-74D2-A3D1-6708-44DA28B7AC38}"/>
                  </a:ext>
                </a:extLst>
              </p:cNvPr>
              <p:cNvSpPr/>
              <p:nvPr/>
            </p:nvSpPr>
            <p:spPr>
              <a:xfrm>
                <a:off x="1166327" y="4898572"/>
                <a:ext cx="1519723" cy="6624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$1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DB189CE-74D2-A3D1-6708-44DA28B7A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327" y="4898572"/>
                <a:ext cx="1519723" cy="6624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8B90243-8C9D-11A0-466D-815C859C64AC}"/>
                  </a:ext>
                </a:extLst>
              </p:cNvPr>
              <p:cNvSpPr/>
              <p:nvPr/>
            </p:nvSpPr>
            <p:spPr>
              <a:xfrm>
                <a:off x="6457950" y="4899675"/>
                <a:ext cx="1519723" cy="6624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8B90243-8C9D-11A0-466D-815C859C6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4899675"/>
                <a:ext cx="1519723" cy="6624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8331A46F-FA79-EF96-37B3-A5325253B7F2}"/>
              </a:ext>
            </a:extLst>
          </p:cNvPr>
          <p:cNvGrpSpPr/>
          <p:nvPr/>
        </p:nvGrpSpPr>
        <p:grpSpPr>
          <a:xfrm>
            <a:off x="2686050" y="4922031"/>
            <a:ext cx="3771900" cy="308881"/>
            <a:chOff x="2686050" y="4922031"/>
            <a:chExt cx="3771900" cy="308881"/>
          </a:xfrm>
        </p:grpSpPr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51672430-7EB9-F383-43F9-B32C881B0419}"/>
                </a:ext>
              </a:extLst>
            </p:cNvPr>
            <p:cNvCxnSpPr>
              <a:stCxn id="3" idx="3"/>
              <a:endCxn id="8" idx="1"/>
            </p:cNvCxnSpPr>
            <p:nvPr/>
          </p:nvCxnSpPr>
          <p:spPr>
            <a:xfrm>
              <a:off x="2686050" y="5229809"/>
              <a:ext cx="3771900" cy="1103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55E2AB-06BD-DE6B-A5EF-BB91A3807330}"/>
                </a:ext>
              </a:extLst>
            </p:cNvPr>
            <p:cNvSpPr txBox="1"/>
            <p:nvPr/>
          </p:nvSpPr>
          <p:spPr>
            <a:xfrm>
              <a:off x="3804386" y="4922031"/>
              <a:ext cx="1535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Bond Pays Interest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282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Choice of Domestic and Foreign Bonds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F617288D-54D8-60FE-4925-83A1EDE1EB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the agent purchases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$1</m:t>
                    </m:r>
                  </m:oMath>
                </a14:m>
                <a:r>
                  <a:rPr lang="en-US" dirty="0"/>
                  <a:t> worth of EU bonds with a 1-year maturity...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500" dirty="0"/>
              </a:p>
              <a:p>
                <a:r>
                  <a:rPr lang="en-US" dirty="0"/>
                  <a:t>The expected dollar amount the investor will receive is: 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F617288D-54D8-60FE-4925-83A1EDE1EB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2661" r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FCE387-1337-ECC8-B7CB-F494CF62F911}"/>
                  </a:ext>
                </a:extLst>
              </p:cNvPr>
              <p:cNvSpPr/>
              <p:nvPr/>
            </p:nvSpPr>
            <p:spPr>
              <a:xfrm>
                <a:off x="1166327" y="2593906"/>
                <a:ext cx="1519723" cy="6624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$1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FCE387-1337-ECC8-B7CB-F494CF62F9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327" y="2593906"/>
                <a:ext cx="1519723" cy="6624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EFB07B0-BED4-54AC-84B5-CDAB968BC107}"/>
                  </a:ext>
                </a:extLst>
              </p:cNvPr>
              <p:cNvSpPr/>
              <p:nvPr/>
            </p:nvSpPr>
            <p:spPr>
              <a:xfrm>
                <a:off x="6457950" y="2595009"/>
                <a:ext cx="1519723" cy="6624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EFB07B0-BED4-54AC-84B5-CDAB968BC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2595009"/>
                <a:ext cx="1519723" cy="6624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E83B55-8FC7-613E-1F8F-A3D5EFFEB9EF}"/>
                  </a:ext>
                </a:extLst>
              </p:cNvPr>
              <p:cNvSpPr/>
              <p:nvPr/>
            </p:nvSpPr>
            <p:spPr>
              <a:xfrm>
                <a:off x="1166327" y="3909700"/>
                <a:ext cx="1519723" cy="6624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€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E83B55-8FC7-613E-1F8F-A3D5EFFEB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327" y="3909700"/>
                <a:ext cx="1519723" cy="6624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36319F2-DAEF-A312-20C1-986462C9AABA}"/>
              </a:ext>
            </a:extLst>
          </p:cNvPr>
          <p:cNvGrpSpPr/>
          <p:nvPr/>
        </p:nvGrpSpPr>
        <p:grpSpPr>
          <a:xfrm>
            <a:off x="1926189" y="3256379"/>
            <a:ext cx="1038981" cy="653321"/>
            <a:chOff x="1926189" y="3256379"/>
            <a:chExt cx="1038981" cy="653321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E910EE8-66DA-BACD-4D5F-4C8A16BB69C0}"/>
                </a:ext>
              </a:extLst>
            </p:cNvPr>
            <p:cNvCxnSpPr>
              <a:stCxn id="11" idx="2"/>
              <a:endCxn id="15" idx="0"/>
            </p:cNvCxnSpPr>
            <p:nvPr/>
          </p:nvCxnSpPr>
          <p:spPr>
            <a:xfrm>
              <a:off x="1926189" y="3256379"/>
              <a:ext cx="0" cy="6533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946365-9D17-DA74-E72F-D8597E99E665}"/>
                </a:ext>
              </a:extLst>
            </p:cNvPr>
            <p:cNvSpPr txBox="1"/>
            <p:nvPr/>
          </p:nvSpPr>
          <p:spPr>
            <a:xfrm>
              <a:off x="2071175" y="3309652"/>
              <a:ext cx="7602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Convert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B7E36D-DE4C-B6CE-319B-8DFBA5EBE6D3}"/>
                </a:ext>
              </a:extLst>
            </p:cNvPr>
            <p:cNvSpPr txBox="1"/>
            <p:nvPr/>
          </p:nvSpPr>
          <p:spPr>
            <a:xfrm>
              <a:off x="1937452" y="3548650"/>
              <a:ext cx="10277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USD to EUR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9DFF976-A02C-D90C-C4D3-DB5ED620EFCF}"/>
                  </a:ext>
                </a:extLst>
              </p:cNvPr>
              <p:cNvSpPr/>
              <p:nvPr/>
            </p:nvSpPr>
            <p:spPr>
              <a:xfrm>
                <a:off x="6457950" y="3909700"/>
                <a:ext cx="1519723" cy="66247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€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9DFF976-A02C-D90C-C4D3-DB5ED620E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3909700"/>
                <a:ext cx="1519723" cy="6624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C37D486-F4F2-A45A-18CF-403EE5F62B61}"/>
              </a:ext>
            </a:extLst>
          </p:cNvPr>
          <p:cNvGrpSpPr/>
          <p:nvPr/>
        </p:nvGrpSpPr>
        <p:grpSpPr>
          <a:xfrm>
            <a:off x="2686050" y="3941568"/>
            <a:ext cx="3771900" cy="307777"/>
            <a:chOff x="2686050" y="3941568"/>
            <a:chExt cx="3771900" cy="307777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922BAFF-D0E6-DB5C-65B3-A3BB5C65B30E}"/>
                </a:ext>
              </a:extLst>
            </p:cNvPr>
            <p:cNvCxnSpPr>
              <a:stCxn id="15" idx="3"/>
              <a:endCxn id="21" idx="1"/>
            </p:cNvCxnSpPr>
            <p:nvPr/>
          </p:nvCxnSpPr>
          <p:spPr>
            <a:xfrm>
              <a:off x="2686050" y="4240937"/>
              <a:ext cx="37719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D2C647-DE3C-81A2-47FF-21815B2AC4BD}"/>
                </a:ext>
              </a:extLst>
            </p:cNvPr>
            <p:cNvSpPr txBox="1"/>
            <p:nvPr/>
          </p:nvSpPr>
          <p:spPr>
            <a:xfrm>
              <a:off x="3804386" y="3941568"/>
              <a:ext cx="1535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Bond Pays Interest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EFDDFC-3058-7FF8-E194-E2CAD7C1CD8E}"/>
              </a:ext>
            </a:extLst>
          </p:cNvPr>
          <p:cNvGrpSpPr/>
          <p:nvPr/>
        </p:nvGrpSpPr>
        <p:grpSpPr>
          <a:xfrm>
            <a:off x="6200582" y="3257482"/>
            <a:ext cx="1027718" cy="652218"/>
            <a:chOff x="6200582" y="3257482"/>
            <a:chExt cx="1027718" cy="652218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55C178E-0558-CC38-3CF5-A45FB0C33540}"/>
                </a:ext>
              </a:extLst>
            </p:cNvPr>
            <p:cNvCxnSpPr>
              <a:cxnSpLocks/>
              <a:stCxn id="21" idx="0"/>
              <a:endCxn id="12" idx="2"/>
            </p:cNvCxnSpPr>
            <p:nvPr/>
          </p:nvCxnSpPr>
          <p:spPr>
            <a:xfrm flipV="1">
              <a:off x="7217812" y="3257482"/>
              <a:ext cx="0" cy="6522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225675-B77B-38E1-82D5-60300E6911CD}"/>
                </a:ext>
              </a:extLst>
            </p:cNvPr>
            <p:cNvSpPr txBox="1"/>
            <p:nvPr/>
          </p:nvSpPr>
          <p:spPr>
            <a:xfrm>
              <a:off x="6334303" y="3305076"/>
              <a:ext cx="7602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Convert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F776D8E-B5EC-329E-8EA5-77262F6699F7}"/>
                </a:ext>
              </a:extLst>
            </p:cNvPr>
            <p:cNvSpPr txBox="1"/>
            <p:nvPr/>
          </p:nvSpPr>
          <p:spPr>
            <a:xfrm>
              <a:off x="6200582" y="3544074"/>
              <a:ext cx="10277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EUR to USD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95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Interest Rate Parity and</a:t>
            </a:r>
            <a:br>
              <a:rPr lang="en-US" dirty="0"/>
            </a:br>
            <a:r>
              <a:rPr lang="en-US" dirty="0"/>
              <a:t>Exchange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46320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should assume that the return from the domestic and foreign bonds must be equal.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either the domestic return or the foreign return is greater, all investors will flock towards the asset with higher return.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find the Uncovered Interest Rate Parity relation: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p>
                          </m:sSubSup>
                        </m:e>
                      </m:d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1371600" lvl="3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463208"/>
              </a:xfrm>
              <a:blipFill>
                <a:blip r:embed="rId2"/>
                <a:stretch>
                  <a:fillRect l="-1005" t="-1774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3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a Model of an Open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14A4C-E557-EF08-076D-239AAEA70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55513" cy="4351338"/>
          </a:xfrm>
        </p:spPr>
        <p:txBody>
          <a:bodyPr>
            <a:normAutofit/>
          </a:bodyPr>
          <a:lstStyle/>
          <a:p>
            <a:r>
              <a:rPr lang="en-US" dirty="0"/>
              <a:t>Up to this point, we were operating under the assumption that the market was “closed.”</a:t>
            </a:r>
          </a:p>
          <a:p>
            <a:pPr lvl="3"/>
            <a:endParaRPr lang="en-US" dirty="0"/>
          </a:p>
          <a:p>
            <a:r>
              <a:rPr lang="en-US" dirty="0"/>
              <a:t>This means that we have been ignoring a major factor, the actions of other countries, their citizens, and their firms.</a:t>
            </a:r>
          </a:p>
          <a:p>
            <a:pPr lvl="3"/>
            <a:endParaRPr lang="en-US" dirty="0"/>
          </a:p>
          <a:p>
            <a:r>
              <a:rPr lang="en-US" dirty="0"/>
              <a:t>The share of trade in GDP varies widely country by country.</a:t>
            </a:r>
          </a:p>
          <a:p>
            <a:pPr lvl="1"/>
            <a:r>
              <a:rPr lang="en-US" dirty="0"/>
              <a:t>Sudan has the lowest trade exposure of 4.2%, and</a:t>
            </a:r>
          </a:p>
          <a:p>
            <a:pPr lvl="1"/>
            <a:r>
              <a:rPr lang="en-US" dirty="0"/>
              <a:t>Luxembourg has the highest trade exposure of 388.51%.</a:t>
            </a:r>
          </a:p>
          <a:p>
            <a:pPr lvl="3"/>
            <a:endParaRPr lang="en-US" dirty="0"/>
          </a:p>
          <a:p>
            <a:r>
              <a:rPr lang="en-US" dirty="0"/>
              <a:t>Trade accounts for about 61.44% of the world’s GDP, so it would be irresponsible to leave this out from the model.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6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Interest Rate Parity and</a:t>
            </a:r>
            <a:br>
              <a:rPr lang="en-US" dirty="0"/>
            </a:br>
            <a:r>
              <a:rPr lang="en-US" dirty="0"/>
              <a:t>Exchange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701" cy="446320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Rewriting the uncovered interest rate parity condition: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sz="500" dirty="0"/>
              </a:p>
              <a:p>
                <a:r>
                  <a:rPr lang="en-US" dirty="0"/>
                  <a:t>“The domestic interest rate is equal to the foreign interest rate minus the expected depreciation rate of the foreign currency.”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1B69F6D-0080-9F63-4C1F-B8E457394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701" cy="4463208"/>
              </a:xfrm>
              <a:blipFill>
                <a:blip r:embed="rId2"/>
                <a:stretch>
                  <a:fillRect l="-1005" t="-1774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61FBE9D-5C88-C316-E88D-3E312F0A32F3}"/>
              </a:ext>
            </a:extLst>
          </p:cNvPr>
          <p:cNvSpPr/>
          <p:nvPr/>
        </p:nvSpPr>
        <p:spPr>
          <a:xfrm>
            <a:off x="3256384" y="2285998"/>
            <a:ext cx="2640563" cy="9237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4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Interest Rate Parity and</a:t>
            </a:r>
            <a:br>
              <a:rPr lang="en-US" dirty="0"/>
            </a:br>
            <a:r>
              <a:rPr lang="en-US" dirty="0"/>
              <a:t>Exchange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B69F6D-0080-9F63-4C1F-B8E45739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0" cy="4463208"/>
          </a:xfrm>
        </p:spPr>
        <p:txBody>
          <a:bodyPr>
            <a:normAutofit/>
          </a:bodyPr>
          <a:lstStyle/>
          <a:p>
            <a:r>
              <a:rPr lang="en-US" dirty="0"/>
              <a:t>Back to the question of the 4% interest rate domestic (US) bonds and the 7% foreign (EU) bonds…</a:t>
            </a:r>
          </a:p>
          <a:p>
            <a:pPr lvl="3"/>
            <a:endParaRPr lang="en-US" dirty="0"/>
          </a:p>
          <a:p>
            <a:r>
              <a:rPr lang="en-US" dirty="0"/>
              <a:t>If the investor expects the Euro to depreciate relative to the US dollar by…</a:t>
            </a:r>
          </a:p>
          <a:p>
            <a:pPr lvl="1"/>
            <a:r>
              <a:rPr lang="en-US" dirty="0"/>
              <a:t>…more than 3%, then they should invest in domestic (US) bonds.</a:t>
            </a:r>
          </a:p>
          <a:p>
            <a:pPr lvl="1"/>
            <a:r>
              <a:rPr lang="en-US" dirty="0"/>
              <a:t>…less than 3%, then they should invest in foreign (EU) bonds.</a:t>
            </a:r>
          </a:p>
          <a:p>
            <a:pPr lvl="1"/>
            <a:r>
              <a:rPr lang="en-US" dirty="0"/>
              <a:t>…exactly 3%, then they would be indifferent between the two.</a:t>
            </a:r>
          </a:p>
          <a:p>
            <a:pPr lvl="3"/>
            <a:endParaRPr lang="en-US" dirty="0"/>
          </a:p>
          <a:p>
            <a:r>
              <a:rPr lang="en-US" dirty="0"/>
              <a:t>Note that these conclusions assume that…</a:t>
            </a:r>
          </a:p>
          <a:p>
            <a:pPr lvl="1"/>
            <a:r>
              <a:rPr lang="en-US" dirty="0"/>
              <a:t>…that there is no transaction cost in acquiring foreign assets, and</a:t>
            </a:r>
          </a:p>
          <a:p>
            <a:pPr lvl="1"/>
            <a:r>
              <a:rPr lang="en-US" dirty="0"/>
              <a:t>…that individuals are risk-neutral. </a:t>
            </a:r>
          </a:p>
        </p:txBody>
      </p:sp>
    </p:spTree>
    <p:extLst>
      <p:ext uri="{BB962C8B-B14F-4D97-AF65-F5344CB8AC3E}">
        <p14:creationId xmlns:p14="http://schemas.microsoft.com/office/powerpoint/2010/main" val="345959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Wrapping 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B69F6D-0080-9F63-4C1F-B8E45739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700" cy="4463208"/>
          </a:xfrm>
        </p:spPr>
        <p:txBody>
          <a:bodyPr>
            <a:normAutofit/>
          </a:bodyPr>
          <a:lstStyle/>
          <a:p>
            <a:r>
              <a:rPr lang="en-US" dirty="0"/>
              <a:t>An open goods market allows individuals to choose between domestic and foreign produced goods, and the choice will depend on the real exchange rate.</a:t>
            </a:r>
          </a:p>
          <a:p>
            <a:pPr lvl="3"/>
            <a:endParaRPr lang="en-US" dirty="0"/>
          </a:p>
          <a:p>
            <a:r>
              <a:rPr lang="en-US" dirty="0"/>
              <a:t>An open financial market allows individuals to choose between domestic and foreign assets, and the choice will depend on each assets’ interest rates and the expected changes in the exchange rates.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7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E16A2-4556-421C-7950-106E300F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F6D276-2C16-4D80-AA53-8EBA91CA7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B8103-AD4F-FBA4-2AEC-D8EAB52D2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80BF16-F624-27F7-502C-DE9C273D0CB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B2E7A1-EEF7-9E2D-0D3C-A484DABC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A4C0AD-A3D2-30C7-42FE-0FFEB94D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5C654-8A00-9D9F-B304-D9A91EF7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C29B0-F506-6CF7-0751-24BB2EB2D1B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6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as a Share of GDP: USA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  <p:pic>
        <p:nvPicPr>
          <p:cNvPr id="14" name="Content Placeholder 13" descr="A graph showing a line&#10;&#10;Description automatically generated with medium confidence">
            <a:extLst>
              <a:ext uri="{FF2B5EF4-FFF2-40B4-BE49-F238E27FC236}">
                <a16:creationId xmlns:a16="http://schemas.microsoft.com/office/drawing/2014/main" id="{1BEDC98F-7A56-C051-78F6-5D018871E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73" y="1825625"/>
            <a:ext cx="7174854" cy="4351338"/>
          </a:xfrm>
        </p:spPr>
      </p:pic>
    </p:spTree>
    <p:extLst>
      <p:ext uri="{BB962C8B-B14F-4D97-AF65-F5344CB8AC3E}">
        <p14:creationId xmlns:p14="http://schemas.microsoft.com/office/powerpoint/2010/main" val="34376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Dimensions of Openness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14A4C-E557-EF08-076D-239AAEA70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55513" cy="4351338"/>
          </a:xfrm>
        </p:spPr>
        <p:txBody>
          <a:bodyPr>
            <a:normAutofit/>
          </a:bodyPr>
          <a:lstStyle/>
          <a:p>
            <a:r>
              <a:rPr lang="en-US" dirty="0"/>
              <a:t>Openness in the Goods Markets</a:t>
            </a:r>
          </a:p>
          <a:p>
            <a:pPr lvl="1"/>
            <a:r>
              <a:rPr lang="en-US" dirty="0"/>
              <a:t>If the market is open, consumers and firms may purchase either domestic goods or foreign goods.</a:t>
            </a:r>
          </a:p>
          <a:p>
            <a:pPr lvl="3"/>
            <a:endParaRPr lang="en-US" dirty="0"/>
          </a:p>
          <a:p>
            <a:r>
              <a:rPr lang="en-US" dirty="0"/>
              <a:t>Openness in the Financial Markets</a:t>
            </a:r>
          </a:p>
          <a:p>
            <a:pPr lvl="1"/>
            <a:r>
              <a:rPr lang="en-US" dirty="0"/>
              <a:t>If the market is open, investors would have the option to invest in domestic or foreign assets.</a:t>
            </a:r>
          </a:p>
          <a:p>
            <a:pPr lvl="3"/>
            <a:endParaRPr lang="en-US" dirty="0"/>
          </a:p>
          <a:p>
            <a:r>
              <a:rPr lang="en-US" dirty="0"/>
              <a:t>Openness in the Factor Markets</a:t>
            </a:r>
          </a:p>
          <a:p>
            <a:pPr lvl="1"/>
            <a:r>
              <a:rPr lang="en-US" dirty="0"/>
              <a:t>If the market is open, firms will be able to choose to produce domestically or in foreign destinations.</a:t>
            </a:r>
          </a:p>
          <a:p>
            <a:pPr lvl="1"/>
            <a:r>
              <a:rPr lang="en-US" dirty="0"/>
              <a:t>Workers will also have the freedom to choose to work domestically or in foreign destinations.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5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Exports and US Imports</a:t>
            </a:r>
          </a:p>
        </p:txBody>
      </p:sp>
      <p:pic>
        <p:nvPicPr>
          <p:cNvPr id="8" name="Content Placeholder 7" descr="A graph of a market&#10;&#10;Description automatically generated with medium confidence">
            <a:extLst>
              <a:ext uri="{FF2B5EF4-FFF2-40B4-BE49-F238E27FC236}">
                <a16:creationId xmlns:a16="http://schemas.microsoft.com/office/drawing/2014/main" id="{BC2E4B10-AB5F-E5FD-6B8C-028D6C096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1" y="1858169"/>
            <a:ext cx="7620000" cy="42862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2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53C1-74E2-9029-B30E-0A860BF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Exports and US Imports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30BB-082B-3A49-BFDA-5A7FC6E6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2483E-E094-976C-9ACB-0F2EA1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7854A-BF5B-7177-BD21-896B1B3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B69F6D-0080-9F63-4C1F-B8E457394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Observation #1: </a:t>
            </a:r>
          </a:p>
          <a:p>
            <a:r>
              <a:rPr lang="en-US" dirty="0"/>
              <a:t>Since the 1950s, the share that trade takes up in US GDP has been steadily increasing.</a:t>
            </a:r>
          </a:p>
          <a:p>
            <a:pPr lvl="3"/>
            <a:endParaRPr lang="en-US" dirty="0"/>
          </a:p>
          <a:p>
            <a:r>
              <a:rPr lang="en-US" dirty="0"/>
              <a:t>In the first quarter of 1960…</a:t>
            </a:r>
          </a:p>
          <a:p>
            <a:pPr lvl="1"/>
            <a:r>
              <a:rPr lang="en-US" dirty="0"/>
              <a:t>US exports as a share of its GDP was 4.8%</a:t>
            </a:r>
          </a:p>
          <a:p>
            <a:pPr lvl="1"/>
            <a:r>
              <a:rPr lang="en-US" dirty="0"/>
              <a:t>US imports as a share of its GDP was 4.3%</a:t>
            </a:r>
          </a:p>
          <a:p>
            <a:pPr lvl="3"/>
            <a:endParaRPr lang="en-US" dirty="0"/>
          </a:p>
          <a:p>
            <a:r>
              <a:rPr lang="en-US" dirty="0"/>
              <a:t>According to the most recent data of 2023 Q4…</a:t>
            </a:r>
          </a:p>
          <a:p>
            <a:pPr lvl="1"/>
            <a:r>
              <a:rPr lang="en-US" dirty="0"/>
              <a:t>US exports as a share of its GDP was 10.9%</a:t>
            </a:r>
          </a:p>
          <a:p>
            <a:pPr lvl="1"/>
            <a:r>
              <a:rPr lang="en-US" dirty="0"/>
              <a:t>US imports as a share of its GDP was 13.7%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2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5345e64-6861-47b8-8ba8-58a61f02ed3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2e3f5b7-ebd1-478d-8412-6395944dab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ff9335f-b30b-4db4-9442-ed53e9a6552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38eaf1f-cf7f-4033-ad2e-474e5371077a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17282</TotalTime>
  <Words>2427</Words>
  <Application>Microsoft Office PowerPoint</Application>
  <PresentationFormat>On-screen Show (4:3)</PresentationFormat>
  <Paragraphs>310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 Math</vt:lpstr>
      <vt:lpstr>Franklin Gothic Book</vt:lpstr>
      <vt:lpstr>Office Theme</vt:lpstr>
      <vt:lpstr>The Open Economy: Goods and Financial Markets</vt:lpstr>
      <vt:lpstr>https://pollev.com/brianpark046</vt:lpstr>
      <vt:lpstr>Towards a Model of an Open Economy</vt:lpstr>
      <vt:lpstr>PowerPoint Presentation</vt:lpstr>
      <vt:lpstr>PowerPoint Presentation</vt:lpstr>
      <vt:lpstr>Trade as a Share of GDP: USA</vt:lpstr>
      <vt:lpstr>The Three Dimensions of Openness</vt:lpstr>
      <vt:lpstr>US Exports and US Imports</vt:lpstr>
      <vt:lpstr>US Exports and US Imports</vt:lpstr>
      <vt:lpstr>US Exports and US Imports</vt:lpstr>
      <vt:lpstr>US Exports and US Imports</vt:lpstr>
      <vt:lpstr>US Exports and US Imports</vt:lpstr>
      <vt:lpstr>Changes to the Model: Goods Market</vt:lpstr>
      <vt:lpstr>Exchange Rates</vt:lpstr>
      <vt:lpstr>Nominal Exchange Rates</vt:lpstr>
      <vt:lpstr>USD-EUR Exchange Rate: “How many € do you need to buy $1”</vt:lpstr>
      <vt:lpstr>Nominal Exchange Rates</vt:lpstr>
      <vt:lpstr>Real Exchange Rates</vt:lpstr>
      <vt:lpstr>Real Exchange Rates</vt:lpstr>
      <vt:lpstr>Real Exchange Rates</vt:lpstr>
      <vt:lpstr>Real Exchange Rates</vt:lpstr>
      <vt:lpstr>Openness in Financial Markets</vt:lpstr>
      <vt:lpstr>PowerPoint Presentation</vt:lpstr>
      <vt:lpstr>PowerPoint Presentation</vt:lpstr>
      <vt:lpstr>Openness in Financial Markets</vt:lpstr>
      <vt:lpstr>Changes to the Model: Financial Market</vt:lpstr>
      <vt:lpstr>Choice of Domestic and Foreign Bonds</vt:lpstr>
      <vt:lpstr>Choice of Domestic and Foreign Bonds</vt:lpstr>
      <vt:lpstr>Interest Rate Parity and Exchange Rates</vt:lpstr>
      <vt:lpstr>Interest Rate Parity and Exchange Rates</vt:lpstr>
      <vt:lpstr>Interest Rate Parity and Exchange Rates</vt:lpstr>
      <vt:lpstr>Wrapping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265</cp:revision>
  <dcterms:created xsi:type="dcterms:W3CDTF">2023-08-17T23:00:51Z</dcterms:created>
  <dcterms:modified xsi:type="dcterms:W3CDTF">2024-04-15T21:51:07Z</dcterms:modified>
</cp:coreProperties>
</file>