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1"/>
  </p:notesMasterIdLst>
  <p:sldIdLst>
    <p:sldId id="256" r:id="rId2"/>
    <p:sldId id="257" r:id="rId3"/>
    <p:sldId id="474" r:id="rId4"/>
    <p:sldId id="476" r:id="rId5"/>
    <p:sldId id="477" r:id="rId6"/>
    <p:sldId id="478" r:id="rId7"/>
    <p:sldId id="479" r:id="rId8"/>
    <p:sldId id="480" r:id="rId9"/>
    <p:sldId id="481" r:id="rId10"/>
    <p:sldId id="483" r:id="rId11"/>
    <p:sldId id="484" r:id="rId12"/>
    <p:sldId id="486" r:id="rId13"/>
    <p:sldId id="485" r:id="rId14"/>
    <p:sldId id="488" r:id="rId15"/>
    <p:sldId id="490" r:id="rId16"/>
    <p:sldId id="489" r:id="rId17"/>
    <p:sldId id="491" r:id="rId18"/>
    <p:sldId id="487" r:id="rId19"/>
    <p:sldId id="492" r:id="rId20"/>
    <p:sldId id="493" r:id="rId21"/>
    <p:sldId id="495" r:id="rId22"/>
    <p:sldId id="494" r:id="rId23"/>
    <p:sldId id="496" r:id="rId24"/>
    <p:sldId id="497" r:id="rId25"/>
    <p:sldId id="498" r:id="rId26"/>
    <p:sldId id="499" r:id="rId27"/>
    <p:sldId id="501" r:id="rId28"/>
    <p:sldId id="502" r:id="rId29"/>
    <p:sldId id="500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5F65"/>
    <a:srgbClr val="FF7C80"/>
    <a:srgbClr val="CC0000"/>
    <a:srgbClr val="D4282F"/>
    <a:srgbClr val="F5CFD0"/>
    <a:srgbClr val="9C5BCD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84" autoAdjust="0"/>
    <p:restoredTop sz="92978" autoAdjust="0"/>
  </p:normalViewPr>
  <p:slideViewPr>
    <p:cSldViewPr snapToGrid="0">
      <p:cViewPr varScale="1">
        <p:scale>
          <a:sx n="77" d="100"/>
          <a:sy n="77" d="100"/>
        </p:scale>
        <p:origin x="12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6441-4E79-42FF-805B-86C90BDFD38D}" type="datetimeFigureOut">
              <a:rPr lang="en-US" smtClean="0"/>
              <a:t>3/27/2024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29054-221E-4755-818D-C35A08AFDB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8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2;p13">
            <a:extLst>
              <a:ext uri="{FF2B5EF4-FFF2-40B4-BE49-F238E27FC236}">
                <a16:creationId xmlns:a16="http://schemas.microsoft.com/office/drawing/2014/main" id="{BF16982E-3E38-0665-4F07-437DD3F0D5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54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1F852EF2-DB2E-EDA3-947F-AD7E6C19EB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10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297A800C-E47B-35AC-0EA8-24F3738049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6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859BA894-242B-5A6C-EFD3-428444AAFE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35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92;p13">
            <a:extLst>
              <a:ext uri="{FF2B5EF4-FFF2-40B4-BE49-F238E27FC236}">
                <a16:creationId xmlns:a16="http://schemas.microsoft.com/office/drawing/2014/main" id="{A5DC9873-6BF3-A825-551C-17B7FBCA97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5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F820AB4E-4F46-3C81-9BD0-65A4D2A2DB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59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Google Shape;101;p14">
            <a:extLst>
              <a:ext uri="{FF2B5EF4-FFF2-40B4-BE49-F238E27FC236}">
                <a16:creationId xmlns:a16="http://schemas.microsoft.com/office/drawing/2014/main" id="{C854E680-04A2-EA76-C6A6-8EF6A2AD0B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2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Google Shape;101;p14">
            <a:extLst>
              <a:ext uri="{FF2B5EF4-FFF2-40B4-BE49-F238E27FC236}">
                <a16:creationId xmlns:a16="http://schemas.microsoft.com/office/drawing/2014/main" id="{0E4BED26-AE3D-9FD7-372D-89389F7611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95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Google Shape;101;p14">
            <a:extLst>
              <a:ext uri="{FF2B5EF4-FFF2-40B4-BE49-F238E27FC236}">
                <a16:creationId xmlns:a16="http://schemas.microsoft.com/office/drawing/2014/main" id="{63FB725D-7839-2629-E2FD-4289B983E6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8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ADE22408-2DD9-F1EF-2438-A0546996FB2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1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19CEB84E-A1D1-9AFA-DEC7-31056DF6BF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1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  <a:cs typeface="Forte Forward" panose="020F0502020204030204" pitchFamily="2" charset="0"/>
              </a:defRPr>
            </a:lvl1pPr>
          </a:lstStyle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0777" y="6356351"/>
            <a:ext cx="5762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1;p13">
            <a:extLst>
              <a:ext uri="{FF2B5EF4-FFF2-40B4-BE49-F238E27FC236}">
                <a16:creationId xmlns:a16="http://schemas.microsoft.com/office/drawing/2014/main" id="{9C136CE5-665B-2FA1-3A31-86C4E8EC1DB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42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95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HJqp4SlsoU?feature=oembe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gi6Ohnp9x8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VUQHrWhoqg?feature=oembed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81AA-C880-955A-8ACC-D4284C4A7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85" y="1122363"/>
            <a:ext cx="8108830" cy="2387600"/>
          </a:xfrm>
        </p:spPr>
        <p:txBody>
          <a:bodyPr>
            <a:normAutofit/>
          </a:bodyPr>
          <a:lstStyle/>
          <a:p>
            <a:r>
              <a:rPr lang="en-US" sz="4200" dirty="0"/>
              <a:t>The Long Run:</a:t>
            </a:r>
            <a:br>
              <a:rPr lang="en-US" sz="4200" dirty="0"/>
            </a:br>
            <a:r>
              <a:rPr lang="en-US" sz="4200" dirty="0"/>
              <a:t>Discussions on Growth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68834-9371-0482-209B-C2EBDB2D9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ECON 301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3A60A-CBE6-B5CE-B9CE-C7DC9386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44A7-8470-0B18-F1D2-F47845EC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CC6C-06D2-CC1B-BC1A-B87124A3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0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4FB2B-8B00-69EF-0D87-2D23E6EB8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Henry Ford (1896)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A2745A-7E57-6EBD-9708-89E76B00E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094972" cy="4351338"/>
          </a:xfrm>
        </p:spPr>
        <p:txBody>
          <a:bodyPr>
            <a:normAutofit/>
          </a:bodyPr>
          <a:lstStyle/>
          <a:p>
            <a:r>
              <a:rPr lang="en-US" dirty="0"/>
              <a:t>“The horse is here to stay but the automobile is only a novelty–a fad.”</a:t>
            </a:r>
          </a:p>
          <a:p>
            <a:pPr lvl="1"/>
            <a:r>
              <a:rPr lang="en-US" dirty="0"/>
              <a:t>President of the Michigan Savings Bank (1903)</a:t>
            </a:r>
          </a:p>
          <a:p>
            <a:pPr lvl="1"/>
            <a:r>
              <a:rPr lang="en-US" dirty="0"/>
              <a:t>Declined to invest in Ford.</a:t>
            </a:r>
          </a:p>
          <a:p>
            <a:pPr lvl="3"/>
            <a:endParaRPr lang="en-US" dirty="0"/>
          </a:p>
          <a:p>
            <a:r>
              <a:rPr lang="en-US" dirty="0"/>
              <a:t>The global automotive industry is estimated to be worth $2,810 billion as of 2022.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06D71-C23C-B464-0DFB-6AB7EAE22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32692F-C3C2-A554-F0B7-37AC723BA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A4B93-4A30-7DE2-238C-CBC1DC6D0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10</a:t>
            </a:fld>
            <a:endParaRPr lang="en-US" dirty="0"/>
          </a:p>
        </p:txBody>
      </p:sp>
      <p:pic>
        <p:nvPicPr>
          <p:cNvPr id="17" name="Content Placeholder 16" descr="A person sitting in a car&#10;&#10;Description automatically generated">
            <a:extLst>
              <a:ext uri="{FF2B5EF4-FFF2-40B4-BE49-F238E27FC236}">
                <a16:creationId xmlns:a16="http://schemas.microsoft.com/office/drawing/2014/main" id="{A5E6A0A0-EDBE-CF81-CA28-B50608F3D0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55" y="1825625"/>
            <a:ext cx="3863190" cy="4351338"/>
          </a:xfrm>
        </p:spPr>
      </p:pic>
    </p:spTree>
    <p:extLst>
      <p:ext uri="{BB962C8B-B14F-4D97-AF65-F5344CB8AC3E}">
        <p14:creationId xmlns:p14="http://schemas.microsoft.com/office/powerpoint/2010/main" val="311587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4FB2B-8B00-69EF-0D87-2D23E6EB8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Wright Brothers (1903)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A2745A-7E57-6EBD-9708-89E76B00E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49" y="1825625"/>
            <a:ext cx="4066981" cy="4351338"/>
          </a:xfrm>
        </p:spPr>
        <p:txBody>
          <a:bodyPr>
            <a:normAutofit/>
          </a:bodyPr>
          <a:lstStyle/>
          <a:p>
            <a:r>
              <a:rPr lang="en-US" dirty="0"/>
              <a:t>“Airplanes are interesting toys but of no military value”</a:t>
            </a:r>
          </a:p>
          <a:p>
            <a:pPr lvl="1"/>
            <a:r>
              <a:rPr lang="en-US" dirty="0"/>
              <a:t>Ferdinand Foch (1904)</a:t>
            </a:r>
          </a:p>
          <a:p>
            <a:pPr lvl="1"/>
            <a:r>
              <a:rPr lang="en-US" dirty="0"/>
              <a:t>Chief of Staff, French Army</a:t>
            </a:r>
          </a:p>
          <a:p>
            <a:pPr lvl="3"/>
            <a:endParaRPr lang="en-US" dirty="0"/>
          </a:p>
          <a:p>
            <a:r>
              <a:rPr lang="en-US" dirty="0"/>
              <a:t>“If we lose the war in the air, we lose the war and we lose it quickly.”</a:t>
            </a:r>
          </a:p>
          <a:p>
            <a:pPr lvl="1"/>
            <a:r>
              <a:rPr lang="en-US" dirty="0"/>
              <a:t>Bernard Montgomery (1940s)</a:t>
            </a:r>
          </a:p>
          <a:p>
            <a:pPr lvl="1"/>
            <a:r>
              <a:rPr lang="en-US" dirty="0"/>
              <a:t>Field Marshal, British Army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06D71-C23C-B464-0DFB-6AB7EAE22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32692F-C3C2-A554-F0B7-37AC723BA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A4B93-4A30-7DE2-238C-CBC1DC6D0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11</a:t>
            </a:fld>
            <a:endParaRPr lang="en-US" dirty="0"/>
          </a:p>
        </p:txBody>
      </p:sp>
      <p:pic>
        <p:nvPicPr>
          <p:cNvPr id="19" name="Content Placeholder 18" descr="A person standing in the desert with a biplane&#10;&#10;Description automatically generated">
            <a:extLst>
              <a:ext uri="{FF2B5EF4-FFF2-40B4-BE49-F238E27FC236}">
                <a16:creationId xmlns:a16="http://schemas.microsoft.com/office/drawing/2014/main" id="{7F98A1B2-D70D-A2E8-6E55-CBF338A9CD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76" y="1825625"/>
            <a:ext cx="3873948" cy="4351338"/>
          </a:xfrm>
        </p:spPr>
      </p:pic>
    </p:spTree>
    <p:extLst>
      <p:ext uri="{BB962C8B-B14F-4D97-AF65-F5344CB8AC3E}">
        <p14:creationId xmlns:p14="http://schemas.microsoft.com/office/powerpoint/2010/main" val="322395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Technological Progress </a:t>
            </a:r>
            <a:br>
              <a:rPr lang="en-US" dirty="0"/>
            </a:br>
            <a:r>
              <a:rPr lang="en-US" dirty="0"/>
              <a:t>and Unemployment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DA7C65F-EE71-26A8-3DE6-D21B2D328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530727"/>
          </a:xfrm>
        </p:spPr>
        <p:txBody>
          <a:bodyPr>
            <a:normAutofit/>
          </a:bodyPr>
          <a:lstStyle/>
          <a:p>
            <a:r>
              <a:rPr lang="en-US" dirty="0"/>
              <a:t>Technological progress may not be purely “good.”</a:t>
            </a:r>
          </a:p>
          <a:p>
            <a:pPr lvl="4"/>
            <a:endParaRPr lang="en-US" dirty="0"/>
          </a:p>
          <a:p>
            <a:r>
              <a:rPr lang="en-US" dirty="0"/>
              <a:t>Historically, the industrial revolution was one of the most pivotal moments in technological progress.</a:t>
            </a:r>
          </a:p>
          <a:p>
            <a:pPr lvl="3"/>
            <a:endParaRPr lang="en-US" dirty="0"/>
          </a:p>
          <a:p>
            <a:r>
              <a:rPr lang="en-US" dirty="0"/>
              <a:t>At the time, groups of English workers textile workers called </a:t>
            </a:r>
            <a:r>
              <a:rPr lang="en-US" i="1" dirty="0"/>
              <a:t>Luddites</a:t>
            </a:r>
            <a:r>
              <a:rPr lang="en-US" dirty="0"/>
              <a:t>, destroyed machines that they perceived as a threat to their employment.</a:t>
            </a:r>
          </a:p>
          <a:p>
            <a:pPr lvl="3"/>
            <a:endParaRPr lang="en-US" dirty="0"/>
          </a:p>
          <a:p>
            <a:r>
              <a:rPr lang="en-US" dirty="0"/>
              <a:t>In France, workers would destroy machines by deliberately inserting their sabots (wooden shoes) in machines, which lead to the term </a:t>
            </a:r>
            <a:r>
              <a:rPr lang="en-US" i="1" dirty="0"/>
              <a:t>Saboteur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662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Technological Progress </a:t>
            </a:r>
            <a:br>
              <a:rPr lang="en-US" dirty="0"/>
            </a:br>
            <a:r>
              <a:rPr lang="en-US" dirty="0"/>
              <a:t>and Unemployment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13</a:t>
            </a:fld>
            <a:endParaRPr lang="en-US" dirty="0"/>
          </a:p>
        </p:txBody>
      </p:sp>
      <p:pic>
        <p:nvPicPr>
          <p:cNvPr id="10" name="Content Placeholder 9" descr="Men working in a factory&#10;&#10;Description automatically generated">
            <a:extLst>
              <a:ext uri="{FF2B5EF4-FFF2-40B4-BE49-F238E27FC236}">
                <a16:creationId xmlns:a16="http://schemas.microsoft.com/office/drawing/2014/main" id="{8E8A0D9C-D6D4-BCC6-A025-2DAC860B7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920" y="1847248"/>
            <a:ext cx="6522160" cy="4352544"/>
          </a:xfrm>
        </p:spPr>
      </p:pic>
    </p:spTree>
    <p:extLst>
      <p:ext uri="{BB962C8B-B14F-4D97-AF65-F5344CB8AC3E}">
        <p14:creationId xmlns:p14="http://schemas.microsoft.com/office/powerpoint/2010/main" val="3586994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Technological Progress </a:t>
            </a:r>
            <a:br>
              <a:rPr lang="en-US" dirty="0"/>
            </a:br>
            <a:r>
              <a:rPr lang="en-US" dirty="0"/>
              <a:t>and Unemployment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DA7C65F-EE71-26A8-3DE6-D21B2D328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530727"/>
          </a:xfrm>
        </p:spPr>
        <p:txBody>
          <a:bodyPr>
            <a:normAutofit/>
          </a:bodyPr>
          <a:lstStyle/>
          <a:p>
            <a:r>
              <a:rPr lang="en-US" dirty="0"/>
              <a:t>There is little evidence that technological progress leads to a higher level of unemployment…</a:t>
            </a:r>
          </a:p>
          <a:p>
            <a:pPr lvl="3"/>
            <a:endParaRPr lang="en-US" dirty="0"/>
          </a:p>
          <a:p>
            <a:r>
              <a:rPr lang="en-US" dirty="0"/>
              <a:t>At the societal level, technological progress led to higher  standards of living, and a lower unemployment rate.</a:t>
            </a:r>
          </a:p>
          <a:p>
            <a:pPr lvl="3"/>
            <a:endParaRPr lang="en-US" dirty="0"/>
          </a:p>
          <a:p>
            <a:r>
              <a:rPr lang="en-US" dirty="0"/>
              <a:t>Historically, periods with slower rates of technological progress is linked to higher unemployment rates.</a:t>
            </a:r>
          </a:p>
          <a:p>
            <a:pPr lvl="3"/>
            <a:endParaRPr lang="en-US" dirty="0"/>
          </a:p>
          <a:p>
            <a:r>
              <a:rPr lang="en-US" dirty="0"/>
              <a:t>However, there is no guarantee that historical trends will continue to hold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86076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Technological Progress </a:t>
            </a:r>
            <a:br>
              <a:rPr lang="en-US" dirty="0"/>
            </a:br>
            <a:r>
              <a:rPr lang="en-US" dirty="0"/>
              <a:t>and Unemployment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DA7C65F-EE71-26A8-3DE6-D21B2D328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530727"/>
          </a:xfrm>
        </p:spPr>
        <p:txBody>
          <a:bodyPr>
            <a:normAutofit/>
          </a:bodyPr>
          <a:lstStyle/>
          <a:p>
            <a:r>
              <a:rPr lang="en-US" dirty="0"/>
              <a:t>It may be true that certain sectors of the economy will experience technological unemployment.</a:t>
            </a:r>
          </a:p>
          <a:p>
            <a:pPr lvl="3"/>
            <a:endParaRPr lang="en-US" dirty="0"/>
          </a:p>
          <a:p>
            <a:r>
              <a:rPr lang="en-US" dirty="0"/>
              <a:t>Studies have found that the introduction of robots in factories led to a higher level of unemployment in local labor markets.</a:t>
            </a:r>
          </a:p>
          <a:p>
            <a:pPr lvl="3"/>
            <a:endParaRPr lang="en-US" dirty="0"/>
          </a:p>
          <a:p>
            <a:r>
              <a:rPr lang="en-US" dirty="0"/>
              <a:t>It is hard to predict if the increase in productivity will lead to job creations in other areas of the economy.</a:t>
            </a:r>
          </a:p>
          <a:p>
            <a:pPr lvl="3"/>
            <a:endParaRPr lang="en-US" dirty="0"/>
          </a:p>
          <a:p>
            <a:r>
              <a:rPr lang="en-US" dirty="0"/>
              <a:t>It is even harder to predict which sectors will be impacted, and to what extent employment would be affected.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58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Emily Howell (2016)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16</a:t>
            </a:fld>
            <a:endParaRPr lang="en-US" dirty="0"/>
          </a:p>
        </p:txBody>
      </p:sp>
      <p:pic>
        <p:nvPicPr>
          <p:cNvPr id="8" name="Online Media 7" title="Emily Howell - From Darkness, Light - 1. Prelude">
            <a:hlinkClick r:id="" action="ppaction://media"/>
            <a:extLst>
              <a:ext uri="{FF2B5EF4-FFF2-40B4-BE49-F238E27FC236}">
                <a16:creationId xmlns:a16="http://schemas.microsoft.com/office/drawing/2014/main" id="{9495385A-912B-3DF2-2E83-7E88D8C0E25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20725" y="1825625"/>
            <a:ext cx="77025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9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Technological Progress </a:t>
            </a:r>
            <a:br>
              <a:rPr lang="en-US" dirty="0"/>
            </a:br>
            <a:r>
              <a:rPr lang="en-US" dirty="0"/>
              <a:t>and Unemployment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17</a:t>
            </a:fld>
            <a:endParaRPr lang="en-US" dirty="0"/>
          </a:p>
        </p:txBody>
      </p:sp>
      <p:pic>
        <p:nvPicPr>
          <p:cNvPr id="9" name="Content Placeholder 8" descr="A person holding a hammer in a factory&#10;&#10;Description automatically generated">
            <a:extLst>
              <a:ext uri="{FF2B5EF4-FFF2-40B4-BE49-F238E27FC236}">
                <a16:creationId xmlns:a16="http://schemas.microsoft.com/office/drawing/2014/main" id="{16231E91-700B-9AD1-8696-3BB0CE1BE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3122263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and Inequality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18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1332039-1357-03D1-377F-460F6C24A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Growth in real life does not necessarily mean the creation of “more of the same.”</a:t>
            </a:r>
          </a:p>
          <a:p>
            <a:pPr lvl="3"/>
            <a:endParaRPr lang="en-US" dirty="0"/>
          </a:p>
          <a:p>
            <a:r>
              <a:rPr lang="en-US" dirty="0"/>
              <a:t>Growth is naturally a process of creative destruction.</a:t>
            </a:r>
          </a:p>
          <a:p>
            <a:pPr lvl="3"/>
            <a:endParaRPr lang="en-US" dirty="0"/>
          </a:p>
          <a:p>
            <a:r>
              <a:rPr lang="en-US" dirty="0"/>
              <a:t>Some existing professions and products will become obsolete, and completely new alternatives will arise.</a:t>
            </a:r>
          </a:p>
          <a:p>
            <a:pPr lvl="3"/>
            <a:endParaRPr lang="en-US" dirty="0"/>
          </a:p>
          <a:p>
            <a:r>
              <a:rPr lang="en-US" dirty="0"/>
              <a:t>Individuals working in the sectors that disappear will most likely lose their jobs, and those who happen to have the skills required in the new sectors will enjoy higher wages.</a:t>
            </a:r>
          </a:p>
        </p:txBody>
      </p:sp>
    </p:spTree>
    <p:extLst>
      <p:ext uri="{BB962C8B-B14F-4D97-AF65-F5344CB8AC3E}">
        <p14:creationId xmlns:p14="http://schemas.microsoft.com/office/powerpoint/2010/main" val="10783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and Inequality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19</a:t>
            </a:fld>
            <a:endParaRPr lang="en-US" dirty="0"/>
          </a:p>
        </p:txBody>
      </p:sp>
      <p:pic>
        <p:nvPicPr>
          <p:cNvPr id="16" name="Content Placeholder 15" descr="A graph of a graph of the average college&#10;&#10;Description automatically generated with medium confidence">
            <a:extLst>
              <a:ext uri="{FF2B5EF4-FFF2-40B4-BE49-F238E27FC236}">
                <a16:creationId xmlns:a16="http://schemas.microsoft.com/office/drawing/2014/main" id="{A8A206B3-D2D3-D483-B7A4-BC084B43CE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753" y="1825625"/>
            <a:ext cx="6468493" cy="4351338"/>
          </a:xfrm>
        </p:spPr>
      </p:pic>
    </p:spTree>
    <p:extLst>
      <p:ext uri="{BB962C8B-B14F-4D97-AF65-F5344CB8AC3E}">
        <p14:creationId xmlns:p14="http://schemas.microsoft.com/office/powerpoint/2010/main" val="1005167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 of Technological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8D1EA-85F5-8CED-8151-3AE00113E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Nobody knows with certainty the future of technological progress.</a:t>
            </a:r>
          </a:p>
          <a:p>
            <a:pPr lvl="3"/>
            <a:endParaRPr lang="en-US" dirty="0"/>
          </a:p>
          <a:p>
            <a:r>
              <a:rPr lang="en-US" dirty="0"/>
              <a:t>R&amp;D as a process is a very slow, incremental process with no guarantee of any progress.</a:t>
            </a:r>
          </a:p>
          <a:p>
            <a:pPr lvl="3"/>
            <a:endParaRPr lang="en-US" dirty="0"/>
          </a:p>
          <a:p>
            <a:r>
              <a:rPr lang="en-US" dirty="0"/>
              <a:t>Yet, observing the rapid speed of progress being made in certain sectors, we may expect technological progress to continue over the foreseeable future.</a:t>
            </a:r>
          </a:p>
          <a:p>
            <a:pPr lvl="3"/>
            <a:endParaRPr lang="en-US" dirty="0"/>
          </a:p>
          <a:p>
            <a:r>
              <a:rPr lang="en-US" dirty="0"/>
              <a:t>For instance, over the last 5~6 decades, progress in the computing world held close to Moore’s law.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23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and Inequality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20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1332039-1357-03D1-377F-460F6C24A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Overall, the wage inequality on the basis of educational attainment in the US has increased over time.</a:t>
            </a:r>
          </a:p>
          <a:p>
            <a:pPr lvl="4"/>
            <a:endParaRPr lang="en-US" dirty="0"/>
          </a:p>
          <a:p>
            <a:r>
              <a:rPr lang="en-US" dirty="0"/>
              <a:t>Between 1973 and 2017, the relative wage of workers with a college degree increased to 20% higher than that of high-school graduates.</a:t>
            </a:r>
          </a:p>
          <a:p>
            <a:pPr lvl="4"/>
            <a:endParaRPr lang="en-US" dirty="0"/>
          </a:p>
          <a:p>
            <a:r>
              <a:rPr lang="en-US" dirty="0"/>
              <a:t>One potential cause is globalization and outsourcing of low-skill work to countries with lower cost of labor.</a:t>
            </a:r>
          </a:p>
          <a:p>
            <a:pPr lvl="4"/>
            <a:endParaRPr lang="en-US" dirty="0"/>
          </a:p>
          <a:p>
            <a:r>
              <a:rPr lang="en-US" dirty="0"/>
              <a:t>Skill-biased technological progress heavily favoring high-skilled, highly educated workers is also a likely cause.</a:t>
            </a:r>
          </a:p>
          <a:p>
            <a:pPr lvl="4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80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13B07-97D6-3212-DF7D-713F52AE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Inequality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1E426-E2ED-4EC4-562F-BA03755E0E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Find the individual with the lowest income, find what percent of the economy’s income they have, and plot the point on the chart.</a:t>
            </a:r>
          </a:p>
          <a:p>
            <a:pPr lvl="4"/>
            <a:endParaRPr lang="en-US" dirty="0"/>
          </a:p>
          <a:p>
            <a:r>
              <a:rPr lang="en-US" dirty="0"/>
              <a:t>Repeat this process with everyone from the poorest to richest.</a:t>
            </a:r>
          </a:p>
          <a:p>
            <a:pPr lvl="3"/>
            <a:endParaRPr lang="en-US" dirty="0"/>
          </a:p>
          <a:p>
            <a:r>
              <a:rPr lang="en-US" dirty="0"/>
              <a:t>Link the points with a single graph.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7D30AC-0D4D-054F-3EEA-017A6D048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15550-1353-D4D3-543F-C5875FBDB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EE0FC-2497-5343-785A-1146F9E13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21</a:t>
            </a:fld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F11F3F9-8E67-A237-BCD4-FFEC23F0C4AE}"/>
              </a:ext>
            </a:extLst>
          </p:cNvPr>
          <p:cNvCxnSpPr/>
          <p:nvPr/>
        </p:nvCxnSpPr>
        <p:spPr>
          <a:xfrm flipV="1">
            <a:off x="784160" y="2219909"/>
            <a:ext cx="0" cy="3657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D157EC-B00A-FA8E-15BD-D92603F56B51}"/>
              </a:ext>
            </a:extLst>
          </p:cNvPr>
          <p:cNvCxnSpPr>
            <a:cxnSpLocks/>
          </p:cNvCxnSpPr>
          <p:nvPr/>
        </p:nvCxnSpPr>
        <p:spPr>
          <a:xfrm rot="5400000" flipV="1">
            <a:off x="2457450" y="3883867"/>
            <a:ext cx="0" cy="3657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DD5343C-8353-1427-0E7F-EFDF3AF3039B}"/>
              </a:ext>
            </a:extLst>
          </p:cNvPr>
          <p:cNvCxnSpPr/>
          <p:nvPr/>
        </p:nvCxnSpPr>
        <p:spPr>
          <a:xfrm flipH="1">
            <a:off x="781179" y="2501382"/>
            <a:ext cx="3200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0BC8806-8984-3300-5E93-B661DEB0D89D}"/>
              </a:ext>
            </a:extLst>
          </p:cNvPr>
          <p:cNvCxnSpPr/>
          <p:nvPr/>
        </p:nvCxnSpPr>
        <p:spPr>
          <a:xfrm>
            <a:off x="3981579" y="2501382"/>
            <a:ext cx="0" cy="321128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CD2DECD-2D2D-7423-FF80-87D003FD1FA6}"/>
              </a:ext>
            </a:extLst>
          </p:cNvPr>
          <p:cNvCxnSpPr/>
          <p:nvPr/>
        </p:nvCxnSpPr>
        <p:spPr>
          <a:xfrm>
            <a:off x="3981579" y="5638800"/>
            <a:ext cx="0" cy="1555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E4D76B-1792-CB4E-B96A-72B3E400834E}"/>
              </a:ext>
            </a:extLst>
          </p:cNvPr>
          <p:cNvCxnSpPr/>
          <p:nvPr/>
        </p:nvCxnSpPr>
        <p:spPr>
          <a:xfrm>
            <a:off x="700090" y="2501382"/>
            <a:ext cx="1571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5322794-78D5-96E7-9740-E7F763EE4E5C}"/>
              </a:ext>
            </a:extLst>
          </p:cNvPr>
          <p:cNvSpPr txBox="1"/>
          <p:nvPr/>
        </p:nvSpPr>
        <p:spPr>
          <a:xfrm flipV="1">
            <a:off x="299980" y="3276446"/>
            <a:ext cx="400110" cy="16611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sz="1400" dirty="0"/>
              <a:t>Share of Income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C97FF7-1718-2B4D-CB38-31CA80443C75}"/>
              </a:ext>
            </a:extLst>
          </p:cNvPr>
          <p:cNvSpPr txBox="1"/>
          <p:nvPr/>
        </p:nvSpPr>
        <p:spPr>
          <a:xfrm rot="5400000" flipV="1">
            <a:off x="2112075" y="5233101"/>
            <a:ext cx="538609" cy="16611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sz="1400" dirty="0"/>
              <a:t>Share of Population</a:t>
            </a:r>
          </a:p>
          <a:p>
            <a:pPr algn="ctr"/>
            <a:r>
              <a:rPr lang="en-US" sz="900" dirty="0"/>
              <a:t>(From Lowest to Highest Income)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8D611C-2A1D-86CB-7C63-AB7037E5AD66}"/>
              </a:ext>
            </a:extLst>
          </p:cNvPr>
          <p:cNvSpPr txBox="1"/>
          <p:nvPr/>
        </p:nvSpPr>
        <p:spPr>
          <a:xfrm>
            <a:off x="551899" y="5702701"/>
            <a:ext cx="281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71C7F6-7A03-6A74-B3D0-48850C44AEFE}"/>
              </a:ext>
            </a:extLst>
          </p:cNvPr>
          <p:cNvSpPr txBox="1"/>
          <p:nvPr/>
        </p:nvSpPr>
        <p:spPr>
          <a:xfrm>
            <a:off x="451159" y="2362882"/>
            <a:ext cx="281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785B52-74E5-7062-7133-A7F4BC36275A}"/>
              </a:ext>
            </a:extLst>
          </p:cNvPr>
          <p:cNvSpPr txBox="1"/>
          <p:nvPr/>
        </p:nvSpPr>
        <p:spPr>
          <a:xfrm>
            <a:off x="3859529" y="5783232"/>
            <a:ext cx="281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4921D0-7341-62FB-ACE1-C07DE90D79DA}"/>
              </a:ext>
            </a:extLst>
          </p:cNvPr>
          <p:cNvSpPr/>
          <p:nvPr/>
        </p:nvSpPr>
        <p:spPr>
          <a:xfrm>
            <a:off x="967721" y="5614291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7F25920-F901-D091-372B-5895C1946054}"/>
              </a:ext>
            </a:extLst>
          </p:cNvPr>
          <p:cNvSpPr/>
          <p:nvPr/>
        </p:nvSpPr>
        <p:spPr>
          <a:xfrm>
            <a:off x="1157562" y="5540682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D0C4E5F-F780-881A-E377-BB1025FB1FFE}"/>
              </a:ext>
            </a:extLst>
          </p:cNvPr>
          <p:cNvSpPr/>
          <p:nvPr/>
        </p:nvSpPr>
        <p:spPr>
          <a:xfrm>
            <a:off x="1358530" y="5467582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8B52CE-8086-3F97-146B-0B70EA807CAA}"/>
              </a:ext>
            </a:extLst>
          </p:cNvPr>
          <p:cNvSpPr/>
          <p:nvPr/>
        </p:nvSpPr>
        <p:spPr>
          <a:xfrm>
            <a:off x="1555091" y="5386851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2D169C2-56B6-4181-09AB-01AE06DF7D2E}"/>
              </a:ext>
            </a:extLst>
          </p:cNvPr>
          <p:cNvSpPr/>
          <p:nvPr/>
        </p:nvSpPr>
        <p:spPr>
          <a:xfrm>
            <a:off x="1746669" y="5303936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659C686-424F-AB62-75E4-120812D4EED3}"/>
              </a:ext>
            </a:extLst>
          </p:cNvPr>
          <p:cNvSpPr/>
          <p:nvPr/>
        </p:nvSpPr>
        <p:spPr>
          <a:xfrm>
            <a:off x="1944019" y="5209002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1B6E9B7-820D-4AA1-A42F-11FEAE7F17BA}"/>
              </a:ext>
            </a:extLst>
          </p:cNvPr>
          <p:cNvSpPr/>
          <p:nvPr/>
        </p:nvSpPr>
        <p:spPr>
          <a:xfrm>
            <a:off x="2137122" y="5108989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89D5342-3DE6-B495-D6F6-7EA3AD7C97F9}"/>
              </a:ext>
            </a:extLst>
          </p:cNvPr>
          <p:cNvSpPr/>
          <p:nvPr/>
        </p:nvSpPr>
        <p:spPr>
          <a:xfrm>
            <a:off x="2329954" y="4992308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B6F2383-6331-EA2D-86B0-41D9A51231EB}"/>
              </a:ext>
            </a:extLst>
          </p:cNvPr>
          <p:cNvSpPr/>
          <p:nvPr/>
        </p:nvSpPr>
        <p:spPr>
          <a:xfrm>
            <a:off x="2526999" y="4850656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EA17EE1-E343-F355-6DA0-78490FE973CB}"/>
              </a:ext>
            </a:extLst>
          </p:cNvPr>
          <p:cNvSpPr/>
          <p:nvPr/>
        </p:nvSpPr>
        <p:spPr>
          <a:xfrm>
            <a:off x="2729497" y="4693789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1EC4B90-0A83-473A-1C4D-1DB6B18F9CB5}"/>
              </a:ext>
            </a:extLst>
          </p:cNvPr>
          <p:cNvSpPr/>
          <p:nvPr/>
        </p:nvSpPr>
        <p:spPr>
          <a:xfrm>
            <a:off x="2918235" y="4521091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6C28C58-D3F5-2CA2-BD2F-F662171C59EC}"/>
              </a:ext>
            </a:extLst>
          </p:cNvPr>
          <p:cNvSpPr/>
          <p:nvPr/>
        </p:nvSpPr>
        <p:spPr>
          <a:xfrm>
            <a:off x="3112172" y="4294872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0FB0298-0C0B-F29B-DF32-7C8BC9476878}"/>
              </a:ext>
            </a:extLst>
          </p:cNvPr>
          <p:cNvSpPr/>
          <p:nvPr/>
        </p:nvSpPr>
        <p:spPr>
          <a:xfrm>
            <a:off x="3312113" y="400066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4BEB01C-3079-55A0-ADC6-7C99D79EE6C7}"/>
              </a:ext>
            </a:extLst>
          </p:cNvPr>
          <p:cNvSpPr/>
          <p:nvPr/>
        </p:nvSpPr>
        <p:spPr>
          <a:xfrm>
            <a:off x="3500484" y="3627543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4A14A70-912F-E79E-C4FE-CE676F1D4B65}"/>
              </a:ext>
            </a:extLst>
          </p:cNvPr>
          <p:cNvSpPr/>
          <p:nvPr/>
        </p:nvSpPr>
        <p:spPr>
          <a:xfrm>
            <a:off x="3688974" y="3205467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7A9A8D9-137E-698F-AB63-8EB4B86D5AB4}"/>
              </a:ext>
            </a:extLst>
          </p:cNvPr>
          <p:cNvSpPr/>
          <p:nvPr/>
        </p:nvSpPr>
        <p:spPr>
          <a:xfrm>
            <a:off x="3835277" y="2841534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6947547-5C86-2381-A986-973A59B7F67D}"/>
              </a:ext>
            </a:extLst>
          </p:cNvPr>
          <p:cNvSpPr/>
          <p:nvPr/>
        </p:nvSpPr>
        <p:spPr>
          <a:xfrm>
            <a:off x="778671" y="5686363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5B087D1-4974-0D61-731D-CCD1E3293B1E}"/>
              </a:ext>
            </a:extLst>
          </p:cNvPr>
          <p:cNvSpPr/>
          <p:nvPr/>
        </p:nvSpPr>
        <p:spPr>
          <a:xfrm>
            <a:off x="3946740" y="2509001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D4E91A44-C4AC-EC16-F0E7-39E41D07CBE4}"/>
              </a:ext>
            </a:extLst>
          </p:cNvPr>
          <p:cNvSpPr/>
          <p:nvPr/>
        </p:nvSpPr>
        <p:spPr>
          <a:xfrm>
            <a:off x="784860" y="2506980"/>
            <a:ext cx="3200400" cy="3208020"/>
          </a:xfrm>
          <a:custGeom>
            <a:avLst/>
            <a:gdLst>
              <a:gd name="connsiteX0" fmla="*/ 0 w 3200400"/>
              <a:gd name="connsiteY0" fmla="*/ 3208020 h 3208020"/>
              <a:gd name="connsiteX1" fmla="*/ 2103120 w 3200400"/>
              <a:gd name="connsiteY1" fmla="*/ 2095500 h 3208020"/>
              <a:gd name="connsiteX2" fmla="*/ 3200400 w 3200400"/>
              <a:gd name="connsiteY2" fmla="*/ 0 h 320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0400" h="3208020">
                <a:moveTo>
                  <a:pt x="0" y="3208020"/>
                </a:moveTo>
                <a:cubicBezTo>
                  <a:pt x="784860" y="2919095"/>
                  <a:pt x="1569720" y="2630170"/>
                  <a:pt x="2103120" y="2095500"/>
                </a:cubicBezTo>
                <a:cubicBezTo>
                  <a:pt x="2636520" y="1560830"/>
                  <a:pt x="2918460" y="780415"/>
                  <a:pt x="320040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6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8" grpId="0" animBg="1"/>
      <p:bldP spid="11" grpId="0" animBg="1"/>
      <p:bldP spid="12" grpId="0" animBg="1"/>
      <p:bldP spid="14" grpId="0" animBg="1"/>
      <p:bldP spid="16" grpId="0" animBg="1"/>
      <p:bldP spid="18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8" grpId="0" animBg="1"/>
      <p:bldP spid="49" grpId="0" animBg="1"/>
      <p:bldP spid="5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13B07-97D6-3212-DF7D-713F52AE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8E1E426-E2ED-4EC4-562F-BA03755E0EB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396295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Gini coefficient is…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When the Gini coefficient…</a:t>
                </a:r>
              </a:p>
              <a:p>
                <a:pPr lvl="1"/>
                <a:r>
                  <a:rPr lang="en-US" dirty="0"/>
                  <a:t>…is closer to 0, the income distribution is more equal.</a:t>
                </a:r>
              </a:p>
              <a:p>
                <a:pPr lvl="1"/>
                <a:r>
                  <a:rPr lang="en-US" dirty="0"/>
                  <a:t>…is closer to 1, the income distribution is more unequal.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Gini index is calculated as “Gini Coefficient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 100”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8E1E426-E2ED-4EC4-562F-BA03755E0E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3962951" cy="4351338"/>
              </a:xfrm>
              <a:blipFill>
                <a:blip r:embed="rId2"/>
                <a:stretch>
                  <a:fillRect l="-2000" t="-1821" r="-2923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7D30AC-0D4D-054F-3EEA-017A6D048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15550-1353-D4D3-543F-C5875FBDB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EE0FC-2497-5343-785A-1146F9E13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22</a:t>
            </a:fld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F11F3F9-8E67-A237-BCD4-FFEC23F0C4AE}"/>
              </a:ext>
            </a:extLst>
          </p:cNvPr>
          <p:cNvCxnSpPr/>
          <p:nvPr/>
        </p:nvCxnSpPr>
        <p:spPr>
          <a:xfrm flipV="1">
            <a:off x="784160" y="2219909"/>
            <a:ext cx="0" cy="3657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DCD64AA-C080-9A3C-C76A-02C3A950B326}"/>
              </a:ext>
            </a:extLst>
          </p:cNvPr>
          <p:cNvCxnSpPr/>
          <p:nvPr/>
        </p:nvCxnSpPr>
        <p:spPr>
          <a:xfrm flipV="1">
            <a:off x="781179" y="2501382"/>
            <a:ext cx="3200400" cy="321128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DD5343C-8353-1427-0E7F-EFDF3AF3039B}"/>
              </a:ext>
            </a:extLst>
          </p:cNvPr>
          <p:cNvCxnSpPr/>
          <p:nvPr/>
        </p:nvCxnSpPr>
        <p:spPr>
          <a:xfrm flipH="1">
            <a:off x="781179" y="2501382"/>
            <a:ext cx="3200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0BC8806-8984-3300-5E93-B661DEB0D89D}"/>
              </a:ext>
            </a:extLst>
          </p:cNvPr>
          <p:cNvCxnSpPr/>
          <p:nvPr/>
        </p:nvCxnSpPr>
        <p:spPr>
          <a:xfrm>
            <a:off x="3981579" y="2501382"/>
            <a:ext cx="0" cy="321128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CD2DECD-2D2D-7423-FF80-87D003FD1FA6}"/>
              </a:ext>
            </a:extLst>
          </p:cNvPr>
          <p:cNvCxnSpPr/>
          <p:nvPr/>
        </p:nvCxnSpPr>
        <p:spPr>
          <a:xfrm>
            <a:off x="3981579" y="5638800"/>
            <a:ext cx="0" cy="1555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E4D76B-1792-CB4E-B96A-72B3E400834E}"/>
              </a:ext>
            </a:extLst>
          </p:cNvPr>
          <p:cNvCxnSpPr/>
          <p:nvPr/>
        </p:nvCxnSpPr>
        <p:spPr>
          <a:xfrm>
            <a:off x="700090" y="2501382"/>
            <a:ext cx="15716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5322794-78D5-96E7-9740-E7F763EE4E5C}"/>
              </a:ext>
            </a:extLst>
          </p:cNvPr>
          <p:cNvSpPr txBox="1"/>
          <p:nvPr/>
        </p:nvSpPr>
        <p:spPr>
          <a:xfrm flipV="1">
            <a:off x="299980" y="3276446"/>
            <a:ext cx="400110" cy="16611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sz="1400" dirty="0"/>
              <a:t>Share of Income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C97FF7-1718-2B4D-CB38-31CA80443C75}"/>
              </a:ext>
            </a:extLst>
          </p:cNvPr>
          <p:cNvSpPr txBox="1"/>
          <p:nvPr/>
        </p:nvSpPr>
        <p:spPr>
          <a:xfrm rot="5400000" flipV="1">
            <a:off x="2112075" y="5233101"/>
            <a:ext cx="538609" cy="16611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sz="1400" dirty="0"/>
              <a:t>Share of Population</a:t>
            </a:r>
          </a:p>
          <a:p>
            <a:pPr algn="ctr"/>
            <a:r>
              <a:rPr lang="en-US" sz="900" dirty="0"/>
              <a:t>(From Lowest to Highest Income)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8D611C-2A1D-86CB-7C63-AB7037E5AD66}"/>
              </a:ext>
            </a:extLst>
          </p:cNvPr>
          <p:cNvSpPr txBox="1"/>
          <p:nvPr/>
        </p:nvSpPr>
        <p:spPr>
          <a:xfrm>
            <a:off x="551899" y="5702701"/>
            <a:ext cx="281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71C7F6-7A03-6A74-B3D0-48850C44AEFE}"/>
              </a:ext>
            </a:extLst>
          </p:cNvPr>
          <p:cNvSpPr txBox="1"/>
          <p:nvPr/>
        </p:nvSpPr>
        <p:spPr>
          <a:xfrm>
            <a:off x="451159" y="2362882"/>
            <a:ext cx="281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785B52-74E5-7062-7133-A7F4BC36275A}"/>
              </a:ext>
            </a:extLst>
          </p:cNvPr>
          <p:cNvSpPr txBox="1"/>
          <p:nvPr/>
        </p:nvSpPr>
        <p:spPr>
          <a:xfrm>
            <a:off x="3859529" y="5783232"/>
            <a:ext cx="281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5BB67A1F-632E-D891-891E-8904521ECCC2}"/>
              </a:ext>
            </a:extLst>
          </p:cNvPr>
          <p:cNvSpPr/>
          <p:nvPr/>
        </p:nvSpPr>
        <p:spPr>
          <a:xfrm>
            <a:off x="815266" y="2536755"/>
            <a:ext cx="3168848" cy="3172355"/>
          </a:xfrm>
          <a:prstGeom prst="triangle">
            <a:avLst>
              <a:gd name="adj" fmla="val 100000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010A5FB-12DA-725D-D7D0-A38528E9F69E}"/>
              </a:ext>
            </a:extLst>
          </p:cNvPr>
          <p:cNvSpPr/>
          <p:nvPr/>
        </p:nvSpPr>
        <p:spPr>
          <a:xfrm>
            <a:off x="784860" y="2506980"/>
            <a:ext cx="3200400" cy="3208020"/>
          </a:xfrm>
          <a:custGeom>
            <a:avLst/>
            <a:gdLst>
              <a:gd name="connsiteX0" fmla="*/ 0 w 3200400"/>
              <a:gd name="connsiteY0" fmla="*/ 3208020 h 3208020"/>
              <a:gd name="connsiteX1" fmla="*/ 2103120 w 3200400"/>
              <a:gd name="connsiteY1" fmla="*/ 2095500 h 3208020"/>
              <a:gd name="connsiteX2" fmla="*/ 3200400 w 3200400"/>
              <a:gd name="connsiteY2" fmla="*/ 0 h 320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0400" h="3208020">
                <a:moveTo>
                  <a:pt x="0" y="3208020"/>
                </a:moveTo>
                <a:cubicBezTo>
                  <a:pt x="784860" y="2919095"/>
                  <a:pt x="1569720" y="2630170"/>
                  <a:pt x="2103120" y="2095500"/>
                </a:cubicBezTo>
                <a:cubicBezTo>
                  <a:pt x="2636520" y="1560830"/>
                  <a:pt x="2918460" y="780415"/>
                  <a:pt x="3200400" y="0"/>
                </a:cubicBezTo>
              </a:path>
            </a:pathLst>
          </a:custGeom>
          <a:solidFill>
            <a:srgbClr val="E05F6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D157EC-B00A-FA8E-15BD-D92603F56B51}"/>
              </a:ext>
            </a:extLst>
          </p:cNvPr>
          <p:cNvCxnSpPr>
            <a:cxnSpLocks/>
          </p:cNvCxnSpPr>
          <p:nvPr/>
        </p:nvCxnSpPr>
        <p:spPr>
          <a:xfrm rot="5400000" flipV="1">
            <a:off x="2457450" y="3883867"/>
            <a:ext cx="0" cy="36576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95B6CB7F-6CA6-8114-135F-56EB6A5F65F4}"/>
              </a:ext>
            </a:extLst>
          </p:cNvPr>
          <p:cNvSpPr txBox="1"/>
          <p:nvPr/>
        </p:nvSpPr>
        <p:spPr>
          <a:xfrm>
            <a:off x="2436339" y="4026361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5F3EE01-9AF4-8F25-005E-4483D4E55DAF}"/>
              </a:ext>
            </a:extLst>
          </p:cNvPr>
          <p:cNvSpPr txBox="1"/>
          <p:nvPr/>
        </p:nvSpPr>
        <p:spPr>
          <a:xfrm>
            <a:off x="3109191" y="4719746"/>
            <a:ext cx="57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84115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Gini Indices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23</a:t>
            </a:fld>
            <a:endParaRPr lang="en-US" dirty="0"/>
          </a:p>
        </p:txBody>
      </p:sp>
      <p:pic>
        <p:nvPicPr>
          <p:cNvPr id="9" name="Content Placeholder 8" descr="A map of the world&#10;&#10;Description automatically generated">
            <a:extLst>
              <a:ext uri="{FF2B5EF4-FFF2-40B4-BE49-F238E27FC236}">
                <a16:creationId xmlns:a16="http://schemas.microsoft.com/office/drawing/2014/main" id="{FA799DF7-F927-1DF2-6F11-1F8D733A1F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901930"/>
            <a:ext cx="7886700" cy="4198728"/>
          </a:xfrm>
        </p:spPr>
      </p:pic>
    </p:spTree>
    <p:extLst>
      <p:ext uri="{BB962C8B-B14F-4D97-AF65-F5344CB8AC3E}">
        <p14:creationId xmlns:p14="http://schemas.microsoft.com/office/powerpoint/2010/main" val="2738825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and the Externalities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24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1332039-1357-03D1-377F-460F6C24A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953375" cy="4351338"/>
          </a:xfrm>
        </p:spPr>
        <p:txBody>
          <a:bodyPr/>
          <a:lstStyle/>
          <a:p>
            <a:r>
              <a:rPr lang="en-US" dirty="0"/>
              <a:t>Other than the challenges that we discussed, a new challenge to growth is gaining traction, externalities.</a:t>
            </a:r>
          </a:p>
          <a:p>
            <a:pPr lvl="3"/>
            <a:endParaRPr lang="en-US" dirty="0"/>
          </a:p>
          <a:p>
            <a:r>
              <a:rPr lang="en-US" dirty="0"/>
              <a:t>One of the most significant externalities from economic development is the increased emission of greenhouse gas.</a:t>
            </a:r>
          </a:p>
          <a:p>
            <a:pPr lvl="4"/>
            <a:endParaRPr lang="en-US" dirty="0"/>
          </a:p>
          <a:p>
            <a:r>
              <a:rPr lang="en-US" dirty="0"/>
              <a:t>The human-related emission of CO2 has increased…</a:t>
            </a:r>
          </a:p>
          <a:p>
            <a:pPr lvl="1"/>
            <a:r>
              <a:rPr lang="en-US" dirty="0"/>
              <a:t>1870: 533 million </a:t>
            </a:r>
            <a:r>
              <a:rPr lang="en-US" dirty="0" err="1"/>
              <a:t>tonnes</a:t>
            </a:r>
            <a:r>
              <a:rPr lang="en-US" dirty="0"/>
              <a:t> was attributed to human activity.</a:t>
            </a:r>
          </a:p>
          <a:p>
            <a:pPr lvl="1"/>
            <a:r>
              <a:rPr lang="en-US" dirty="0"/>
              <a:t>1950: 5.6 billion </a:t>
            </a:r>
            <a:r>
              <a:rPr lang="en-US" dirty="0" err="1"/>
              <a:t>tonnes</a:t>
            </a:r>
            <a:r>
              <a:rPr lang="en-US" dirty="0"/>
              <a:t> was attributed to human activity.</a:t>
            </a:r>
          </a:p>
          <a:p>
            <a:pPr lvl="1"/>
            <a:r>
              <a:rPr lang="en-US" dirty="0"/>
              <a:t>2022: 37.1 billion </a:t>
            </a:r>
            <a:r>
              <a:rPr lang="en-US" dirty="0" err="1"/>
              <a:t>tonnes</a:t>
            </a:r>
            <a:r>
              <a:rPr lang="en-US" dirty="0"/>
              <a:t> was attributed to human activity.</a:t>
            </a:r>
          </a:p>
          <a:p>
            <a:pPr lvl="4"/>
            <a:endParaRPr lang="en-US" dirty="0"/>
          </a:p>
          <a:p>
            <a:r>
              <a:rPr lang="en-US" dirty="0"/>
              <a:t>Meanwhile, the global average temperature increased…</a:t>
            </a:r>
          </a:p>
        </p:txBody>
      </p:sp>
    </p:spTree>
    <p:extLst>
      <p:ext uri="{BB962C8B-B14F-4D97-AF65-F5344CB8AC3E}">
        <p14:creationId xmlns:p14="http://schemas.microsoft.com/office/powerpoint/2010/main" val="94575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25</a:t>
            </a:fld>
            <a:endParaRPr lang="en-US" dirty="0"/>
          </a:p>
        </p:txBody>
      </p:sp>
      <p:pic>
        <p:nvPicPr>
          <p:cNvPr id="10" name="Content Placeholder 9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C36A2808-52F0-B237-1B3B-B30E41B8DD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25"/>
          <a:stretch/>
        </p:blipFill>
        <p:spPr>
          <a:xfrm>
            <a:off x="1051560" y="992269"/>
            <a:ext cx="7040880" cy="4935456"/>
          </a:xfrm>
        </p:spPr>
      </p:pic>
    </p:spTree>
    <p:extLst>
      <p:ext uri="{BB962C8B-B14F-4D97-AF65-F5344CB8AC3E}">
        <p14:creationId xmlns:p14="http://schemas.microsoft.com/office/powerpoint/2010/main" val="1164125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26</a:t>
            </a:fld>
            <a:endParaRPr lang="en-US" dirty="0"/>
          </a:p>
        </p:txBody>
      </p:sp>
      <p:pic>
        <p:nvPicPr>
          <p:cNvPr id="8" name="Content Placeholder 7" descr="A graph with purple lines&#10;&#10;Description automatically generated">
            <a:extLst>
              <a:ext uri="{FF2B5EF4-FFF2-40B4-BE49-F238E27FC236}">
                <a16:creationId xmlns:a16="http://schemas.microsoft.com/office/drawing/2014/main" id="{912A1A75-35C8-C8B4-8BC0-661AACE657F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960120"/>
            <a:ext cx="7040880" cy="4937760"/>
          </a:xfrm>
        </p:spPr>
      </p:pic>
    </p:spTree>
    <p:extLst>
      <p:ext uri="{BB962C8B-B14F-4D97-AF65-F5344CB8AC3E}">
        <p14:creationId xmlns:p14="http://schemas.microsoft.com/office/powerpoint/2010/main" val="753315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and the Externalities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27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1332039-1357-03D1-377F-460F6C24A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953375" cy="4351338"/>
          </a:xfrm>
        </p:spPr>
        <p:txBody>
          <a:bodyPr/>
          <a:lstStyle/>
          <a:p>
            <a:r>
              <a:rPr lang="en-US" dirty="0"/>
              <a:t>The current benchmark is to limit the global average temperature to no more than 1.5C (2.7F) above the pre-industrial level.</a:t>
            </a:r>
          </a:p>
          <a:p>
            <a:pPr lvl="3"/>
            <a:endParaRPr lang="en-US" dirty="0"/>
          </a:p>
          <a:p>
            <a:r>
              <a:rPr lang="en-US" dirty="0"/>
              <a:t>In order to achieve this goal, the Intergovernmental Panel on Climate Change (IPCC) estimates that we need net zero emissions by 2050.</a:t>
            </a:r>
          </a:p>
          <a:p>
            <a:pPr lvl="3"/>
            <a:endParaRPr lang="en-US" dirty="0"/>
          </a:p>
          <a:p>
            <a:r>
              <a:rPr lang="en-US" dirty="0"/>
              <a:t>Economists agree that the best method to achieve this goal is to internalize the externalities by putting a price on carbon emissions.</a:t>
            </a:r>
          </a:p>
        </p:txBody>
      </p:sp>
    </p:spTree>
    <p:extLst>
      <p:ext uri="{BB962C8B-B14F-4D97-AF65-F5344CB8AC3E}">
        <p14:creationId xmlns:p14="http://schemas.microsoft.com/office/powerpoint/2010/main" val="407301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Roadblocks to Policy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28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1332039-1357-03D1-377F-460F6C24A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7953375" cy="4351338"/>
          </a:xfrm>
        </p:spPr>
        <p:txBody>
          <a:bodyPr/>
          <a:lstStyle/>
          <a:p>
            <a:r>
              <a:rPr lang="en-US" dirty="0"/>
              <a:t>First, climate change is a relatively new issue, many countries are reluctant to take any action, and many individuals tend to distrust scientists.</a:t>
            </a:r>
          </a:p>
          <a:p>
            <a:pPr lvl="3"/>
            <a:endParaRPr lang="en-US" dirty="0"/>
          </a:p>
          <a:p>
            <a:r>
              <a:rPr lang="en-US" dirty="0"/>
              <a:t>Second, the high cost to pay in the present for a benefit in the very far future is hard to sell to politicians whose own interests depend on “getting elected this cycle.”</a:t>
            </a:r>
          </a:p>
          <a:p>
            <a:pPr lvl="3"/>
            <a:endParaRPr lang="en-US" dirty="0"/>
          </a:p>
          <a:p>
            <a:r>
              <a:rPr lang="en-US" dirty="0"/>
              <a:t>Probably most importantly, applying the same standard to developed countries and emerging economies may be seen as deeply unfair.</a:t>
            </a:r>
          </a:p>
        </p:txBody>
      </p:sp>
    </p:spTree>
    <p:extLst>
      <p:ext uri="{BB962C8B-B14F-4D97-AF65-F5344CB8AC3E}">
        <p14:creationId xmlns:p14="http://schemas.microsoft.com/office/powerpoint/2010/main" val="195410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29</a:t>
            </a:fld>
            <a:endParaRPr lang="en-US" dirty="0"/>
          </a:p>
        </p:txBody>
      </p:sp>
      <p:pic>
        <p:nvPicPr>
          <p:cNvPr id="9" name="Content Placeholder 8" descr="A diagram of greenhouse gas emissions&#10;&#10;Description automatically generated">
            <a:extLst>
              <a:ext uri="{FF2B5EF4-FFF2-40B4-BE49-F238E27FC236}">
                <a16:creationId xmlns:a16="http://schemas.microsoft.com/office/drawing/2014/main" id="{E3EE54F0-8C84-1E94-6901-4387B4EA0C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1001228"/>
            <a:ext cx="7040880" cy="4855544"/>
          </a:xfrm>
        </p:spPr>
      </p:pic>
    </p:spTree>
    <p:extLst>
      <p:ext uri="{BB962C8B-B14F-4D97-AF65-F5344CB8AC3E}">
        <p14:creationId xmlns:p14="http://schemas.microsoft.com/office/powerpoint/2010/main" val="955439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BF5F4-ADE9-AFCC-3AB0-955F49141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D9809-BBE2-BCDB-C363-423EDF51B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7C9F1-E5BA-6BB1-2CC5-CF8EE2AE8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</a:t>
            </a:fld>
            <a:endParaRPr lang="en-US" dirty="0"/>
          </a:p>
        </p:txBody>
      </p:sp>
      <p:pic>
        <p:nvPicPr>
          <p:cNvPr id="11" name="Content Placeholder 10" descr="A screen shot of a computer&#10;&#10;Description automatically generated">
            <a:extLst>
              <a:ext uri="{FF2B5EF4-FFF2-40B4-BE49-F238E27FC236}">
                <a16:creationId xmlns:a16="http://schemas.microsoft.com/office/drawing/2014/main" id="{72752AD4-EBE7-E420-5AAD-93314DD7AF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30" y="640080"/>
            <a:ext cx="7420540" cy="5577840"/>
          </a:xfrm>
        </p:spPr>
      </p:pic>
    </p:spTree>
    <p:extLst>
      <p:ext uri="{BB962C8B-B14F-4D97-AF65-F5344CB8AC3E}">
        <p14:creationId xmlns:p14="http://schemas.microsoft.com/office/powerpoint/2010/main" val="155672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Total Labor Productivity of the US</a:t>
            </a:r>
          </a:p>
        </p:txBody>
      </p:sp>
      <p:pic>
        <p:nvPicPr>
          <p:cNvPr id="8" name="Content Placeholder 7" descr="A graph showing the growth of the stock market&#10;&#10;Description automatically generated">
            <a:extLst>
              <a:ext uri="{FF2B5EF4-FFF2-40B4-BE49-F238E27FC236}">
                <a16:creationId xmlns:a16="http://schemas.microsoft.com/office/drawing/2014/main" id="{D76193B2-4BE1-DF2F-2A36-D3D3E0BAA7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713990"/>
            <a:ext cx="3886200" cy="2574607"/>
          </a:xfrm>
          <a:noFill/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BE6C3D6-F316-D7B1-B283-A8FCE9686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lang="en-US" dirty="0"/>
              <a:t>Fernald and Li’s study on US TFP growth show that the average growth rate has declined…</a:t>
            </a:r>
          </a:p>
          <a:p>
            <a:pPr lvl="1"/>
            <a:r>
              <a:rPr lang="en-US" dirty="0"/>
              <a:t>1947~1973: 2%</a:t>
            </a:r>
          </a:p>
          <a:p>
            <a:pPr lvl="1"/>
            <a:r>
              <a:rPr lang="en-US" dirty="0"/>
              <a:t>1996~2004: 0.6%</a:t>
            </a:r>
          </a:p>
          <a:p>
            <a:pPr lvl="1"/>
            <a:r>
              <a:rPr lang="en-US" dirty="0"/>
              <a:t>2004~2019: 0.4%</a:t>
            </a:r>
          </a:p>
          <a:p>
            <a:pPr lvl="4"/>
            <a:endParaRPr lang="en-US" dirty="0"/>
          </a:p>
          <a:p>
            <a:r>
              <a:rPr lang="en-US" dirty="0"/>
              <a:t>Seems that technological progress is slowing down?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Spring 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0777" y="6356351"/>
            <a:ext cx="576244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A980C56-831A-4EAB-9EDE-57C090F4F877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1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0565E-0B68-BC55-C206-EDD569F6A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Boston Dynamics: 2009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F7B67-DF7E-7FC7-3E3C-4FE695166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54FAF-8834-FAE2-FF02-4D26837B1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373C5-089A-4567-5C42-9AC5BE7CB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</a:t>
            </a:fld>
            <a:endParaRPr lang="en-US" dirty="0"/>
          </a:p>
        </p:txBody>
      </p:sp>
      <p:pic>
        <p:nvPicPr>
          <p:cNvPr id="9" name="Online Media 8" title="BigDog Reflexes">
            <a:hlinkClick r:id="" action="ppaction://media"/>
            <a:extLst>
              <a:ext uri="{FF2B5EF4-FFF2-40B4-BE49-F238E27FC236}">
                <a16:creationId xmlns:a16="http://schemas.microsoft.com/office/drawing/2014/main" id="{BDA0DEA6-0F6A-DE46-0C70-18B73495C7B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20725" y="1825625"/>
            <a:ext cx="77025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2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0565E-0B68-BC55-C206-EDD569F6A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Boston Dynamics: 2021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F7B67-DF7E-7FC7-3E3C-4FE695166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54FAF-8834-FAE2-FF02-4D26837B1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373C5-089A-4567-5C42-9AC5BE7CB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Online Media 7" title="A Year with Spot">
            <a:hlinkClick r:id="" action="ppaction://media"/>
            <a:extLst>
              <a:ext uri="{FF2B5EF4-FFF2-40B4-BE49-F238E27FC236}">
                <a16:creationId xmlns:a16="http://schemas.microsoft.com/office/drawing/2014/main" id="{B89F7F37-3E26-DA89-FABD-036A5D2B40A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20725" y="1825625"/>
            <a:ext cx="77025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3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8D1EA-85F5-8CED-8151-3AE00113E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Both the 2009 and 2021 version of Boston Dynamic’s robots may be measured the same output, “robot dog.”</a:t>
            </a:r>
          </a:p>
          <a:p>
            <a:pPr lvl="3"/>
            <a:endParaRPr lang="en-US" dirty="0"/>
          </a:p>
          <a:p>
            <a:r>
              <a:rPr lang="en-US" dirty="0"/>
              <a:t>Growth accounting will measure the differences in the quality of output, but there will inevitably be some degree of measurement errors.</a:t>
            </a:r>
          </a:p>
          <a:p>
            <a:pPr lvl="3"/>
            <a:endParaRPr lang="en-US" dirty="0"/>
          </a:p>
          <a:p>
            <a:r>
              <a:rPr lang="en-US" dirty="0"/>
              <a:t>A deep dive into growth accounting show measurement errors to exist.</a:t>
            </a:r>
          </a:p>
          <a:p>
            <a:pPr lvl="3"/>
            <a:endParaRPr lang="en-US" dirty="0"/>
          </a:p>
          <a:p>
            <a:r>
              <a:rPr lang="en-US" dirty="0"/>
              <a:t>But can only explain a small portion of the decrease in measured productivity growth.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65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Lack of General-Purpose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8D1EA-85F5-8CED-8151-3AE00113E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potential explanation is that recent technological progress is not as significant as the progress of the past.</a:t>
            </a:r>
          </a:p>
          <a:p>
            <a:pPr lvl="3"/>
            <a:endParaRPr lang="en-US" dirty="0"/>
          </a:p>
          <a:p>
            <a:r>
              <a:rPr lang="en-US" dirty="0"/>
              <a:t>General-purpose technologies that have applications in a vast number of fields and products may be happening at a much slower pace.</a:t>
            </a:r>
          </a:p>
          <a:p>
            <a:pPr lvl="3"/>
            <a:endParaRPr lang="en-US" dirty="0"/>
          </a:p>
          <a:p>
            <a:r>
              <a:rPr lang="en-US" dirty="0"/>
              <a:t>Control over electricity, or the invention of the internal combustion engine both transformed the world.</a:t>
            </a:r>
          </a:p>
          <a:p>
            <a:pPr lvl="3"/>
            <a:endParaRPr lang="en-US" dirty="0"/>
          </a:p>
          <a:p>
            <a:r>
              <a:rPr lang="en-US" dirty="0"/>
              <a:t>If modern advances are not as transformative, it is natural that our measure of technological progress slows down.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85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D0DE5-D33E-A92C-9B21-3856B868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of Diffusion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8D1EA-85F5-8CED-8151-3AE00113E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 the other hand, Artificial Intelligence may have the potential to be even more transformative than electricity.</a:t>
            </a:r>
          </a:p>
          <a:p>
            <a:pPr lvl="3"/>
            <a:endParaRPr lang="en-US" dirty="0"/>
          </a:p>
          <a:p>
            <a:r>
              <a:rPr lang="en-US" dirty="0"/>
              <a:t>The current low productivity may be attributed to the slow process of adoption and diffusion.</a:t>
            </a:r>
          </a:p>
          <a:p>
            <a:pPr lvl="3"/>
            <a:endParaRPr lang="en-US" dirty="0"/>
          </a:p>
          <a:p>
            <a:r>
              <a:rPr lang="en-US" dirty="0"/>
              <a:t>Throughout history, we have seen countless cases in which a new form of technology is introduced, only to be snubbed by even the so-called experts.</a:t>
            </a:r>
          </a:p>
          <a:p>
            <a:pPr lvl="3"/>
            <a:endParaRPr lang="en-US" dirty="0"/>
          </a:p>
          <a:p>
            <a:r>
              <a:rPr lang="en-US" dirty="0"/>
              <a:t>For instance…</a:t>
            </a:r>
          </a:p>
          <a:p>
            <a:pPr lvl="3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16FF1-C04F-8884-49F5-8AE77034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736C3-E34E-4095-00DC-83C4E2E7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E0905-9360-98E9-A7B4-631D69CB3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92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F630E01-D107-42E5-8DFC-48302BB3DFE2}" vid="{4BEE81CA-F64C-419F-A97B-23D16F4EA3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mc-presentation-template</Template>
  <TotalTime>15563</TotalTime>
  <Words>1511</Words>
  <Application>Microsoft Office PowerPoint</Application>
  <PresentationFormat>On-screen Show (4:3)</PresentationFormat>
  <Paragraphs>243</Paragraphs>
  <Slides>29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Cambria Math</vt:lpstr>
      <vt:lpstr>Franklin Gothic Book</vt:lpstr>
      <vt:lpstr>Office Theme</vt:lpstr>
      <vt:lpstr>The Long Run: Discussions on Growth</vt:lpstr>
      <vt:lpstr>The Future of Technological Progress</vt:lpstr>
      <vt:lpstr>PowerPoint Presentation</vt:lpstr>
      <vt:lpstr>Total Labor Productivity of the US</vt:lpstr>
      <vt:lpstr>Boston Dynamics: 2009</vt:lpstr>
      <vt:lpstr>Boston Dynamics: 2021</vt:lpstr>
      <vt:lpstr>Measurement Errors</vt:lpstr>
      <vt:lpstr>Lack of General-Purpose Technology</vt:lpstr>
      <vt:lpstr>Speed of Diffusion</vt:lpstr>
      <vt:lpstr>Henry Ford (1896)</vt:lpstr>
      <vt:lpstr>Wright Brothers (1903)</vt:lpstr>
      <vt:lpstr>Technological Progress  and Unemployment</vt:lpstr>
      <vt:lpstr>Technological Progress  and Unemployment</vt:lpstr>
      <vt:lpstr>Technological Progress  and Unemployment</vt:lpstr>
      <vt:lpstr>Technological Progress  and Unemployment</vt:lpstr>
      <vt:lpstr>Emily Howell (2016)</vt:lpstr>
      <vt:lpstr>Technological Progress  and Unemployment</vt:lpstr>
      <vt:lpstr>Growth and Inequality</vt:lpstr>
      <vt:lpstr>Growth and Inequality</vt:lpstr>
      <vt:lpstr>Growth and Inequality</vt:lpstr>
      <vt:lpstr>Measuring Inequality</vt:lpstr>
      <vt:lpstr>Measuring Inequality</vt:lpstr>
      <vt:lpstr>Comparison of Gini Indices</vt:lpstr>
      <vt:lpstr>Growth and the Externalities</vt:lpstr>
      <vt:lpstr>PowerPoint Presentation</vt:lpstr>
      <vt:lpstr>PowerPoint Presentation</vt:lpstr>
      <vt:lpstr>Growth and the Externalities</vt:lpstr>
      <vt:lpstr>Roadblocks to Policy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Price Theory</dc:title>
  <dc:creator>Brian Park</dc:creator>
  <cp:lastModifiedBy>Park, Brian</cp:lastModifiedBy>
  <cp:revision>250</cp:revision>
  <dcterms:created xsi:type="dcterms:W3CDTF">2023-08-17T23:00:51Z</dcterms:created>
  <dcterms:modified xsi:type="dcterms:W3CDTF">2024-03-27T16:42:34Z</dcterms:modified>
</cp:coreProperties>
</file>