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1"/>
  </p:notesMasterIdLst>
  <p:sldIdLst>
    <p:sldId id="256" r:id="rId2"/>
    <p:sldId id="386" r:id="rId3"/>
    <p:sldId id="387" r:id="rId4"/>
    <p:sldId id="388" r:id="rId5"/>
    <p:sldId id="389" r:id="rId6"/>
    <p:sldId id="390" r:id="rId7"/>
    <p:sldId id="391" r:id="rId8"/>
    <p:sldId id="392" r:id="rId9"/>
    <p:sldId id="394" r:id="rId10"/>
    <p:sldId id="395" r:id="rId11"/>
    <p:sldId id="396" r:id="rId12"/>
    <p:sldId id="393" r:id="rId13"/>
    <p:sldId id="397" r:id="rId14"/>
    <p:sldId id="398" r:id="rId15"/>
    <p:sldId id="399" r:id="rId16"/>
    <p:sldId id="400" r:id="rId17"/>
    <p:sldId id="401" r:id="rId18"/>
    <p:sldId id="402" r:id="rId19"/>
    <p:sldId id="403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282F"/>
    <a:srgbClr val="F5CFD0"/>
    <a:srgbClr val="9C5BCD"/>
    <a:srgbClr val="E05F65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84" autoAdjust="0"/>
    <p:restoredTop sz="83656" autoAdjust="0"/>
  </p:normalViewPr>
  <p:slideViewPr>
    <p:cSldViewPr snapToGrid="0">
      <p:cViewPr varScale="1">
        <p:scale>
          <a:sx n="92" d="100"/>
          <a:sy n="92" d="100"/>
        </p:scale>
        <p:origin x="15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A6441-4E79-42FF-805B-86C90BDFD38D}" type="datetimeFigureOut">
              <a:rPr lang="en-US" smtClean="0"/>
              <a:t>2/28/2024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29054-221E-4755-818D-C35A08AFDB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785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2;p13">
            <a:extLst>
              <a:ext uri="{FF2B5EF4-FFF2-40B4-BE49-F238E27FC236}">
                <a16:creationId xmlns:a16="http://schemas.microsoft.com/office/drawing/2014/main" id="{BF16982E-3E38-0665-4F07-437DD3F0D5A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3549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1F852EF2-DB2E-EDA3-947F-AD7E6C19EBD8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8102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297A800C-E47B-35AC-0EA8-24F3738049A6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2633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859BA894-242B-5A6C-EFD3-428444AAFEC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735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3200" b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92;p13">
            <a:extLst>
              <a:ext uri="{FF2B5EF4-FFF2-40B4-BE49-F238E27FC236}">
                <a16:creationId xmlns:a16="http://schemas.microsoft.com/office/drawing/2014/main" id="{A5DC9873-6BF3-A825-551C-17B7FBCA97F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0585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F820AB4E-4F46-3C81-9BD0-65A4D2A2DBEC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4596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Google Shape;101;p14">
            <a:extLst>
              <a:ext uri="{FF2B5EF4-FFF2-40B4-BE49-F238E27FC236}">
                <a16:creationId xmlns:a16="http://schemas.microsoft.com/office/drawing/2014/main" id="{C854E680-04A2-EA76-C6A6-8EF6A2AD0BB9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4257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Google Shape;101;p14">
            <a:extLst>
              <a:ext uri="{FF2B5EF4-FFF2-40B4-BE49-F238E27FC236}">
                <a16:creationId xmlns:a16="http://schemas.microsoft.com/office/drawing/2014/main" id="{0E4BED26-AE3D-9FD7-372D-89389F76110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1955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Google Shape;101;p14">
            <a:extLst>
              <a:ext uri="{FF2B5EF4-FFF2-40B4-BE49-F238E27FC236}">
                <a16:creationId xmlns:a16="http://schemas.microsoft.com/office/drawing/2014/main" id="{63FB725D-7839-2629-E2FD-4289B983E673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983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ADE22408-2DD9-F1EF-2438-A0546996FB22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3184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19CEB84E-A1D1-9AFA-DEC7-31056DF6BFAD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1165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  <a:cs typeface="Forte Forward" panose="020F0502020204030204" pitchFamily="2" charset="0"/>
              </a:defRPr>
            </a:lvl1pPr>
          </a:lstStyle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0777" y="6356351"/>
            <a:ext cx="57624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1;p13">
            <a:extLst>
              <a:ext uri="{FF2B5EF4-FFF2-40B4-BE49-F238E27FC236}">
                <a16:creationId xmlns:a16="http://schemas.microsoft.com/office/drawing/2014/main" id="{9C136CE5-665B-2FA1-3A31-86C4E8EC1DBB}"/>
              </a:ext>
            </a:extLst>
          </p:cNvPr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9144000" cy="423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5955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Franklin Gothic Book" panose="020B05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981AA-C880-955A-8ACC-D4284C4A79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585" y="1122363"/>
            <a:ext cx="8108830" cy="2387600"/>
          </a:xfrm>
        </p:spPr>
        <p:txBody>
          <a:bodyPr>
            <a:normAutofit/>
          </a:bodyPr>
          <a:lstStyle/>
          <a:p>
            <a:r>
              <a:rPr lang="en-US" sz="4200" dirty="0"/>
              <a:t>The Medium Run:</a:t>
            </a:r>
            <a:br>
              <a:rPr lang="en-US" sz="4200" dirty="0"/>
            </a:br>
            <a:r>
              <a:rPr lang="en-US" sz="4200" dirty="0"/>
              <a:t>The Phillips Curve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868834-9371-0482-209B-C2EBDB2D93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ECON 301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3A60A-CBE6-B5CE-B9CE-C7DC93869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F44A7-8470-0B18-F1D2-F47845ECB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BCC6C-06D2-CC1B-BC1A-B87124A36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806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DB4404-3CEB-BA46-0D22-861C270733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4281A-5954-8F68-3F64-7E32A1D48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Variations of the Phillips Curve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4062E9-D690-9C2A-0A5C-76228E71F09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Economists updated the model to include some measure of past inflation in individuals’ expectations.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</m:sup>
                      </m:sSub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acc>
                        <m:accPr>
                          <m:chr m:val="̅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𝜃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Expected inflation is a weighted sum of the “average level of inflation”</a:t>
                </a:r>
                <a:r>
                  <a:rPr lang="en-US" b="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</m:acc>
                  </m:oMath>
                </a14:m>
                <a:r>
                  <a:rPr lang="en-US" dirty="0"/>
                  <a:t>, and last period’s inflation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When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dirty="0"/>
                  <a:t> is close to 0, expectations are formed based more closely on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</m:acc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When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dirty="0"/>
                  <a:t> gets closer to 1, expectations rely more 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4062E9-D690-9C2A-0A5C-76228E71F09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9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BDF35-F064-171C-40E3-1411B3FC1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7B8F9-76BE-C26E-BF74-C6B7FACF0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6FA1AF-EC36-5516-07AE-3A099C7C4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795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C5428B-E5ED-F37E-3E60-A3A4E35866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866C4-4281-5AFA-E807-5C12420DF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Variations of the Phillips Curve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9243CF93-E004-17C2-C964-23CDB3322DEE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4629150" y="1825625"/>
                <a:ext cx="4130386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Plotting the Phillips curve with the unemployment rate versus the change of inflation, we find the negative relation still holds.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relation can be written: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𝛼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Known as the accelerationist Phillips curve.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9243CF93-E004-17C2-C964-23CDB3322DE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629150" y="1825625"/>
                <a:ext cx="4130386" cy="4351338"/>
              </a:xfrm>
              <a:blipFill>
                <a:blip r:embed="rId2"/>
                <a:stretch>
                  <a:fillRect l="-1917" t="-1821" r="-41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42D606-85BC-25FB-F25E-C15A0BB15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6BA191-0A92-CBCA-361F-CBC14431B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8B6386-50FA-6A30-66F5-465BADB6D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11</a:t>
            </a:fld>
            <a:endParaRPr lang="en-US" dirty="0"/>
          </a:p>
        </p:txBody>
      </p:sp>
      <p:pic>
        <p:nvPicPr>
          <p:cNvPr id="23" name="Content Placeholder 22" descr="A graph with blue dots&#10;&#10;Description automatically generated">
            <a:extLst>
              <a:ext uri="{FF2B5EF4-FFF2-40B4-BE49-F238E27FC236}">
                <a16:creationId xmlns:a16="http://schemas.microsoft.com/office/drawing/2014/main" id="{81A623B4-713A-F017-4C38-92746A074AD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25625"/>
            <a:ext cx="3849624" cy="4357194"/>
          </a:xfrm>
        </p:spPr>
      </p:pic>
    </p:spTree>
    <p:extLst>
      <p:ext uri="{BB962C8B-B14F-4D97-AF65-F5344CB8AC3E}">
        <p14:creationId xmlns:p14="http://schemas.microsoft.com/office/powerpoint/2010/main" val="2554801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A745D3-E25A-5F43-0B8C-269BC43865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3648B-98AF-FCC8-18A6-E20A0C362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Variations of the Phillips Curve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306C1857-3D88-2CBB-CF7E-068CAF8C5A9C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4629149" y="1825625"/>
                <a:ext cx="3974523" cy="4351338"/>
              </a:xfrm>
            </p:spPr>
            <p:txBody>
              <a:bodyPr/>
              <a:lstStyle/>
              <a:p>
                <a:r>
                  <a:rPr lang="en-US" dirty="0"/>
                  <a:t>In the 1980s, Central banks around the world changed the tone of their monetary policy, explicitly targeting inflation.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By the mid 1990s, inflation returned to a stable level, and expectations updated.</a:t>
                </a:r>
              </a:p>
              <a:p>
                <a:pPr lvl="3"/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dirty="0"/>
                  <a:t> returned closer to 0.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306C1857-3D88-2CBB-CF7E-068CAF8C5A9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629149" y="1825625"/>
                <a:ext cx="3974523" cy="4351338"/>
              </a:xfrm>
              <a:blipFill>
                <a:blip r:embed="rId2"/>
                <a:stretch>
                  <a:fillRect l="-1994" t="-1821" r="-26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6E671C-F737-3F8C-E4AD-5A9EC45CD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309744-A571-61AA-8182-0490894AF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116097-72BD-799A-2CFC-588B8CF5D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12</a:t>
            </a:fld>
            <a:endParaRPr lang="en-US" dirty="0"/>
          </a:p>
        </p:txBody>
      </p:sp>
      <p:pic>
        <p:nvPicPr>
          <p:cNvPr id="11" name="Content Placeholder 10" descr="A graph with blue dots&#10;&#10;Description automatically generated">
            <a:extLst>
              <a:ext uri="{FF2B5EF4-FFF2-40B4-BE49-F238E27FC236}">
                <a16:creationId xmlns:a16="http://schemas.microsoft.com/office/drawing/2014/main" id="{8E29D53F-7114-97DF-8557-48F21471F7B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25625"/>
            <a:ext cx="3846644" cy="4351338"/>
          </a:xfrm>
        </p:spPr>
      </p:pic>
    </p:spTree>
    <p:extLst>
      <p:ext uri="{BB962C8B-B14F-4D97-AF65-F5344CB8AC3E}">
        <p14:creationId xmlns:p14="http://schemas.microsoft.com/office/powerpoint/2010/main" val="1973117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D9E586-1867-D92E-F872-E193C5F70E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F5075-0DEC-540E-6495-F98FABEFC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Phillips Curve and the</a:t>
            </a:r>
            <a:br>
              <a:rPr lang="en-US" dirty="0"/>
            </a:br>
            <a:r>
              <a:rPr lang="en-US" dirty="0"/>
              <a:t>Natural Rate of Unemployment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E35646F-DA7A-D02E-8092-AB58609A322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At the time that the Phillips curve was first discovered, the natural rate of unemployment was not established.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Governments believed that it was possible to maintain a low level of unemployment if they could justify a high level of inflation.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In the late 1960s, Milton Friedman offered a critique against the Phillips curve.</a:t>
                </a:r>
              </a:p>
              <a:p>
                <a:pPr lvl="1"/>
                <a:r>
                  <a:rPr lang="en-US" dirty="0"/>
                  <a:t>The trade-off between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dirty="0"/>
                  <a:t> relies on agents systematically underpredicting inflation, and</a:t>
                </a:r>
              </a:p>
              <a:p>
                <a:pPr lvl="1"/>
                <a:r>
                  <a:rPr lang="en-US" dirty="0"/>
                  <a:t>Unemployment cannot be sustained below the natural rate.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E35646F-DA7A-D02E-8092-AB58609A322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17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37714-2391-87AF-2501-3AA47A522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F5A706-AFDC-4E48-2285-64CCECF06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EFD593-9AF4-13E2-52B4-17C28C60C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723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354A86-0E4D-63C7-0FD8-714D7448F8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63906-D3ED-19B6-1C30-33688697E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Phillips Curve and the</a:t>
            </a:r>
            <a:br>
              <a:rPr lang="en-US" dirty="0"/>
            </a:br>
            <a:r>
              <a:rPr lang="en-US" dirty="0"/>
              <a:t>Natural Rate of Unemployment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149FE60-8303-1288-56F4-F2CDC30D7D7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Recall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is the rate of unemployment that matches the expected price level to the actual price level.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:r>
                  <a:rPr lang="en-US" b="0" dirty="0"/>
                  <a:t>	   	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𝛼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sz="500" dirty="0"/>
              </a:p>
              <a:p>
                <a:pPr marL="0" indent="0">
                  <a:buNone/>
                </a:pPr>
                <a:r>
                  <a:rPr lang="en-US" b="0" dirty="0">
                    <a:ea typeface="Cambria Math" panose="02040503050406030204" pitchFamily="18" charset="0"/>
                  </a:rPr>
                  <a:t>	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𝛼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sz="500" dirty="0"/>
              </a:p>
              <a:p>
                <a:pPr marL="0" indent="0">
                  <a:buNone/>
                </a:pPr>
                <a:r>
                  <a:rPr lang="en-US" b="0" dirty="0">
                    <a:ea typeface="Cambria Math" panose="02040503050406030204" pitchFamily="18" charset="0"/>
                  </a:rPr>
                  <a:t>	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0=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𝛼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sz="500" dirty="0"/>
              </a:p>
              <a:p>
                <a:pPr marL="0" indent="0">
                  <a:buNone/>
                </a:pPr>
                <a:r>
                  <a:rPr lang="en-US" b="0" dirty="0">
                    <a:ea typeface="Cambria Math" panose="02040503050406030204" pitchFamily="18" charset="0"/>
                  </a:rPr>
                  <a:t>	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𝛼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sz="500" dirty="0"/>
              </a:p>
              <a:p>
                <a:pPr marL="0" indent="0">
                  <a:buNone/>
                </a:pPr>
                <a:r>
                  <a:rPr lang="en-US" b="0" dirty="0">
                    <a:ea typeface="Cambria Math" panose="02040503050406030204" pitchFamily="18" charset="0"/>
                  </a:rPr>
                  <a:t>	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𝛼</m:t>
                        </m:r>
                      </m:den>
                    </m:f>
                  </m:oMath>
                </a14:m>
                <a:endParaRPr lang="en-US" dirty="0"/>
              </a:p>
              <a:p>
                <a:pPr lvl="3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149FE60-8303-1288-56F4-F2CDC30D7D7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49F35-5D70-DA64-47ED-8F45DD6D0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CA1B4B-4B71-6AA8-1D09-C9D923F28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56F5CB-1210-D70A-7D85-B67E54B8E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411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A21EE5-073A-28D0-865D-D383D9C504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F3E1B-98B7-4F33-1EAB-748732AC8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Phillips Curve and the</a:t>
            </a:r>
            <a:br>
              <a:rPr lang="en-US" dirty="0"/>
            </a:br>
            <a:r>
              <a:rPr lang="en-US" dirty="0"/>
              <a:t>Natural Rate of Unemployment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FFF3BF6-A930-EFFA-D601-5604D7A98D1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Let’s interpret the results: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When the markup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that producers charge is high, the natural rate of unemployment will be high.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When the other factors that influence wage setting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is high (e.g. when unemployment protection is enhanced), the natural rate of unemployment will be high.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FFF3BF6-A930-EFFA-D601-5604D7A98D1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ADDF28-7A00-46A7-BEA6-100D736D7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E82D-8BB7-A9FD-43F2-00CC47D88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514116-A398-223D-680C-696049F37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15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1E37C49-0DED-85A4-C749-DBBB993FA660}"/>
              </a:ext>
            </a:extLst>
          </p:cNvPr>
          <p:cNvSpPr/>
          <p:nvPr/>
        </p:nvSpPr>
        <p:spPr>
          <a:xfrm>
            <a:off x="3699164" y="2288057"/>
            <a:ext cx="1787236" cy="84794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553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966EB8-E2BD-8C5F-7131-DB948D0094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0171F-F7FC-3C14-8E1A-B25786415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Phillips Curve and the</a:t>
            </a:r>
            <a:br>
              <a:rPr lang="en-US" dirty="0"/>
            </a:br>
            <a:r>
              <a:rPr lang="en-US" dirty="0"/>
              <a:t>Natural Rate of Unemployment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BF1105A-42B0-D1F1-C25D-F61674FE0E0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Let’s derive a new result based on the Phillips Curve.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:r>
                  <a:rPr lang="en-US" b="0" dirty="0"/>
                  <a:t>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𝛼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endParaRPr lang="en-US" b="0" dirty="0"/>
              </a:p>
              <a:p>
                <a:pPr marL="0" indent="0">
                  <a:buNone/>
                </a:pPr>
                <a:endParaRPr lang="en-US" sz="500" b="0" dirty="0"/>
              </a:p>
              <a:p>
                <a:pPr marL="0" indent="0">
                  <a:buNone/>
                </a:pPr>
                <a:r>
                  <a:rPr lang="en-US" b="0" dirty="0">
                    <a:ea typeface="Cambria Math" panose="02040503050406030204" pitchFamily="18" charset="0"/>
                  </a:rPr>
                  <a:t>	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𝛼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sz="500" dirty="0"/>
              </a:p>
              <a:p>
                <a:pPr marL="0" indent="0">
                  <a:buNone/>
                </a:pPr>
                <a:r>
                  <a:rPr lang="en-US" dirty="0">
                    <a:ea typeface="Cambria Math" panose="02040503050406030204" pitchFamily="18" charset="0"/>
                  </a:rPr>
                  <a:t>	 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𝛼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</m:d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𝛼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d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sz="500" dirty="0"/>
              </a:p>
              <a:p>
                <a:pPr marL="0" indent="0">
                  <a:buNone/>
                </a:pPr>
                <a:r>
                  <a:rPr lang="en-US" dirty="0">
                    <a:ea typeface="Cambria Math" panose="02040503050406030204" pitchFamily="18" charset="0"/>
                  </a:rPr>
                  <a:t>	 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𝛼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</m:d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den>
                        </m:f>
                      </m:e>
                    </m:d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sz="500" dirty="0"/>
              </a:p>
              <a:p>
                <a:pPr marL="0" indent="0">
                  <a:buNone/>
                </a:pPr>
                <a:r>
                  <a:rPr lang="en-US" dirty="0">
                    <a:ea typeface="Cambria Math" panose="02040503050406030204" pitchFamily="18" charset="0"/>
                  </a:rPr>
                  <a:t>	 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𝛼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BF1105A-42B0-D1F1-C25D-F61674FE0E0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FA180D-50D3-528C-7800-BE337A2DC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B8559C-6814-D2F8-5917-77E127F89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654CF9-CEDC-868A-AFF7-0B488BD6B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673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4134C0-7CC7-3923-CC1B-232FCD3A5E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FBCA4-EF5A-85B8-670F-D1F411B3E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Phillips Curve and the</a:t>
            </a:r>
            <a:br>
              <a:rPr lang="en-US" dirty="0"/>
            </a:br>
            <a:r>
              <a:rPr lang="en-US" dirty="0"/>
              <a:t>Natural Rate of Unemployment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9711B4C-229D-23CF-0D95-10842512F9A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Let’s interpret the results: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</m:sup>
                      </m:sSubSup>
                      <m:r>
                        <a:rPr lang="en-US" i="1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𝛼</m:t>
                      </m:r>
                      <m:d>
                        <m:dPr>
                          <m:begChr m:val="{"/>
                          <m:endChr m:val="}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  <a:p>
                <a:pPr lvl="3"/>
                <a:endParaRPr lang="en-US" sz="1200" dirty="0"/>
              </a:p>
              <a:p>
                <a:r>
                  <a:rPr lang="en-US" dirty="0"/>
                  <a:t>This equation, derived from the Phillips curve, links inflation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</m:d>
                  </m:oMath>
                </a14:m>
                <a:r>
                  <a:rPr lang="en-US" dirty="0"/>
                  <a:t>, expected inflation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dirty="0"/>
                  <a:t>, unemployment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</m:oMath>
                </a14:m>
                <a:r>
                  <a:rPr lang="en-US" dirty="0"/>
                  <a:t>, and the natural rate of unemployment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sz="1200" dirty="0"/>
              </a:p>
              <a:p>
                <a:r>
                  <a:rPr lang="en-US" dirty="0"/>
                  <a:t>If unemployment is below the natural rate, inflation will be higher than expected.</a:t>
                </a:r>
              </a:p>
              <a:p>
                <a:pPr lvl="3"/>
                <a:endParaRPr lang="en-US" sz="1200" dirty="0"/>
              </a:p>
              <a:p>
                <a:r>
                  <a:rPr lang="en-US" dirty="0"/>
                  <a:t>If unemployment is above the natural rate, inflation will be lower than expected.</a:t>
                </a:r>
              </a:p>
              <a:p>
                <a:pPr lvl="3"/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9711B4C-229D-23CF-0D95-10842512F9A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1932" b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E682EE-8819-E913-4A58-E4FE233F1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D14F44-C7D9-8910-E409-750348F59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4C439F-DFAA-C273-0CD2-C050700FD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17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93A1003-6860-668C-E78A-D73F6B8983F3}"/>
              </a:ext>
            </a:extLst>
          </p:cNvPr>
          <p:cNvSpPr/>
          <p:nvPr/>
        </p:nvSpPr>
        <p:spPr>
          <a:xfrm>
            <a:off x="2961409" y="2288057"/>
            <a:ext cx="3200400" cy="57983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88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024E78-83A9-2BA8-E036-1B44BBA454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97FC5-0F84-F101-520E-DD7645850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869440E-E185-8A7E-DB37-01D031AC3A3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The Phillips curve takes the following form: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</m:sup>
                      </m:sSub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𝛼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sz="1600" dirty="0"/>
              </a:p>
              <a:p>
                <a:r>
                  <a:rPr lang="en-US" dirty="0"/>
                  <a:t>This result is derived from the wage-setting relation and the price-setting relation.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When expectations are “anchored,” the Phillips curve links unemployment and inflation.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When expectations are “unanchored,” the Phillips curve links the </a:t>
                </a:r>
                <a:r>
                  <a:rPr lang="en-US" i="1" dirty="0"/>
                  <a:t>change</a:t>
                </a:r>
                <a:r>
                  <a:rPr lang="en-US" dirty="0"/>
                  <a:t> in inflation to unemployment.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869440E-E185-8A7E-DB37-01D031AC3A3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b="-1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0B3A9F-3D89-B4FB-805E-9159A30D3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34C399-B64E-91ED-C69D-67568947D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6DFF94-80BF-8E5A-8B9E-E3CA87DFA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380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959B94-6230-9DC0-6386-F68397825D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9139E-9AE4-115C-FC37-64D552637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“Nuanced Discussions on</a:t>
            </a:r>
            <a:br>
              <a:rPr lang="en-US" dirty="0"/>
            </a:br>
            <a:r>
              <a:rPr lang="en-US" dirty="0"/>
              <a:t>the Phillips Curve”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EAC5CB4-61B5-6AE2-F60D-201440871EE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In the real world, both the markup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and labor market conditions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will also vary over time.</a:t>
                </a:r>
              </a:p>
              <a:p>
                <a:pPr lvl="1"/>
                <a:r>
                  <a:rPr lang="en-US" dirty="0"/>
                  <a:t>For instance, when there is less competition in the output market, firms have more market power and will charge a higher markup, raising the natural rate of unemployment.</a:t>
                </a:r>
              </a:p>
              <a:p>
                <a:pPr lvl="1"/>
                <a:r>
                  <a:rPr lang="en-US" dirty="0"/>
                  <a:t>In the 1970s ~ 1995, the estimated level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was 6.2%.</a:t>
                </a:r>
              </a:p>
              <a:p>
                <a:pPr lvl="1"/>
                <a:r>
                  <a:rPr lang="en-US" dirty="0"/>
                  <a:t>In the late 1990s,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estimates dropped to 5%.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Due to differences in the labor markets around the world,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differs widely among countries at any given time.</a:t>
                </a:r>
              </a:p>
              <a:p>
                <a:pPr lvl="1"/>
                <a:r>
                  <a:rPr lang="en-US" dirty="0"/>
                  <a:t>In the EU,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was close to 10% in the 1990s.</a:t>
                </a:r>
              </a:p>
              <a:p>
                <a:pPr lvl="1"/>
                <a:r>
                  <a:rPr lang="en-US" dirty="0"/>
                  <a:t>Partially explained by labor market rigidities, which would be a higher level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dirty="0"/>
                  <a:t> compared to the US labor market.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EAC5CB4-61B5-6AE2-F60D-201440871EE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1468" b="-21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7F889A-CF44-385F-AE03-9E84361D5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120D23-6DAE-1A81-87EF-5F839949A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DCBBD-EC7E-29BD-08AA-8E43297EF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173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D4CB5-45D9-FA8B-9157-09D1972B1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A. W. “Bill” Phillips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79A84F-E655-14A9-3254-744BC1E9E84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First proposed by A. W. Phillips, an Economist from New Zealand.</a:t>
            </a:r>
          </a:p>
          <a:p>
            <a:pPr lvl="3"/>
            <a:endParaRPr lang="en-US" dirty="0"/>
          </a:p>
          <a:p>
            <a:r>
              <a:rPr lang="en-US" dirty="0"/>
              <a:t>Studied the relationship between unemployment and inflation in the UK from 1861 to 1957.</a:t>
            </a:r>
          </a:p>
          <a:p>
            <a:pPr lvl="3"/>
            <a:endParaRPr lang="en-US" dirty="0"/>
          </a:p>
          <a:p>
            <a:r>
              <a:rPr lang="en-US" dirty="0"/>
              <a:t>A negative correlation between unemployment and inflation.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4975E8-FBAF-112A-CB5B-9533FF91A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F6449C-665D-3798-F747-09C20ED63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5DFDEF-E290-68C0-3D15-16C8F66ED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</a:t>
            </a:fld>
            <a:endParaRPr lang="en-US" dirty="0"/>
          </a:p>
        </p:txBody>
      </p:sp>
      <p:pic>
        <p:nvPicPr>
          <p:cNvPr id="25" name="Content Placeholder 24" descr="A graph of a graph of the rate of change&#10;&#10;Description automatically generated">
            <a:extLst>
              <a:ext uri="{FF2B5EF4-FFF2-40B4-BE49-F238E27FC236}">
                <a16:creationId xmlns:a16="http://schemas.microsoft.com/office/drawing/2014/main" id="{487AB893-C705-CE3B-1CBC-464EC854107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707" y="1825625"/>
            <a:ext cx="3808085" cy="4351338"/>
          </a:xfrm>
        </p:spPr>
      </p:pic>
    </p:spTree>
    <p:extLst>
      <p:ext uri="{BB962C8B-B14F-4D97-AF65-F5344CB8AC3E}">
        <p14:creationId xmlns:p14="http://schemas.microsoft.com/office/powerpoint/2010/main" val="3200317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3514FE-E10B-C7E9-E03D-DC662F9A48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5D288-8CD1-F44C-9834-65909A445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Paul Samuelson &amp; Robert Solow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33205D-A450-EC8E-6344-9AEBACFB6B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964132" cy="4351338"/>
          </a:xfrm>
        </p:spPr>
        <p:txBody>
          <a:bodyPr/>
          <a:lstStyle/>
          <a:p>
            <a:r>
              <a:rPr lang="en-US" dirty="0"/>
              <a:t>Paul Samuelson &amp; Robert Solow found the same relation in the US using data from 1900 ~ 1960.</a:t>
            </a:r>
          </a:p>
          <a:p>
            <a:pPr lvl="3"/>
            <a:endParaRPr lang="en-US" dirty="0"/>
          </a:p>
          <a:p>
            <a:r>
              <a:rPr lang="en-US" dirty="0"/>
              <a:t>In this 1960 paper, this was named “the Phillips curve.”</a:t>
            </a:r>
          </a:p>
          <a:p>
            <a:pPr lvl="3"/>
            <a:endParaRPr lang="en-US" dirty="0"/>
          </a:p>
          <a:p>
            <a:r>
              <a:rPr lang="en-US" dirty="0"/>
              <a:t>This relation was slightly modified by future scholars to fit real world data.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D2FB73-8F24-043E-E0DC-CFABD0766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1044EC-58BC-9FB5-3972-964408AA2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93E153-1E7F-8BC9-58BD-D51B8C1D1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</a:t>
            </a:fld>
            <a:endParaRPr lang="en-US" dirty="0"/>
          </a:p>
        </p:txBody>
      </p:sp>
      <p:pic>
        <p:nvPicPr>
          <p:cNvPr id="27" name="Content Placeholder 26" descr="A graph of unemployment rate&#10;&#10;Description automatically generated">
            <a:extLst>
              <a:ext uri="{FF2B5EF4-FFF2-40B4-BE49-F238E27FC236}">
                <a16:creationId xmlns:a16="http://schemas.microsoft.com/office/drawing/2014/main" id="{553CA086-7269-3BA7-E71C-9A76A65973F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217929"/>
            <a:ext cx="3886200" cy="3566730"/>
          </a:xfrm>
        </p:spPr>
      </p:pic>
    </p:spTree>
    <p:extLst>
      <p:ext uri="{BB962C8B-B14F-4D97-AF65-F5344CB8AC3E}">
        <p14:creationId xmlns:p14="http://schemas.microsoft.com/office/powerpoint/2010/main" val="960041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B0F00-0DCA-1236-E407-5B72A5F02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Deriving the Phillips Curve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87C4717-4AA7-BCC8-3A85-3A192D6DFBE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The wage determination equation was: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We will give this wage determination equation, or more specifically,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dirty="0"/>
                  <a:t>, a specific form: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×(1−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sz="500" dirty="0"/>
              </a:p>
              <a:p>
                <a:pPr lvl="1"/>
                <a:r>
                  <a:rPr lang="en-US" dirty="0"/>
                  <a:t>When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dirty="0"/>
                  <a:t> increases,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𝑊</m:t>
                    </m:r>
                  </m:oMath>
                </a14:m>
                <a:r>
                  <a:rPr lang="en-US" dirty="0"/>
                  <a:t> decreases. </a:t>
                </a:r>
              </a:p>
              <a:p>
                <a:pPr lvl="1"/>
                <a:r>
                  <a:rPr lang="en-US" dirty="0"/>
                  <a:t>When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dirty="0"/>
                  <a:t> decreases,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𝑊</m:t>
                    </m:r>
                  </m:oMath>
                </a14:m>
                <a:r>
                  <a:rPr lang="en-US" dirty="0"/>
                  <a:t> increases.</a:t>
                </a:r>
              </a:p>
              <a:p>
                <a:pPr lvl="1"/>
                <a:r>
                  <a:rPr lang="en-US" dirty="0"/>
                  <a:t>When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dirty="0"/>
                  <a:t> increases,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𝑊</m:t>
                    </m:r>
                  </m:oMath>
                </a14:m>
                <a:r>
                  <a:rPr lang="en-US" dirty="0"/>
                  <a:t> increases. </a:t>
                </a:r>
              </a:p>
              <a:p>
                <a:pPr lvl="1"/>
                <a:r>
                  <a:rPr lang="en-US" dirty="0"/>
                  <a:t>When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dirty="0"/>
                  <a:t> decreases,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𝑊</m:t>
                    </m:r>
                  </m:oMath>
                </a14:m>
                <a:r>
                  <a:rPr lang="en-US" dirty="0"/>
                  <a:t> decreases.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87C4717-4AA7-BCC8-3A85-3A192D6DFBE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EBD865-DA26-D241-0A7D-1FFB0F3B0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4F004E-4311-F320-B066-E657A6649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7A9FCE-DDB7-2A49-63A5-5B3E03708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974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CF7A26-3CE8-AD41-115E-586DEDD805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EE755-61FB-502C-22B7-8D1953AD4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Deriving the Phillips Curve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538F29C-E9CE-AECB-3A36-751235C34E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The price determination equation was: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𝑊</m:t>
                      </m:r>
                    </m:oMath>
                  </m:oMathPara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Combining wage determination and price determination: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×</m:t>
                      </m:r>
                      <m:limLow>
                        <m:limLow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groupChr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{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}</m:t>
                              </m:r>
                            </m:e>
                          </m:groupChr>
                        </m:e>
                        <m:lim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Wage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Determination</m:t>
                          </m:r>
                        </m:lim>
                      </m:limLow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sz="1600" dirty="0"/>
              </a:p>
              <a:p>
                <a:r>
                  <a:rPr lang="en-US" dirty="0"/>
                  <a:t>The equation above links the price level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dirty="0"/>
                  <a:t> to the expected price level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sup>
                    </m:sSup>
                  </m:oMath>
                </a14:m>
                <a:r>
                  <a:rPr lang="en-US" dirty="0"/>
                  <a:t> and the unemployment rate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538F29C-E9CE-AECB-3A36-751235C34E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10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16AF0E-4B5E-BA45-B991-B456FF083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FDD193-A744-DD0B-991F-2827F0F3E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ED553C-D43E-79C3-89A3-F66BB1321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930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BFB280-711B-8140-B9F7-EBC6C9E086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3C18F-22D3-D1C0-3107-D001BF31B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Phillips Curve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C6340F5-C2DF-79CB-E31F-31DED62D591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Following some tedious algebra, we can derive: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</m:sup>
                      </m:sSub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𝛼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An increase in expected inflation leads to an increase in actual inflation.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Given expected inflation, any factor that leads to an increase in wages will lead to an increase in inflation.</a:t>
                </a:r>
              </a:p>
              <a:p>
                <a:pPr lvl="1"/>
                <a:r>
                  <a:rPr lang="en-US" dirty="0"/>
                  <a:t>An increase in the markup will lead to an increase in inflation.</a:t>
                </a:r>
              </a:p>
              <a:p>
                <a:pPr lvl="1"/>
                <a:r>
                  <a:rPr lang="en-US" dirty="0"/>
                  <a:t>A decrease in unemployment will lead to an increase in inflation.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C6340F5-C2DF-79CB-E31F-31DED62D591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ED481C-F311-415C-FF74-57D5E2CA9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FE35A-EE89-03A9-CAA5-0EFE26778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A3A308-891C-B742-E3EC-DA44027CC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6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62684A-02D3-A46B-BB7D-13D34B6F72A2}"/>
              </a:ext>
            </a:extLst>
          </p:cNvPr>
          <p:cNvSpPr/>
          <p:nvPr/>
        </p:nvSpPr>
        <p:spPr>
          <a:xfrm>
            <a:off x="2836718" y="2327563"/>
            <a:ext cx="3449782" cy="44681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216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949A3-BB5E-A774-9275-077E00990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Variations of the Phillips Curve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D57D3AEB-985E-7B22-986A-EB028DABA1F7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r>
                  <a:rPr lang="en-US" dirty="0"/>
                  <a:t>Around the time that the Phillips curve was being formulated, the relation between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dirty="0"/>
                  <a:t> seem to hold.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At this point, the Phillips curve was characterized:</a:t>
                </a:r>
              </a:p>
              <a:p>
                <a:endParaRPr lang="en-US" sz="5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𝛼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sz="500" dirty="0"/>
              </a:p>
              <a:p>
                <a:pPr lvl="1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</m:acc>
                  </m:oMath>
                </a14:m>
                <a:r>
                  <a:rPr lang="en-US" dirty="0"/>
                  <a:t> is the “average level of inflation in a given year.”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D57D3AEB-985E-7B22-986A-EB028DABA1F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2"/>
                <a:stretch>
                  <a:fillRect l="-2038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175661-114B-E733-358D-304525D8B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3EF8B6-6189-204C-7C91-8E21590CB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C07CC8-1E7F-D2FC-3C83-18D701367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7</a:t>
            </a:fld>
            <a:endParaRPr lang="en-US" dirty="0"/>
          </a:p>
        </p:txBody>
      </p:sp>
      <p:pic>
        <p:nvPicPr>
          <p:cNvPr id="19" name="Content Placeholder 18" descr="A graph with blue dots&#10;&#10;Description automatically generated">
            <a:extLst>
              <a:ext uri="{FF2B5EF4-FFF2-40B4-BE49-F238E27FC236}">
                <a16:creationId xmlns:a16="http://schemas.microsoft.com/office/drawing/2014/main" id="{DB641C87-C26C-BB15-85C0-867ED4E5813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25625"/>
            <a:ext cx="3846644" cy="4351338"/>
          </a:xfrm>
        </p:spPr>
      </p:pic>
    </p:spTree>
    <p:extLst>
      <p:ext uri="{BB962C8B-B14F-4D97-AF65-F5344CB8AC3E}">
        <p14:creationId xmlns:p14="http://schemas.microsoft.com/office/powerpoint/2010/main" val="848594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F2D2F2-9252-AE2E-0F80-6936325268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FE89A-263B-D510-5193-26F32A013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Variations of the Phillips Curve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99BD02-4738-16D0-9DBF-D02B2754F14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In the 1970s, the relation started to break down.</a:t>
            </a:r>
          </a:p>
          <a:p>
            <a:pPr lvl="3"/>
            <a:endParaRPr lang="en-US" dirty="0"/>
          </a:p>
          <a:p>
            <a:r>
              <a:rPr lang="en-US" dirty="0"/>
              <a:t>What went wrong?</a:t>
            </a:r>
          </a:p>
          <a:p>
            <a:pPr lvl="3"/>
            <a:endParaRPr lang="en-US" dirty="0"/>
          </a:p>
          <a:p>
            <a:r>
              <a:rPr lang="en-US" dirty="0"/>
              <a:t>We notice a “de-anchoring of expectations.”</a:t>
            </a:r>
          </a:p>
          <a:p>
            <a:pPr lvl="3"/>
            <a:endParaRPr lang="en-US" dirty="0"/>
          </a:p>
          <a:p>
            <a:r>
              <a:rPr lang="en-US" dirty="0"/>
              <a:t>Wage setters adopted a new way of establishing their expectations.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324422-70B7-4DF1-939C-FAE765B73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740018-F34B-5F9E-9BE2-C90368ED9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0C8D33-F960-FEF5-A48B-DEBF77658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8</a:t>
            </a:fld>
            <a:endParaRPr lang="en-US" dirty="0"/>
          </a:p>
        </p:txBody>
      </p:sp>
      <p:pic>
        <p:nvPicPr>
          <p:cNvPr id="10" name="Content Placeholder 9" descr="A graph with blue dots&#10;&#10;Description automatically generated">
            <a:extLst>
              <a:ext uri="{FF2B5EF4-FFF2-40B4-BE49-F238E27FC236}">
                <a16:creationId xmlns:a16="http://schemas.microsoft.com/office/drawing/2014/main" id="{203595CF-DF20-90AC-77F3-B1B2453A9A0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25625"/>
            <a:ext cx="3848585" cy="4351338"/>
          </a:xfrm>
        </p:spPr>
      </p:pic>
    </p:spTree>
    <p:extLst>
      <p:ext uri="{BB962C8B-B14F-4D97-AF65-F5344CB8AC3E}">
        <p14:creationId xmlns:p14="http://schemas.microsoft.com/office/powerpoint/2010/main" val="3740707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10A079-3244-CC61-1BE9-0A227E0AD1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2848A-EA5D-7F5B-A1D2-E0819309A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Variations of the Phillips Curve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F1EA8D6-661E-A03A-7FF8-6838D73EC2F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Individuals started to notice that inflation was growing more persistent.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This means that when the preceding year’s inflation was high, it was more likely that this year’s inflation would also be higher then usual.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This means that it was no longer wise to expect future inflation as simply as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</m:acc>
                  </m:oMath>
                </a14:m>
                <a:r>
                  <a:rPr lang="en-US" dirty="0"/>
                  <a:t>.</a:t>
                </a:r>
                <a:endParaRPr lang="en-US" sz="500" dirty="0"/>
              </a:p>
              <a:p>
                <a:pPr lvl="3"/>
                <a:endParaRPr lang="en-US" dirty="0"/>
              </a:p>
              <a:p>
                <a:r>
                  <a:rPr lang="en-US" dirty="0"/>
                  <a:t>So… How can we update this model to fit the real world?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F1EA8D6-661E-A03A-7FF8-6838D73EC2F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17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5FD84-0220-BD65-65FA-93D7A48D8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7E28AF-25A9-D991-B655-D9BC743CC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7EDAB1-C747-2161-1FDC-3E9654BF0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309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F630E01-D107-42E5-8DFC-48302BB3DFE2}" vid="{4BEE81CA-F64C-419F-A97B-23D16F4EA3D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mc-presentation-template</Template>
  <TotalTime>12818</TotalTime>
  <Words>1407</Words>
  <Application>Microsoft Office PowerPoint</Application>
  <PresentationFormat>On-screen Show (4:3)</PresentationFormat>
  <Paragraphs>221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Cambria Math</vt:lpstr>
      <vt:lpstr>Franklin Gothic Book</vt:lpstr>
      <vt:lpstr>Office Theme</vt:lpstr>
      <vt:lpstr>The Medium Run: The Phillips Curve</vt:lpstr>
      <vt:lpstr>A. W. “Bill” Phillips</vt:lpstr>
      <vt:lpstr>Paul Samuelson &amp; Robert Solow</vt:lpstr>
      <vt:lpstr>Deriving the Phillips Curve</vt:lpstr>
      <vt:lpstr>Deriving the Phillips Curve</vt:lpstr>
      <vt:lpstr>The Phillips Curve</vt:lpstr>
      <vt:lpstr>Variations of the Phillips Curve</vt:lpstr>
      <vt:lpstr>Variations of the Phillips Curve</vt:lpstr>
      <vt:lpstr>Variations of the Phillips Curve</vt:lpstr>
      <vt:lpstr>Variations of the Phillips Curve</vt:lpstr>
      <vt:lpstr>Variations of the Phillips Curve</vt:lpstr>
      <vt:lpstr>Variations of the Phillips Curve</vt:lpstr>
      <vt:lpstr>The Phillips Curve and the Natural Rate of Unemployment</vt:lpstr>
      <vt:lpstr>The Phillips Curve and the Natural Rate of Unemployment</vt:lpstr>
      <vt:lpstr>The Phillips Curve and the Natural Rate of Unemployment</vt:lpstr>
      <vt:lpstr>The Phillips Curve and the Natural Rate of Unemployment</vt:lpstr>
      <vt:lpstr>The Phillips Curve and the Natural Rate of Unemployment</vt:lpstr>
      <vt:lpstr>Recap</vt:lpstr>
      <vt:lpstr>“Nuanced Discussions on the Phillips Curve”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Intermediate Price Theory</dc:title>
  <dc:creator>Brian Park</dc:creator>
  <cp:lastModifiedBy>Brian Park</cp:lastModifiedBy>
  <cp:revision>195</cp:revision>
  <dcterms:created xsi:type="dcterms:W3CDTF">2023-08-17T23:00:51Z</dcterms:created>
  <dcterms:modified xsi:type="dcterms:W3CDTF">2024-02-28T17:23:45Z</dcterms:modified>
</cp:coreProperties>
</file>