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2"/>
  </p:notesMasterIdLst>
  <p:sldIdLst>
    <p:sldId id="256" r:id="rId2"/>
    <p:sldId id="329" r:id="rId3"/>
    <p:sldId id="347" r:id="rId4"/>
    <p:sldId id="358" r:id="rId5"/>
    <p:sldId id="359" r:id="rId6"/>
    <p:sldId id="363" r:id="rId7"/>
    <p:sldId id="360" r:id="rId8"/>
    <p:sldId id="364" r:id="rId9"/>
    <p:sldId id="362" r:id="rId10"/>
    <p:sldId id="366" r:id="rId11"/>
    <p:sldId id="365" r:id="rId12"/>
    <p:sldId id="367" r:id="rId13"/>
    <p:sldId id="370" r:id="rId14"/>
    <p:sldId id="371" r:id="rId15"/>
    <p:sldId id="372" r:id="rId16"/>
    <p:sldId id="373" r:id="rId17"/>
    <p:sldId id="393" r:id="rId18"/>
    <p:sldId id="395" r:id="rId19"/>
    <p:sldId id="375" r:id="rId20"/>
    <p:sldId id="368" r:id="rId21"/>
    <p:sldId id="369" r:id="rId22"/>
    <p:sldId id="376" r:id="rId23"/>
    <p:sldId id="377" r:id="rId24"/>
    <p:sldId id="378" r:id="rId25"/>
    <p:sldId id="379" r:id="rId26"/>
    <p:sldId id="380" r:id="rId27"/>
    <p:sldId id="381" r:id="rId28"/>
    <p:sldId id="384" r:id="rId29"/>
    <p:sldId id="382" r:id="rId30"/>
    <p:sldId id="383" r:id="rId31"/>
    <p:sldId id="357" r:id="rId32"/>
    <p:sldId id="385" r:id="rId33"/>
    <p:sldId id="396" r:id="rId34"/>
    <p:sldId id="398" r:id="rId35"/>
    <p:sldId id="386" r:id="rId36"/>
    <p:sldId id="388" r:id="rId37"/>
    <p:sldId id="389" r:id="rId38"/>
    <p:sldId id="390" r:id="rId39"/>
    <p:sldId id="391" r:id="rId40"/>
    <p:sldId id="39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82F"/>
    <a:srgbClr val="F5CFD0"/>
    <a:srgbClr val="9C5BCD"/>
    <a:srgbClr val="E05F6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3656" autoAdjust="0"/>
  </p:normalViewPr>
  <p:slideViewPr>
    <p:cSldViewPr snapToGrid="0">
      <p:cViewPr varScale="1">
        <p:scale>
          <a:sx n="92" d="100"/>
          <a:sy n="92" d="100"/>
        </p:scale>
        <p:origin x="24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When the unemployment level is low, what would happen to efficiency wages?
https://www.polleverywhere.com/multiple_choice_polls/3XQWkRmP7kumnkJecgKuZ?display_state=instructions&amp;activity_state=opened&amp;state=opened&amp;flow=Engagement&amp;onscreen=persist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F3CEF-B648-22CC-D6A8-3B09CC7E211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51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When the unemployment level is low, what would happen to efficiency wages?
https://www.polleverywhere.com/multiple_choice_polls/3XQWkRmP7kumnkJecgKuZ?display_state=chart&amp;activity_state=closed&amp;state=closed&amp;flow=Engagement&amp;onscreen=persist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C6F013-2B96-D180-6B4D-7ADD4215B36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5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Suppose that the firms' market power increases, and they increase their markup $$(m)$$. What happens to the diagram?
https://www.polleverywhere.com/multiple_choice_polls/rNawz15NwyfhnpeLEM9Ud?display_state=instructions&amp;activity_state=opened&amp;state=opened&amp;flow=Engagement&amp;onscreen=persist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6C59F-A6F0-3602-69AB-730D781D514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1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Suppose that the firms' market power increases, and they increase their markup $$(m)$$. What happens to the diagram?
https://www.polleverywhere.com/multiple_choice_polls/rNawz15NwyfhnpeLEM9Ud?display_state=chart&amp;activity_state=closed&amp;state=closed&amp;flow=Engagement&amp;onscreen=persist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D403B-6869-AD97-5278-AD2804FDA3F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1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8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380.pn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41.png"/><Relationship Id="rId5" Type="http://schemas.openxmlformats.org/officeDocument/2006/relationships/image" Target="../media/image33.png"/><Relationship Id="rId10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380.png"/><Relationship Id="rId7" Type="http://schemas.openxmlformats.org/officeDocument/2006/relationships/image" Target="../media/image3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46.png"/><Relationship Id="rId5" Type="http://schemas.openxmlformats.org/officeDocument/2006/relationships/image" Target="../media/image33.png"/><Relationship Id="rId10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The Medium Run:</a:t>
            </a:r>
            <a:br>
              <a:rPr lang="en-US" sz="4200" dirty="0"/>
            </a:br>
            <a:r>
              <a:rPr lang="en-US" sz="4200" dirty="0"/>
              <a:t>The Labor Market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F83D2-33DF-0103-3EB2-CD1A40DF3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EAAB-D3F2-C219-38EF-43B04A742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Unemployment</a:t>
            </a:r>
          </a:p>
        </p:txBody>
      </p:sp>
      <p:pic>
        <p:nvPicPr>
          <p:cNvPr id="8" name="Content Placeholder 7" descr="A graph of red and blue lines&#10;&#10;Description automatically generated">
            <a:extLst>
              <a:ext uri="{FF2B5EF4-FFF2-40B4-BE49-F238E27FC236}">
                <a16:creationId xmlns:a16="http://schemas.microsoft.com/office/drawing/2014/main" id="{F1BFC005-EFB2-EDA7-664B-BDA04398B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AE088-82BB-FE32-A74B-85DCAEA2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97191-3402-A40E-B3B0-8CBB634C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808A4-5C3A-D95D-EA61-4283E4AA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89DAB-8A2A-7E66-BECB-C0A277AB8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Unemployment</a:t>
            </a:r>
          </a:p>
        </p:txBody>
      </p:sp>
      <p:pic>
        <p:nvPicPr>
          <p:cNvPr id="9" name="Content Placeholder 8" descr="A diagram of a diagram&#10;&#10;Description automatically generated">
            <a:extLst>
              <a:ext uri="{FF2B5EF4-FFF2-40B4-BE49-F238E27FC236}">
                <a16:creationId xmlns:a16="http://schemas.microsoft.com/office/drawing/2014/main" id="{B890D95E-3E3E-05CC-EF01-CB9E41FCE1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5625"/>
            <a:ext cx="3886200" cy="356783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3E6E21F-0583-9DE7-588D-B00FFB661CD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Monthly flow of workers 1994-2018. (Millions)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labor market remains quite fluid; constant flow of individuals between different “states.”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Flow of workers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remains large.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Flow of workers in and out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also large.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3E6E21F-0583-9DE7-588D-B00FFB661C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038" t="-2661"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3DAAA-4AB1-442F-9EF7-427457B47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4A488-C502-62EA-9AD8-8101EC04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73D77-6D64-74AE-2977-D7222C97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C2BDC-33E0-3F92-E274-B95FF0819BA2}"/>
              </a:ext>
            </a:extLst>
          </p:cNvPr>
          <p:cNvSpPr txBox="1"/>
          <p:nvPr/>
        </p:nvSpPr>
        <p:spPr>
          <a:xfrm>
            <a:off x="1415574" y="5528400"/>
            <a:ext cx="254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Blanchard (2021)</a:t>
            </a:r>
          </a:p>
        </p:txBody>
      </p:sp>
    </p:spTree>
    <p:extLst>
      <p:ext uri="{BB962C8B-B14F-4D97-AF65-F5344CB8AC3E}">
        <p14:creationId xmlns:p14="http://schemas.microsoft.com/office/powerpoint/2010/main" val="6575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565B7-C0BE-18B5-3E9C-F6D824824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66FE9-F972-6A5C-9DEB-407828E0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Unemployment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9A1A-8283-5A67-B472-CF230C79B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351338"/>
          </a:xfrm>
        </p:spPr>
        <p:txBody>
          <a:bodyPr>
            <a:normAutofit/>
          </a:bodyPr>
          <a:lstStyle/>
          <a:p>
            <a:r>
              <a:rPr lang="en-US" dirty="0"/>
              <a:t>The average duration of a spell of unemployment in the US was approximately 2 months.</a:t>
            </a:r>
          </a:p>
          <a:p>
            <a:pPr lvl="3"/>
            <a:endParaRPr lang="en-US" dirty="0"/>
          </a:p>
          <a:p>
            <a:r>
              <a:rPr lang="en-US" dirty="0"/>
              <a:t>Fluctuations of unemployment rates are associated with recessions and expansions.</a:t>
            </a:r>
          </a:p>
          <a:p>
            <a:pPr lvl="3"/>
            <a:endParaRPr lang="en-US" dirty="0"/>
          </a:p>
          <a:p>
            <a:r>
              <a:rPr lang="en-US" dirty="0"/>
              <a:t>When unemployment rates are high…</a:t>
            </a:r>
          </a:p>
          <a:p>
            <a:pPr lvl="1"/>
            <a:r>
              <a:rPr lang="en-US" dirty="0"/>
              <a:t>The share of unemployed finding a job is low, and</a:t>
            </a:r>
          </a:p>
          <a:p>
            <a:pPr lvl="1"/>
            <a:r>
              <a:rPr lang="en-US" dirty="0"/>
              <a:t>The share of employed being separated from their job is high.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954E6-2FE9-7FC3-2434-3FF446D1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EE266-7FDF-657E-7F76-C6F7149C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DCD5E-0CD1-5248-1307-854F9859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8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9C827-36F7-3C3D-1EDB-2DF11E22B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D81B-FE5D-A962-9891-9C39DD90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Determination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8268B-C03D-89A7-BED9-CB737B1BA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351338"/>
          </a:xfrm>
        </p:spPr>
        <p:txBody>
          <a:bodyPr>
            <a:normAutofit/>
          </a:bodyPr>
          <a:lstStyle/>
          <a:p>
            <a:r>
              <a:rPr lang="en-US" dirty="0"/>
              <a:t>Suppose that you are about to accept a job offer.</a:t>
            </a:r>
          </a:p>
          <a:p>
            <a:pPr lvl="3"/>
            <a:endParaRPr lang="en-US" dirty="0"/>
          </a:p>
          <a:p>
            <a:r>
              <a:rPr lang="en-US" dirty="0"/>
              <a:t>In some cases, there will be a pre-set wage based on collective bargaining agreements.</a:t>
            </a:r>
          </a:p>
          <a:p>
            <a:pPr lvl="3"/>
            <a:endParaRPr lang="en-US" dirty="0"/>
          </a:p>
          <a:p>
            <a:r>
              <a:rPr lang="en-US" dirty="0"/>
              <a:t>When the wage is not pre-set, you would talk to HR with a “reservation wage” in mind. </a:t>
            </a:r>
          </a:p>
          <a:p>
            <a:pPr lvl="3"/>
            <a:endParaRPr lang="en-US" dirty="0"/>
          </a:p>
          <a:p>
            <a:r>
              <a:rPr lang="en-US" dirty="0"/>
              <a:t>Reservation wage is the wage that leaves you indifferent between unemployment and employment.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B1EA3-B139-B0C1-038B-2E576FFE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BE725-9214-85A0-0056-06A3F2C41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A35B5-7A72-694F-6787-DC090781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5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444EA-C7E6-CBAF-FA28-426E1DBB8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11AD5-D078-84B4-C331-0E0CE434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Determination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30D08-64F0-2747-564C-FFD9A1DE5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351338"/>
          </a:xfrm>
        </p:spPr>
        <p:txBody>
          <a:bodyPr>
            <a:normAutofit/>
          </a:bodyPr>
          <a:lstStyle/>
          <a:p>
            <a:r>
              <a:rPr lang="en-US" dirty="0"/>
              <a:t>Most workers in the economy are paid a wage that is higher than their reservation wage.</a:t>
            </a:r>
          </a:p>
          <a:p>
            <a:pPr lvl="3"/>
            <a:endParaRPr lang="en-US" dirty="0"/>
          </a:p>
          <a:p>
            <a:r>
              <a:rPr lang="en-US" dirty="0"/>
              <a:t>While there are countless reasons why this happens, we will be concentrating on two main facets.</a:t>
            </a:r>
          </a:p>
          <a:p>
            <a:pPr lvl="3"/>
            <a:endParaRPr lang="en-US" dirty="0"/>
          </a:p>
          <a:p>
            <a:r>
              <a:rPr lang="en-US" dirty="0"/>
              <a:t>First, the workers may be demanding a higher wage based on their bargaining power, and</a:t>
            </a:r>
          </a:p>
          <a:p>
            <a:pPr lvl="3"/>
            <a:endParaRPr lang="en-US" dirty="0"/>
          </a:p>
          <a:p>
            <a:r>
              <a:rPr lang="en-US" dirty="0"/>
              <a:t>Second, the employers may pay a greater amount than the workers’ reservation wage for some reason.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A60A0-C488-2769-C3CF-28F26047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888A6-6BA7-AB74-786C-4624B309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354DB-37FB-E835-F628-119418B2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5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E4669-5B81-A2A1-B9C2-F88A1569A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D6CF1-686E-D756-45D3-C5C8867B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Determination:</a:t>
            </a:r>
            <a:br>
              <a:rPr lang="en-US" dirty="0"/>
            </a:br>
            <a:r>
              <a:rPr lang="en-US" dirty="0"/>
              <a:t>Bargaining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7CEE7-FDB3-9B8B-A5CD-DC5B2B04D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530726"/>
          </a:xfrm>
        </p:spPr>
        <p:txBody>
          <a:bodyPr>
            <a:normAutofit/>
          </a:bodyPr>
          <a:lstStyle/>
          <a:p>
            <a:r>
              <a:rPr lang="en-US" dirty="0"/>
              <a:t>Bargaining power depends on…</a:t>
            </a:r>
          </a:p>
          <a:p>
            <a:pPr lvl="3"/>
            <a:endParaRPr lang="en-US" dirty="0"/>
          </a:p>
          <a:p>
            <a:r>
              <a:rPr lang="en-US" dirty="0"/>
              <a:t>How costly is it for the employer to find a replacement for the position should the employee leave, </a:t>
            </a:r>
          </a:p>
          <a:p>
            <a:pPr lvl="1"/>
            <a:r>
              <a:rPr lang="en-US" dirty="0"/>
              <a:t>If the job requires highly skilled workers, workers have more bargaining power.</a:t>
            </a:r>
          </a:p>
          <a:p>
            <a:pPr lvl="1"/>
            <a:r>
              <a:rPr lang="en-US" dirty="0"/>
              <a:t>When unemployment is low, there are less people in the potential pool of workers, and workers have more bargaining power. </a:t>
            </a:r>
          </a:p>
          <a:p>
            <a:pPr lvl="3"/>
            <a:endParaRPr lang="en-US" dirty="0"/>
          </a:p>
          <a:p>
            <a:r>
              <a:rPr lang="en-US" dirty="0"/>
              <a:t>How easy is it for the employee to find another job once they decide to separate.</a:t>
            </a:r>
          </a:p>
          <a:p>
            <a:pPr lvl="1"/>
            <a:r>
              <a:rPr lang="en-US" dirty="0"/>
              <a:t>When unemployment is low, it’s easier for workers to find a job elsewhere, and workers have more bargaining power.</a:t>
            </a:r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4B068-57D5-AC4D-D967-E6B90A94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624B3-9A67-8BE0-0C01-DC7E9BAF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15ECD-797A-2258-64FB-C029B486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4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AC023-4450-6F3E-44DA-A23F3407E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54F5-08F5-AE56-A90C-51520515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Determination:</a:t>
            </a:r>
            <a:br>
              <a:rPr lang="en-US" dirty="0"/>
            </a:br>
            <a:r>
              <a:rPr lang="en-US" dirty="0"/>
              <a:t>Efficiency Wages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DFEC9-3BD2-16E2-D79D-7F354D8E6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530726"/>
          </a:xfrm>
        </p:spPr>
        <p:txBody>
          <a:bodyPr>
            <a:normAutofit/>
          </a:bodyPr>
          <a:lstStyle/>
          <a:p>
            <a:r>
              <a:rPr lang="en-US" dirty="0"/>
              <a:t>Employers may have an incentive to pay their workers a higher wage if they believe that wages are linked to the productivity of their workers.</a:t>
            </a:r>
          </a:p>
          <a:p>
            <a:pPr lvl="3"/>
            <a:endParaRPr lang="en-US" dirty="0"/>
          </a:p>
          <a:p>
            <a:r>
              <a:rPr lang="en-US" dirty="0"/>
              <a:t>This is called “efficiency wage theory” in labor economics.</a:t>
            </a:r>
          </a:p>
          <a:p>
            <a:pPr lvl="3"/>
            <a:endParaRPr lang="en-US" dirty="0"/>
          </a:p>
          <a:p>
            <a:r>
              <a:rPr lang="en-US" dirty="0"/>
              <a:t>Theory posits that when firms pay their employees well…</a:t>
            </a:r>
          </a:p>
          <a:p>
            <a:pPr lvl="1"/>
            <a:r>
              <a:rPr lang="en-US" dirty="0"/>
              <a:t>Higher employee morale may lead to higher productivity,</a:t>
            </a:r>
          </a:p>
          <a:p>
            <a:pPr lvl="1"/>
            <a:r>
              <a:rPr lang="en-US" dirty="0"/>
              <a:t>Higher employee commitment will lead to lower turnovers,</a:t>
            </a:r>
          </a:p>
          <a:p>
            <a:pPr lvl="1"/>
            <a:r>
              <a:rPr lang="en-US" dirty="0"/>
              <a:t>Higher wages may attract highly qualified workers.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85793-A9A1-B309-B6EF-4D93D0BA0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54E3C-FCD8-7AC6-E8ED-8BC001C37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7068D-06B0-6246-B802-19D581D1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B6E31-5216-83C6-592A-96DEA274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3F1AC-7794-8F5A-AB3A-F1C15E95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57116-5CA9-8BAE-BB08-7DCF346A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5F0D2-39BE-F002-DDD6-0F486F6F7F2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62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EA723F-3D00-5D05-23DC-683F1FA18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7A1D0B-D049-9B0F-6057-B3943DFF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A5C96-EFC1-BA33-CA24-1B7BB9912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514B18-FBEC-C3C2-79D8-587EDD5B071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53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79212-A3DB-DB1E-1166-3B081543D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6249-55CD-F7A3-C8B1-0373D8E3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In-Class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93875-B957-167B-77B2-E360EC480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530726"/>
          </a:xfrm>
        </p:spPr>
        <p:txBody>
          <a:bodyPr>
            <a:normAutofit/>
          </a:bodyPr>
          <a:lstStyle/>
          <a:p>
            <a:r>
              <a:rPr lang="en-US" dirty="0"/>
              <a:t>When unemployment is lower than usual…</a:t>
            </a:r>
          </a:p>
          <a:p>
            <a:pPr lvl="3"/>
            <a:endParaRPr lang="en-US" dirty="0"/>
          </a:p>
          <a:p>
            <a:r>
              <a:rPr lang="en-US" dirty="0"/>
              <a:t>Employees will find it easier to switch jobs…</a:t>
            </a:r>
          </a:p>
          <a:p>
            <a:pPr lvl="3"/>
            <a:endParaRPr lang="en-US" dirty="0"/>
          </a:p>
          <a:p>
            <a:r>
              <a:rPr lang="en-US" dirty="0"/>
              <a:t>Since efficiency wages are designed to deter turnovers…</a:t>
            </a:r>
          </a:p>
          <a:p>
            <a:pPr lvl="3"/>
            <a:endParaRPr lang="en-US" dirty="0"/>
          </a:p>
          <a:p>
            <a:r>
              <a:rPr lang="en-US" dirty="0"/>
              <a:t>The employers will have to offer even more to entice their employees to stay.</a:t>
            </a:r>
          </a:p>
          <a:p>
            <a:pPr lvl="3"/>
            <a:endParaRPr lang="en-US" dirty="0"/>
          </a:p>
          <a:p>
            <a:r>
              <a:rPr lang="en-US" dirty="0"/>
              <a:t>So, efficiency wages will increase.</a:t>
            </a:r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B70D8-ABEA-A504-9FA3-F8C0AEB69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C0844-76B9-3E4E-B499-17BE0DB3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3B27A-341E-27E7-AA74-BB49F44D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6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https://pollev.com/brianpark046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623E16C-1165-FEA6-D775-025B907AAF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7618" r="7351" b="7660"/>
          <a:stretch/>
        </p:blipFill>
        <p:spPr>
          <a:xfrm>
            <a:off x="2088573" y="1339928"/>
            <a:ext cx="4966854" cy="493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33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E2358-F70D-92DB-AFAF-362677BAB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42C5A-CCCC-2FAA-678F-AA43C8B0F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Wage Determination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B9324B-5D0D-3452-04D1-3D13A1B48D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Wage determination will be modelled as follows: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: Nominal Wage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: Expected Price Level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: Unemployment Rate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(−)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: Catch-all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(+)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With this structure in mind, we will rationalize each factor that constitutes the wage determination equation.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B9324B-5D0D-3452-04D1-3D13A1B48D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2"/>
                <a:stretch>
                  <a:fillRect l="-1005" t="-1821" r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06FE4-E42B-D835-B75B-53DC26B55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C9AE6-9B40-8313-1F1C-D9EAD7D3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1912C-DB3B-02A8-33E9-46902592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41066-2A5E-9593-F4A8-B73FB97EA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5B16A37-0A92-311C-C827-FA389F7EE71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dirty="0"/>
                  <a:t> in Wage Determination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5B16A37-0A92-311C-C827-FA389F7EE7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A1FA45-8E06-899C-95B7-B1BBD622E9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expected price level of the economy affects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, since both employers and employees care about the real wage.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Workers are concerned about their ability to purchase goods and services, not simply the dollar amount.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Employers also care about the payments relative to the price of the goods and services they sell.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since when the contracts are signed, neither party knows the actual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of the future.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A1FA45-8E06-899C-95B7-B1BBD622E9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3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A51B5-91DB-1688-E18D-DE4F5B6C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745A5-9EB1-DF3D-7104-B61BB770E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6F02B-1A04-D394-35F1-E14AA3BD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4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894C7-C6DD-4815-8C0A-C9EE22D09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3B8229C-6551-80DB-9CC9-591EBD25F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dirty="0"/>
                  <a:t> in Wage Determination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3B8229C-6551-80DB-9CC9-591EBD25F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9C278-A339-C36C-1CD9-26D33F6A81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assume for now that the expected value of prices is always realized, that is: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real wage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defined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9C278-A339-C36C-1CD9-26D33F6A8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3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CBA84-AC2B-3F7D-ED30-9B0CEC9F4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559EC-8F21-A07F-95EE-B61847D10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99AE-14CA-BB4C-8D69-5C79F6F7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84C31C-FCD6-C42D-C01B-3EB3126DCA26}"/>
              </a:ext>
            </a:extLst>
          </p:cNvPr>
          <p:cNvSpPr/>
          <p:nvPr/>
        </p:nvSpPr>
        <p:spPr>
          <a:xfrm>
            <a:off x="3678382" y="3917373"/>
            <a:ext cx="1724891" cy="810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5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B1BF4-44D8-88B8-A55F-A9EDD5475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68AB59-9A98-8090-713E-01474FD050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/>
                  <a:t> in Wage Determination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68AB59-9A98-8090-713E-01474FD050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01805-0A56-20BD-6DB4-ED055ACCC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the unemployment rate is low…</a:t>
                </a:r>
              </a:p>
              <a:p>
                <a:pPr lvl="1"/>
                <a:r>
                  <a:rPr lang="en-US" dirty="0"/>
                  <a:t>Workers have greater bargaining power, and</a:t>
                </a:r>
              </a:p>
              <a:p>
                <a:pPr lvl="1"/>
                <a:r>
                  <a:rPr lang="en-US" dirty="0"/>
                  <a:t>Firms set their efficiency wages high, so</a:t>
                </a:r>
              </a:p>
              <a:p>
                <a:pPr lvl="1"/>
                <a:r>
                  <a:rPr lang="en-US" dirty="0"/>
                  <a:t>Nominal wage tends to be higher.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When the unemployment rate is high…</a:t>
                </a:r>
              </a:p>
              <a:p>
                <a:pPr lvl="1"/>
                <a:r>
                  <a:rPr lang="en-US" dirty="0"/>
                  <a:t>Workers have less bargaining power, and</a:t>
                </a:r>
              </a:p>
              <a:p>
                <a:pPr lvl="1"/>
                <a:r>
                  <a:rPr lang="en-US" dirty="0"/>
                  <a:t>Firms set their efficiency wages low, so</a:t>
                </a:r>
              </a:p>
              <a:p>
                <a:pPr lvl="1"/>
                <a:r>
                  <a:rPr lang="en-US" dirty="0"/>
                  <a:t>Nominal wage tends to be lower.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Negative Correlation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01805-0A56-20BD-6DB4-ED055ACCC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3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E18D0-8C3D-2E6A-0E57-9D890B19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560B4-8CC3-70FC-1DBA-AE23BF623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AF3DA-AFFF-B7F8-E500-1C61896C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6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0E08E-E8E1-438F-4496-435BC5832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8A45EE-1206-E5D4-B5EE-4BB0030471B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 in Wage Determination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8A45EE-1206-E5D4-B5EE-4BB0030471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2CB3D-8355-E9F1-D0E2-05D2E8262C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the real world, nominal wage will be determined by factors other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stands in for any other factor that influences wages.</a:t>
                </a:r>
              </a:p>
              <a:p>
                <a:pPr lvl="1"/>
                <a:r>
                  <a:rPr lang="en-US" dirty="0"/>
                  <a:t>Unionization?</a:t>
                </a:r>
              </a:p>
              <a:p>
                <a:pPr lvl="1"/>
                <a:r>
                  <a:rPr lang="en-US" dirty="0"/>
                  <a:t>Unemployment Insurance?</a:t>
                </a:r>
              </a:p>
              <a:p>
                <a:pPr lvl="1"/>
                <a:r>
                  <a:rPr lang="en-US" dirty="0"/>
                  <a:t>Changes in Minimum Wages?</a:t>
                </a:r>
              </a:p>
              <a:p>
                <a:pPr lvl="1"/>
                <a:r>
                  <a:rPr lang="en-US" dirty="0"/>
                  <a:t>Employment Protection?</a:t>
                </a:r>
              </a:p>
              <a:p>
                <a:pPr lvl="1"/>
                <a:r>
                  <a:rPr lang="en-US" dirty="0" err="1"/>
                  <a:t>etc</a:t>
                </a:r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2CB3D-8355-E9F1-D0E2-05D2E8262C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3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04A0A-BA5A-BFB9-5B3C-8C4A0B447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8ADF7-0AA0-03FF-A0DC-88B1C7A0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2AE5C-7446-45BD-123C-53760238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7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25FEF-59FF-AA1A-E07F-3EA044016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59A52-4029-44D3-1CBE-65FC1A5E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Production to </a:t>
            </a:r>
            <a:br>
              <a:rPr lang="en-US" dirty="0"/>
            </a:br>
            <a:r>
              <a:rPr lang="en-US" dirty="0"/>
              <a:t>Price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84026-EE46-684C-539F-8E8EA7BCA5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prices that firms charge will depend on the firms’ production technology, represented by the production function.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b="0" dirty="0"/>
              </a:p>
              <a:p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 Output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 Labor Productivity (output per worker)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: Employment (number of workers hired)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is a very simple model, which excludes all factors of production other than labor.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84026-EE46-684C-539F-8E8EA7BCA5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80682-03BA-0A1E-3649-612A257B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3BBB2-0692-B048-561E-4EE5D767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F71AC-228F-D2B1-A851-98EB3FC7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0CD95-2164-8D33-2E67-44B67F3A1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784CB-5861-3466-192D-ED0D91DE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Production to </a:t>
            </a:r>
            <a:br>
              <a:rPr lang="en-US" dirty="0"/>
            </a:br>
            <a:r>
              <a:rPr lang="en-US" dirty="0"/>
              <a:t>Price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D83F6B-C914-5942-357F-E600ABA0D6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will further simplify this model by normalizing the units so that each worker produces one unit of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So, the marginal cost of producing an extra unit of output is the cost of acquiring one unit of labor,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Marginal Cost: The cost of producing one more unit of output.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perfectly competitive markets, prices are set so that the marginal cost of production equals the price of the good.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D83F6B-C914-5942-357F-E600ABA0D6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2"/>
                <a:stretch>
                  <a:fillRect l="-1005" t="-1821" r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09FED-6912-9FA2-F674-1B640761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897-6541-5B4C-7460-E654CFAF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E3293-B25C-77E7-9733-F99FDB10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8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6F00F-044A-292C-2DB5-3CDBF0A12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79EB6-9211-A4C1-F534-5F75115C8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Production to </a:t>
            </a:r>
            <a:br>
              <a:rPr lang="en-US" dirty="0"/>
            </a:br>
            <a:r>
              <a:rPr lang="en-US" dirty="0"/>
              <a:t>Price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689FFB-FDF6-D16A-E9D0-F7510A76E8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firms charge a markup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 their production costs: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Firms will charge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consumers a certain percentage more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than their production costs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the market is perfectly competitive,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firms have market power,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689FFB-FDF6-D16A-E9D0-F7510A76E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C56AF-087C-BFD3-0BB9-E305DBBA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48377-5962-4576-270B-61DB2BA8F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7F23B-8548-983B-F44E-0453D1D9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7356C2-13F6-ED84-0B71-322ECCF6E024}"/>
              </a:ext>
            </a:extLst>
          </p:cNvPr>
          <p:cNvSpPr/>
          <p:nvPr/>
        </p:nvSpPr>
        <p:spPr>
          <a:xfrm>
            <a:off x="3501736" y="2337955"/>
            <a:ext cx="2078182" cy="4260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9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83C3D-A785-46AF-46AB-AC83F50A1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CA9C-985A-A7D1-731E-F9ED82900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a Model of</a:t>
            </a:r>
            <a:br>
              <a:rPr lang="en-US" dirty="0"/>
            </a:br>
            <a:r>
              <a:rPr lang="en-US" dirty="0"/>
              <a:t>Wage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7E8DA6-1E9C-67CA-AA29-9E727C9A3A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Up to this point, we covered elements that determined the nominal wage in the labor market.</a:t>
                </a:r>
              </a:p>
              <a:p>
                <a:pPr lvl="1"/>
                <a:r>
                  <a:rPr lang="en-US" dirty="0"/>
                  <a:t>The Wage-Setting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We also covered how firms will set the price of their goods based on the markup they can charge.</a:t>
                </a:r>
              </a:p>
              <a:p>
                <a:pPr lvl="1"/>
                <a:r>
                  <a:rPr lang="en-US" dirty="0"/>
                  <a:t>The Price-Setting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We will combine these two results to find the equilibrium in the labor market that links the real wage to the overall level of unemployment.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7E8DA6-1E9C-67CA-AA29-9E727C9A3A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2"/>
                <a:stretch>
                  <a:fillRect l="-1005" t="-1821" r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90870-4561-6368-3812-9A1147F6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EF5B2-36BD-A4E4-484E-FC7F96B9E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A79FF-66C8-DDD4-EFE4-C89DBF5F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1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18993-4091-5162-56AB-AE360F85A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925684-0010-8A5C-093D-B4CECD0363F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Wage-Setting Relation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𝑾𝑺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925684-0010-8A5C-093D-B4CECD0363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4D585-FED1-61C5-DE6A-96A4AF349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already stumbled upon the wage-setting relation: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Recall that…</a:t>
                </a:r>
              </a:p>
              <a:p>
                <a:pPr lvl="1"/>
                <a:r>
                  <a:rPr lang="en-US" dirty="0"/>
                  <a:t>The higher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the lower the real wage, and</a:t>
                </a:r>
              </a:p>
              <a:p>
                <a:pPr lvl="1"/>
                <a:r>
                  <a:rPr lang="en-US" dirty="0"/>
                  <a:t>The lower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the higher the real wage.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4D585-FED1-61C5-DE6A-96A4AF349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3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42EA7-5C9C-13EE-F201-CC01D004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3B6F9-ECDB-C8B3-A51C-BB8DE1262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F7D71-1031-D2D4-5164-13689396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577F68-6511-6DF7-1E88-8D2A1C74520B}"/>
              </a:ext>
            </a:extLst>
          </p:cNvPr>
          <p:cNvSpPr/>
          <p:nvPr/>
        </p:nvSpPr>
        <p:spPr>
          <a:xfrm>
            <a:off x="3699164" y="2337955"/>
            <a:ext cx="1693718" cy="7585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2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05DA7-37BB-813A-45F6-AD22E59EB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86658-53AF-34C8-BA26-3E76D1279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Medium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82682-92DC-3376-DE7F-CC7D33D59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351338"/>
          </a:xfrm>
        </p:spPr>
        <p:txBody>
          <a:bodyPr>
            <a:normAutofit/>
          </a:bodyPr>
          <a:lstStyle/>
          <a:p>
            <a:r>
              <a:rPr lang="en-US" dirty="0"/>
              <a:t>In the short run, the economy fluctuate around changes in the economy’s aggregate demand.</a:t>
            </a:r>
          </a:p>
          <a:p>
            <a:pPr lvl="3"/>
            <a:endParaRPr lang="en-US" dirty="0"/>
          </a:p>
          <a:p>
            <a:r>
              <a:rPr lang="en-US" dirty="0"/>
              <a:t>Over the medium run, the economy will revolve around the level of output that is associated with the “natural rate of unemployment.”</a:t>
            </a:r>
          </a:p>
          <a:p>
            <a:pPr lvl="3"/>
            <a:endParaRPr lang="en-US" dirty="0"/>
          </a:p>
          <a:p>
            <a:r>
              <a:rPr lang="en-US" dirty="0"/>
              <a:t>To analyze the medium run, we will examine… </a:t>
            </a:r>
          </a:p>
          <a:p>
            <a:pPr lvl="1"/>
            <a:r>
              <a:rPr lang="en-US" dirty="0"/>
              <a:t>…the equilibrium in the labor market, and</a:t>
            </a:r>
          </a:p>
          <a:p>
            <a:pPr lvl="1"/>
            <a:r>
              <a:rPr lang="en-US" dirty="0"/>
              <a:t>…the relationship between unemployment and inflation, and</a:t>
            </a:r>
          </a:p>
          <a:p>
            <a:pPr lvl="1"/>
            <a:r>
              <a:rPr lang="en-US" dirty="0"/>
              <a:t>…construct the IS-LM-PC framework.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D82A6-1516-7E46-F50D-0F04D707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C3A6B-70E1-AF3F-8284-4084BB60F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AA3DE-7B3D-A476-93B0-490168F64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8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4C304-F985-52C9-FEF6-BB842E10E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D8FFF4-8955-5915-4112-B121DA7C0FC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Price-Setting Relation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𝑷𝑺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D8FFF4-8955-5915-4112-B121DA7C0F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C9D4B1-9F7D-3644-5B34-5CE2D37B45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found the price-setting relation a few slides back: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will re-organize this to match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𝑊𝑆</m:t>
                    </m:r>
                  </m:oMath>
                </a14:m>
                <a:r>
                  <a:rPr lang="en-US" dirty="0"/>
                  <a:t> relation.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	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C9D4B1-9F7D-3644-5B34-5CE2D37B45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3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28A6E-27C9-1931-D221-C474DF8CE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D8E53-CC0A-60AE-F65B-CA9B35678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07581-384C-9C4F-A10C-5CF93886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77D651-6FB2-62F1-D4A0-6D1613B6D9F2}"/>
              </a:ext>
            </a:extLst>
          </p:cNvPr>
          <p:cNvSpPr/>
          <p:nvPr/>
        </p:nvSpPr>
        <p:spPr>
          <a:xfrm>
            <a:off x="5299363" y="4478482"/>
            <a:ext cx="1465119" cy="6650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6C07A-0C0B-4DCC-CC8E-158479CD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29E2FB-5A9B-8489-69CE-E292FE9AB6CD}"/>
              </a:ext>
            </a:extLst>
          </p:cNvPr>
          <p:cNvCxnSpPr>
            <a:cxnSpLocks/>
          </p:cNvCxnSpPr>
          <p:nvPr/>
        </p:nvCxnSpPr>
        <p:spPr>
          <a:xfrm flipV="1">
            <a:off x="828028" y="4026617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3FE3D26-3934-E1FE-5157-09BCDDD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Wage and Unemployment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40ED42C-1DA5-6F27-4828-FE5698B3F0A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88619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Plotting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𝑊𝑆</m:t>
                    </m:r>
                  </m:oMath>
                </a14:m>
                <a:r>
                  <a:rPr lang="en-US" dirty="0"/>
                  <a:t> relation, we find a downward sloping curve.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Plotting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𝑃𝑆</m:t>
                    </m:r>
                  </m:oMath>
                </a14:m>
                <a:r>
                  <a:rPr lang="en-US" dirty="0"/>
                  <a:t> relation, we find a horizontal line.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40ED42C-1DA5-6F27-4828-FE5698B3F0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886199" cy="4351338"/>
              </a:xfrm>
              <a:blipFill>
                <a:blip r:embed="rId2"/>
                <a:stretch>
                  <a:fillRect l="-2038" t="-1821" r="-4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E47B8-DB48-73C8-7C12-73D0F660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26A0E-DA65-9157-AF6A-CAADF50B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93CE9-23B7-1CB9-08E4-C0B100BB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6AC92C-8A88-3848-D654-D68051C6AB83}"/>
              </a:ext>
            </a:extLst>
          </p:cNvPr>
          <p:cNvCxnSpPr/>
          <p:nvPr/>
        </p:nvCxnSpPr>
        <p:spPr>
          <a:xfrm>
            <a:off x="637669" y="575930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73FD52-F826-073C-65C5-83D44E1E7E16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1453694-8A7C-AA2A-7882-E2C1F72B92A1}"/>
              </a:ext>
            </a:extLst>
          </p:cNvPr>
          <p:cNvSpPr txBox="1"/>
          <p:nvPr/>
        </p:nvSpPr>
        <p:spPr>
          <a:xfrm>
            <a:off x="2961502" y="5775020"/>
            <a:ext cx="1696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Unemployment Rate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34DB4-47CF-8CC2-D09C-5DBEBCB8EAE6}"/>
              </a:ext>
            </a:extLst>
          </p:cNvPr>
          <p:cNvSpPr txBox="1"/>
          <p:nvPr/>
        </p:nvSpPr>
        <p:spPr>
          <a:xfrm rot="16200000">
            <a:off x="146418" y="2333235"/>
            <a:ext cx="951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Real Wage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9FDAA41-3E24-1769-99A8-8E3797AEE4C2}"/>
                  </a:ext>
                </a:extLst>
              </p:cNvPr>
              <p:cNvSpPr txBox="1"/>
              <p:nvPr/>
            </p:nvSpPr>
            <p:spPr>
              <a:xfrm>
                <a:off x="4125365" y="3711823"/>
                <a:ext cx="4334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𝑃𝑆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9FDAA41-3E24-1769-99A8-8E3797AEE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365" y="3711823"/>
                <a:ext cx="43345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EE335B-13F4-E154-D040-BCCC9BD5BB15}"/>
                  </a:ext>
                </a:extLst>
              </p:cNvPr>
              <p:cNvSpPr txBox="1"/>
              <p:nvPr/>
            </p:nvSpPr>
            <p:spPr>
              <a:xfrm>
                <a:off x="164224" y="3800861"/>
                <a:ext cx="719278" cy="442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EE335B-13F4-E154-D040-BCCC9BD5B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4" y="3800861"/>
                <a:ext cx="719278" cy="4423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F9B0C0-77EE-F5CB-78B3-D5086BB03B8A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6D434AC-480D-936F-F093-9BA4B3849A4C}"/>
              </a:ext>
            </a:extLst>
          </p:cNvPr>
          <p:cNvSpPr/>
          <p:nvPr/>
        </p:nvSpPr>
        <p:spPr>
          <a:xfrm>
            <a:off x="953834" y="2116958"/>
            <a:ext cx="3359150" cy="335280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2E5ED2-7933-3B07-E7B9-FE5686B980AE}"/>
                  </a:ext>
                </a:extLst>
              </p:cNvPr>
              <p:cNvSpPr txBox="1"/>
              <p:nvPr/>
            </p:nvSpPr>
            <p:spPr>
              <a:xfrm>
                <a:off x="4235854" y="5322607"/>
                <a:ext cx="4927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𝑊𝑆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2E5ED2-7933-3B07-E7B9-FE5686B98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854" y="5322607"/>
                <a:ext cx="49276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3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4" grpId="0"/>
      <p:bldP spid="19" grpId="0" animBg="1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6F467-29CD-935C-EA54-06843DFEE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D58644-682B-EB57-968A-8203CA33432E}"/>
              </a:ext>
            </a:extLst>
          </p:cNvPr>
          <p:cNvCxnSpPr>
            <a:cxnSpLocks/>
          </p:cNvCxnSpPr>
          <p:nvPr/>
        </p:nvCxnSpPr>
        <p:spPr>
          <a:xfrm flipV="1">
            <a:off x="828028" y="4026617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EFE743-EEAD-DD77-E1C7-5447FF04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Natural Rate of Unemployment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F0AE42-47C2-58A9-B54C-49077019185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88619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unemployment rate that allows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𝑊𝑆</m:t>
                    </m:r>
                  </m:oMath>
                </a14:m>
                <a:r>
                  <a:rPr lang="en-US" dirty="0"/>
                  <a:t> to match is the “natural rate of unemployment.”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There are some that suggest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should be called the “structural level of unemployment.”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F0AE42-47C2-58A9-B54C-490770191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886198" cy="4351338"/>
              </a:xfrm>
              <a:blipFill>
                <a:blip r:embed="rId2"/>
                <a:stretch>
                  <a:fillRect l="-2038" t="-1821" r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57997-BCAC-ACBF-5132-EC1F122EB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97FD6-4422-B82B-58F2-0E9AD9F51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943BF-3722-79C2-5502-A2DDEEF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ED21B7-618C-AA0B-5834-5EF849DCAA25}"/>
              </a:ext>
            </a:extLst>
          </p:cNvPr>
          <p:cNvCxnSpPr/>
          <p:nvPr/>
        </p:nvCxnSpPr>
        <p:spPr>
          <a:xfrm>
            <a:off x="637669" y="575930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B0153C-E77D-61BB-F024-15E4C70B26D9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6B55D40-A9C3-A9CF-FAC1-20746A1BC40C}"/>
              </a:ext>
            </a:extLst>
          </p:cNvPr>
          <p:cNvSpPr txBox="1"/>
          <p:nvPr/>
        </p:nvSpPr>
        <p:spPr>
          <a:xfrm>
            <a:off x="2961502" y="5775020"/>
            <a:ext cx="1696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Unemployment Rate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CF23B0-1C75-77A6-C6B4-D1D93D5D20D3}"/>
              </a:ext>
            </a:extLst>
          </p:cNvPr>
          <p:cNvSpPr txBox="1"/>
          <p:nvPr/>
        </p:nvSpPr>
        <p:spPr>
          <a:xfrm rot="16200000">
            <a:off x="146418" y="2333235"/>
            <a:ext cx="951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Real Wage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690922-52AB-FCF5-1C9C-7DBB0C3FA1F1}"/>
                  </a:ext>
                </a:extLst>
              </p:cNvPr>
              <p:cNvSpPr txBox="1"/>
              <p:nvPr/>
            </p:nvSpPr>
            <p:spPr>
              <a:xfrm>
                <a:off x="4125365" y="3711823"/>
                <a:ext cx="4334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𝑃𝑆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690922-52AB-FCF5-1C9C-7DBB0C3FA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365" y="3711823"/>
                <a:ext cx="43345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F18F670-84E3-C84E-9026-8A41077AB09C}"/>
                  </a:ext>
                </a:extLst>
              </p:cNvPr>
              <p:cNvSpPr txBox="1"/>
              <p:nvPr/>
            </p:nvSpPr>
            <p:spPr>
              <a:xfrm>
                <a:off x="164224" y="3800861"/>
                <a:ext cx="719278" cy="442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F18F670-84E3-C84E-9026-8A41077AB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4" y="3800861"/>
                <a:ext cx="719278" cy="4423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25AB4D-00A8-D87A-6151-F6FED48CFB38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2043A0E-8303-C274-C2ED-52C61CFDF7C5}"/>
              </a:ext>
            </a:extLst>
          </p:cNvPr>
          <p:cNvSpPr/>
          <p:nvPr/>
        </p:nvSpPr>
        <p:spPr>
          <a:xfrm>
            <a:off x="953834" y="2116958"/>
            <a:ext cx="3359150" cy="335280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77A114-B6FA-2076-F44D-248E038611FB}"/>
                  </a:ext>
                </a:extLst>
              </p:cNvPr>
              <p:cNvSpPr txBox="1"/>
              <p:nvPr/>
            </p:nvSpPr>
            <p:spPr>
              <a:xfrm>
                <a:off x="4235854" y="5322607"/>
                <a:ext cx="4927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𝑊𝑆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77A114-B6FA-2076-F44D-248E0386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854" y="5322607"/>
                <a:ext cx="49276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37413AAC-0308-AC1E-DE81-D4FD2870A908}"/>
              </a:ext>
            </a:extLst>
          </p:cNvPr>
          <p:cNvSpPr/>
          <p:nvPr/>
        </p:nvSpPr>
        <p:spPr>
          <a:xfrm>
            <a:off x="2140749" y="3989763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545B53-6921-9707-D76E-C9358B8BBBA5}"/>
              </a:ext>
            </a:extLst>
          </p:cNvPr>
          <p:cNvCxnSpPr/>
          <p:nvPr/>
        </p:nvCxnSpPr>
        <p:spPr>
          <a:xfrm>
            <a:off x="2178367" y="5729739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31C1956-442B-EF33-CE70-164E93BDD65E}"/>
                  </a:ext>
                </a:extLst>
              </p:cNvPr>
              <p:cNvSpPr txBox="1"/>
              <p:nvPr/>
            </p:nvSpPr>
            <p:spPr>
              <a:xfrm>
                <a:off x="2009231" y="5729739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31C1956-442B-EF33-CE70-164E93BDD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31" y="5729739"/>
                <a:ext cx="336188" cy="338554"/>
              </a:xfrm>
              <a:prstGeom prst="rect">
                <a:avLst/>
              </a:prstGeom>
              <a:blipFill>
                <a:blip r:embed="rId6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6B3E2A-8E5F-F1A2-7705-14BCC00E3D95}"/>
                  </a:ext>
                </a:extLst>
              </p:cNvPr>
              <p:cNvSpPr txBox="1"/>
              <p:nvPr/>
            </p:nvSpPr>
            <p:spPr>
              <a:xfrm>
                <a:off x="2112174" y="3687784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B9D05A-1375-69B1-8210-E0612C87E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174" y="3687784"/>
                <a:ext cx="33618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D4F2570-8787-F261-10C2-ED2C948363B1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2177325" y="4062915"/>
            <a:ext cx="0" cy="16963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181782-10A9-ACD7-E180-CE297784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322BDE-A713-4D9A-F331-DC003E279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1F491-9A86-AA34-1497-5F4A3955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0B59F-3CD4-A734-3D85-DF3BCFDB6E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35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910D37-EA85-7661-2EC4-241685D52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A01F6F-5F47-19BC-5021-02AB2747B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F6671-7535-A10B-0D9D-29D0C030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3A3EE-F879-447F-CF6F-6DE98D9A347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60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22CD1-EE80-F21E-E123-7F96EC2C9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281445-72EC-814F-6EDA-E82E9ACFD025}"/>
              </a:ext>
            </a:extLst>
          </p:cNvPr>
          <p:cNvCxnSpPr>
            <a:cxnSpLocks/>
          </p:cNvCxnSpPr>
          <p:nvPr/>
        </p:nvCxnSpPr>
        <p:spPr>
          <a:xfrm flipV="1">
            <a:off x="828028" y="4026617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1E16A69-AFF6-2BCA-E8D3-8C492AE1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In-Class Poll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7507FD3-418B-41DF-3342-12CC86D292D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886198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 increases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/>
                  <a:t> will drop.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𝑃𝑆</m:t>
                    </m:r>
                  </m:oMath>
                </a14:m>
                <a:r>
                  <a:rPr lang="en-US" dirty="0"/>
                  <a:t> curve shifts downward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will rise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7507FD3-418B-41DF-3342-12CC86D292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886198" cy="4351338"/>
              </a:xfrm>
              <a:blipFill>
                <a:blip r:embed="rId2"/>
                <a:stretch>
                  <a:fillRect l="-203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FBE51-D0AC-9865-D1A7-EC3C662C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89EC9-B86E-E01A-6247-1B75A665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1D5B4-518A-79BA-F73B-C4B05F22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35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988FFF-109B-8D94-8241-C01363B4F83C}"/>
              </a:ext>
            </a:extLst>
          </p:cNvPr>
          <p:cNvCxnSpPr/>
          <p:nvPr/>
        </p:nvCxnSpPr>
        <p:spPr>
          <a:xfrm>
            <a:off x="637669" y="575930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9BA276-68DB-4A88-7BF5-565674D5918B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80458D-66F6-5706-B164-86521C1691DE}"/>
                  </a:ext>
                </a:extLst>
              </p:cNvPr>
              <p:cNvSpPr txBox="1"/>
              <p:nvPr/>
            </p:nvSpPr>
            <p:spPr>
              <a:xfrm>
                <a:off x="4260278" y="5775020"/>
                <a:ext cx="3318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80458D-66F6-5706-B164-86521C169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278" y="5775020"/>
                <a:ext cx="33188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814DC09-C2AD-4F31-F067-95DD009643B3}"/>
              </a:ext>
            </a:extLst>
          </p:cNvPr>
          <p:cNvSpPr txBox="1"/>
          <p:nvPr/>
        </p:nvSpPr>
        <p:spPr>
          <a:xfrm rot="16200000">
            <a:off x="146418" y="2333235"/>
            <a:ext cx="951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Real Wage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D7AB3F-80F1-FCBB-D494-948556A140E7}"/>
                  </a:ext>
                </a:extLst>
              </p:cNvPr>
              <p:cNvSpPr txBox="1"/>
              <p:nvPr/>
            </p:nvSpPr>
            <p:spPr>
              <a:xfrm>
                <a:off x="4125365" y="3711823"/>
                <a:ext cx="4334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𝑃𝑆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D7AB3F-80F1-FCBB-D494-948556A14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365" y="3711823"/>
                <a:ext cx="43345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D913FD-B683-BC37-460D-3C42BEB7CC67}"/>
                  </a:ext>
                </a:extLst>
              </p:cNvPr>
              <p:cNvSpPr txBox="1"/>
              <p:nvPr/>
            </p:nvSpPr>
            <p:spPr>
              <a:xfrm>
                <a:off x="164224" y="3800861"/>
                <a:ext cx="719278" cy="442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D913FD-B683-BC37-460D-3C42BEB7C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4" y="3800861"/>
                <a:ext cx="719278" cy="4423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B64457-09A0-4E30-9CA4-32D69473D7B8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82FB822-302B-E7AB-AA72-D984E70C0129}"/>
              </a:ext>
            </a:extLst>
          </p:cNvPr>
          <p:cNvSpPr/>
          <p:nvPr/>
        </p:nvSpPr>
        <p:spPr>
          <a:xfrm>
            <a:off x="953834" y="2116958"/>
            <a:ext cx="3359150" cy="335280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72E8D4-2839-A03C-76A0-07290D665921}"/>
                  </a:ext>
                </a:extLst>
              </p:cNvPr>
              <p:cNvSpPr txBox="1"/>
              <p:nvPr/>
            </p:nvSpPr>
            <p:spPr>
              <a:xfrm>
                <a:off x="4235854" y="5322607"/>
                <a:ext cx="4927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𝑊𝑆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72E8D4-2839-A03C-76A0-07290D665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854" y="5322607"/>
                <a:ext cx="49276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0800C23F-4677-2C83-BA3D-C2CAA3B726DE}"/>
              </a:ext>
            </a:extLst>
          </p:cNvPr>
          <p:cNvSpPr/>
          <p:nvPr/>
        </p:nvSpPr>
        <p:spPr>
          <a:xfrm>
            <a:off x="2140749" y="3989763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CF71CBF-B0D4-E174-23B6-CB39693A9BB2}"/>
              </a:ext>
            </a:extLst>
          </p:cNvPr>
          <p:cNvCxnSpPr/>
          <p:nvPr/>
        </p:nvCxnSpPr>
        <p:spPr>
          <a:xfrm>
            <a:off x="2178367" y="5729739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EB439E1-802C-5A22-AE64-BF92BA2ECD33}"/>
                  </a:ext>
                </a:extLst>
              </p:cNvPr>
              <p:cNvSpPr txBox="1"/>
              <p:nvPr/>
            </p:nvSpPr>
            <p:spPr>
              <a:xfrm>
                <a:off x="2009231" y="5729739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EB439E1-802C-5A22-AE64-BF92BA2EC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31" y="5729739"/>
                <a:ext cx="336188" cy="338554"/>
              </a:xfrm>
              <a:prstGeom prst="rect">
                <a:avLst/>
              </a:prstGeom>
              <a:blipFill>
                <a:blip r:embed="rId7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105F41-7327-F389-FD1A-EF997ADE13ED}"/>
                  </a:ext>
                </a:extLst>
              </p:cNvPr>
              <p:cNvSpPr txBox="1"/>
              <p:nvPr/>
            </p:nvSpPr>
            <p:spPr>
              <a:xfrm>
                <a:off x="2112174" y="3687784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B9D05A-1375-69B1-8210-E0612C87E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174" y="3687784"/>
                <a:ext cx="33618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7334BE1-D965-2E84-DE2E-7893604CF60C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2177325" y="4062915"/>
            <a:ext cx="0" cy="16963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9858B4-1FCB-4D54-00B2-940B0624C089}"/>
              </a:ext>
            </a:extLst>
          </p:cNvPr>
          <p:cNvCxnSpPr>
            <a:cxnSpLocks/>
          </p:cNvCxnSpPr>
          <p:nvPr/>
        </p:nvCxnSpPr>
        <p:spPr>
          <a:xfrm flipV="1">
            <a:off x="828028" y="4648119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3E2BFF-A6DB-35EB-870B-22F25D90CD24}"/>
                  </a:ext>
                </a:extLst>
              </p:cNvPr>
              <p:cNvSpPr txBox="1"/>
              <p:nvPr/>
            </p:nvSpPr>
            <p:spPr>
              <a:xfrm>
                <a:off x="4125365" y="4333325"/>
                <a:ext cx="4974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3E2BFF-A6DB-35EB-870B-22F25D90C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365" y="4333325"/>
                <a:ext cx="49744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6AC402-054A-0FBF-7EE7-01FC8B32336E}"/>
                  </a:ext>
                </a:extLst>
              </p:cNvPr>
              <p:cNvSpPr txBox="1"/>
              <p:nvPr/>
            </p:nvSpPr>
            <p:spPr>
              <a:xfrm>
                <a:off x="164224" y="4422363"/>
                <a:ext cx="719278" cy="442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6AC402-054A-0FBF-7EE7-01FC8B323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4" y="4422363"/>
                <a:ext cx="719278" cy="4423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AD5887-DD43-3B16-484B-CD9A1CE3F960}"/>
              </a:ext>
            </a:extLst>
          </p:cNvPr>
          <p:cNvCxnSpPr>
            <a:cxnSpLocks/>
          </p:cNvCxnSpPr>
          <p:nvPr/>
        </p:nvCxnSpPr>
        <p:spPr>
          <a:xfrm rot="16200000">
            <a:off x="793984" y="4613797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B950AC9-D44C-5CF0-68B7-86BFB40F5642}"/>
              </a:ext>
            </a:extLst>
          </p:cNvPr>
          <p:cNvSpPr/>
          <p:nvPr/>
        </p:nvSpPr>
        <p:spPr>
          <a:xfrm>
            <a:off x="2840081" y="4611264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F5D6BC-13F7-4F97-E354-394AA7582762}"/>
                  </a:ext>
                </a:extLst>
              </p:cNvPr>
              <p:cNvSpPr txBox="1"/>
              <p:nvPr/>
            </p:nvSpPr>
            <p:spPr>
              <a:xfrm>
                <a:off x="2811506" y="4309285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F5D6BC-13F7-4F97-E354-394AA7582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506" y="4309285"/>
                <a:ext cx="33618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C03FC3-92AC-C96B-D9AC-BF8BF23AA6B6}"/>
              </a:ext>
            </a:extLst>
          </p:cNvPr>
          <p:cNvCxnSpPr/>
          <p:nvPr/>
        </p:nvCxnSpPr>
        <p:spPr>
          <a:xfrm>
            <a:off x="2874711" y="5735771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CD6A19-FFEC-BA66-BCDD-207B4C21FCB3}"/>
                  </a:ext>
                </a:extLst>
              </p:cNvPr>
              <p:cNvSpPr txBox="1"/>
              <p:nvPr/>
            </p:nvSpPr>
            <p:spPr>
              <a:xfrm>
                <a:off x="2705575" y="5735771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CD6A19-FFEC-BA66-BCDD-207B4C21F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575" y="5735771"/>
                <a:ext cx="336188" cy="338554"/>
              </a:xfrm>
              <a:prstGeom prst="rect">
                <a:avLst/>
              </a:prstGeom>
              <a:blipFill>
                <a:blip r:embed="rId12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AA41DA9-6BCD-F266-82A8-7E4181D5AD37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2873669" y="4684416"/>
            <a:ext cx="2988" cy="109044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6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5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D932F-F84F-3B0F-4DF7-B66316ADE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96D121C-8E52-F59B-07D2-87E3650236D7}"/>
              </a:ext>
            </a:extLst>
          </p:cNvPr>
          <p:cNvCxnSpPr>
            <a:cxnSpLocks/>
          </p:cNvCxnSpPr>
          <p:nvPr/>
        </p:nvCxnSpPr>
        <p:spPr>
          <a:xfrm flipV="1">
            <a:off x="828028" y="4026617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2745E6-68ED-377C-41CA-3983ED5A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Protection Legislation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DC2BC80-1B14-756E-BD50-96D40CAD1D9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886198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If the government enacts law that protects the job security of employees…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counts as an increase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𝑊𝑆</m:t>
                    </m:r>
                  </m:oMath>
                </a14:m>
                <a:r>
                  <a:rPr lang="en-US" dirty="0"/>
                  <a:t> relation.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𝑊𝑆</m:t>
                    </m:r>
                  </m:oMath>
                </a14:m>
                <a:r>
                  <a:rPr lang="en-US" dirty="0"/>
                  <a:t> relation shifts upward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will increase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DC2BC80-1B14-756E-BD50-96D40CAD1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886198" cy="4351338"/>
              </a:xfrm>
              <a:blipFill>
                <a:blip r:embed="rId2"/>
                <a:stretch>
                  <a:fillRect l="-2038" t="-1821" r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702E8-D262-5D46-E8DB-87804D5D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091FF-069F-F81B-D100-9FBD337BF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1B08F-AE44-ABC3-458C-593D1D1A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36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0C9E34-D1A1-DC7A-6924-5C3CB0DE364D}"/>
              </a:ext>
            </a:extLst>
          </p:cNvPr>
          <p:cNvCxnSpPr/>
          <p:nvPr/>
        </p:nvCxnSpPr>
        <p:spPr>
          <a:xfrm>
            <a:off x="637669" y="575930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803CAF-A738-EFD4-FF6B-BA4053692F41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1947C8-8B12-19D8-0CE6-1C6C610801F4}"/>
                  </a:ext>
                </a:extLst>
              </p:cNvPr>
              <p:cNvSpPr txBox="1"/>
              <p:nvPr/>
            </p:nvSpPr>
            <p:spPr>
              <a:xfrm>
                <a:off x="4260278" y="5775020"/>
                <a:ext cx="3318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1947C8-8B12-19D8-0CE6-1C6C61080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278" y="5775020"/>
                <a:ext cx="33188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708CF67-4270-8579-5FD5-AAA30FF2A8BE}"/>
              </a:ext>
            </a:extLst>
          </p:cNvPr>
          <p:cNvSpPr txBox="1"/>
          <p:nvPr/>
        </p:nvSpPr>
        <p:spPr>
          <a:xfrm rot="16200000">
            <a:off x="146418" y="2333235"/>
            <a:ext cx="951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Real Wage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33C9F2-DDB6-8FE2-878D-FB42BAC25354}"/>
                  </a:ext>
                </a:extLst>
              </p:cNvPr>
              <p:cNvSpPr txBox="1"/>
              <p:nvPr/>
            </p:nvSpPr>
            <p:spPr>
              <a:xfrm>
                <a:off x="4125365" y="3711823"/>
                <a:ext cx="4334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𝑃𝑆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33C9F2-DDB6-8FE2-878D-FB42BAC25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365" y="3711823"/>
                <a:ext cx="43345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A9A8D4-935B-4326-00BE-A3C5F0C7F5BD}"/>
                  </a:ext>
                </a:extLst>
              </p:cNvPr>
              <p:cNvSpPr txBox="1"/>
              <p:nvPr/>
            </p:nvSpPr>
            <p:spPr>
              <a:xfrm>
                <a:off x="164224" y="3800861"/>
                <a:ext cx="719278" cy="442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A9A8D4-935B-4326-00BE-A3C5F0C7F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4" y="3800861"/>
                <a:ext cx="719278" cy="4423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BA78A37-F31D-976D-37F7-98F15185F1D9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40B054E-996C-B89F-74F6-ECB7B2300D3D}"/>
              </a:ext>
            </a:extLst>
          </p:cNvPr>
          <p:cNvSpPr/>
          <p:nvPr/>
        </p:nvSpPr>
        <p:spPr>
          <a:xfrm>
            <a:off x="953834" y="2116958"/>
            <a:ext cx="3359150" cy="335280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230E0E-64C4-D6F5-AB46-B681C4443C71}"/>
                  </a:ext>
                </a:extLst>
              </p:cNvPr>
              <p:cNvSpPr txBox="1"/>
              <p:nvPr/>
            </p:nvSpPr>
            <p:spPr>
              <a:xfrm>
                <a:off x="4235854" y="5322607"/>
                <a:ext cx="4927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𝑊𝑆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230E0E-64C4-D6F5-AB46-B681C4443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854" y="5322607"/>
                <a:ext cx="49276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9D9F8823-198A-C316-0419-C6F286FB7F0E}"/>
              </a:ext>
            </a:extLst>
          </p:cNvPr>
          <p:cNvSpPr/>
          <p:nvPr/>
        </p:nvSpPr>
        <p:spPr>
          <a:xfrm>
            <a:off x="2140749" y="3989763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EB72F1B-F257-7D69-4C42-B739E8A54506}"/>
              </a:ext>
            </a:extLst>
          </p:cNvPr>
          <p:cNvCxnSpPr/>
          <p:nvPr/>
        </p:nvCxnSpPr>
        <p:spPr>
          <a:xfrm>
            <a:off x="2178367" y="5729739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1C5040-D6D5-033F-D1EC-A350E0BA67ED}"/>
                  </a:ext>
                </a:extLst>
              </p:cNvPr>
              <p:cNvSpPr txBox="1"/>
              <p:nvPr/>
            </p:nvSpPr>
            <p:spPr>
              <a:xfrm>
                <a:off x="2009231" y="5729739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1C5040-D6D5-033F-D1EC-A350E0BA6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31" y="5729739"/>
                <a:ext cx="336188" cy="338554"/>
              </a:xfrm>
              <a:prstGeom prst="rect">
                <a:avLst/>
              </a:prstGeom>
              <a:blipFill>
                <a:blip r:embed="rId7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D14E5E-BF6E-BEBA-A11C-6692B6B65980}"/>
                  </a:ext>
                </a:extLst>
              </p:cNvPr>
              <p:cNvSpPr txBox="1"/>
              <p:nvPr/>
            </p:nvSpPr>
            <p:spPr>
              <a:xfrm>
                <a:off x="2112174" y="3687784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B9D05A-1375-69B1-8210-E0612C87E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174" y="3687784"/>
                <a:ext cx="33618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D47A8A5-E53C-304C-9AE6-D7B2563AE865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2177325" y="4062915"/>
            <a:ext cx="0" cy="16963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09DDA2-8BEF-C866-49FF-BD427914FA9E}"/>
                  </a:ext>
                </a:extLst>
              </p:cNvPr>
              <p:cNvSpPr txBox="1"/>
              <p:nvPr/>
            </p:nvSpPr>
            <p:spPr>
              <a:xfrm>
                <a:off x="2681966" y="3692065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09DDA2-8BEF-C866-49FF-BD427914F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966" y="3692065"/>
                <a:ext cx="33618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2BD335-D83B-33C3-47AC-B949081384B9}"/>
              </a:ext>
            </a:extLst>
          </p:cNvPr>
          <p:cNvCxnSpPr/>
          <p:nvPr/>
        </p:nvCxnSpPr>
        <p:spPr>
          <a:xfrm>
            <a:off x="2745171" y="5728151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C5B3AE6-B394-B11B-9B96-7F4909BA3B38}"/>
                  </a:ext>
                </a:extLst>
              </p:cNvPr>
              <p:cNvSpPr txBox="1"/>
              <p:nvPr/>
            </p:nvSpPr>
            <p:spPr>
              <a:xfrm>
                <a:off x="2576035" y="5728151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C5B3AE6-B394-B11B-9B96-7F4909BA3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35" y="5728151"/>
                <a:ext cx="336188" cy="338554"/>
              </a:xfrm>
              <a:prstGeom prst="rect">
                <a:avLst/>
              </a:prstGeom>
              <a:blipFill>
                <a:blip r:embed="rId10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7BD3880-10F3-D6FA-ED4A-5080BCFECFE6}"/>
              </a:ext>
            </a:extLst>
          </p:cNvPr>
          <p:cNvCxnSpPr>
            <a:cxnSpLocks/>
            <a:stCxn id="14" idx="4"/>
            <a:endCxn id="26" idx="0"/>
          </p:cNvCxnSpPr>
          <p:nvPr/>
        </p:nvCxnSpPr>
        <p:spPr>
          <a:xfrm flipH="1">
            <a:off x="2744129" y="4067196"/>
            <a:ext cx="2988" cy="166095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EBF64E9-1AD6-BE00-DDE0-D07848CC7F61}"/>
              </a:ext>
            </a:extLst>
          </p:cNvPr>
          <p:cNvSpPr/>
          <p:nvPr/>
        </p:nvSpPr>
        <p:spPr>
          <a:xfrm>
            <a:off x="1422070" y="2106984"/>
            <a:ext cx="2926080" cy="292608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CB9F189-010F-A63D-87FF-E81F7A170F32}"/>
                  </a:ext>
                </a:extLst>
              </p:cNvPr>
              <p:cNvSpPr txBox="1"/>
              <p:nvPr/>
            </p:nvSpPr>
            <p:spPr>
              <a:xfrm>
                <a:off x="4212546" y="4757827"/>
                <a:ext cx="5593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CB9F189-010F-A63D-87FF-E81F7A170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546" y="4757827"/>
                <a:ext cx="55938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5B5565A2-3E78-6D4E-C7CF-CF8A5C8F78AF}"/>
              </a:ext>
            </a:extLst>
          </p:cNvPr>
          <p:cNvSpPr/>
          <p:nvPr/>
        </p:nvSpPr>
        <p:spPr>
          <a:xfrm>
            <a:off x="2710541" y="3994044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6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16" grpId="0" animBg="1"/>
      <p:bldP spid="30" grpId="0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CF592-5A21-E175-A1B6-1FE13BF2E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163FD-9DBA-74F4-4931-CCEB5BED4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Level of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3E79FF-C261-4426-27FE-F582609E70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some labor force, the natural rate of unemployment determines will determine the level of output in the economy.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output under the natural rate of unemployment is called the natural level of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		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3E79FF-C261-4426-27FE-F582609E70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2"/>
                <a:stretch>
                  <a:fillRect l="-1005" t="-1821" r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601B2-0F2F-1097-C0DC-7D5B6016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14B70-FFDF-03C9-60C6-E46F40E7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3FFCA-9C22-9F7F-DDD6-4A9B3F2D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68417-5966-7256-C4D3-3B2B68A6B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8067-2CA8-819C-4627-2A8616DF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Run Results vs.</a:t>
            </a:r>
            <a:br>
              <a:rPr lang="en-US" dirty="0"/>
            </a:br>
            <a:r>
              <a:rPr lang="en-US" dirty="0"/>
              <a:t>Medium Run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7C5BF8-12D9-3393-21BB-58ED14C5E4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the short run, output was determined by fiscal and monetary policies, confidence in the economy, risk premiums, etc.</a:t>
                </a:r>
              </a:p>
              <a:p>
                <a:pPr lvl="3"/>
                <a:endParaRPr lang="en-US" b="0" dirty="0"/>
              </a:p>
              <a:p>
                <a:r>
                  <a:rPr lang="en-US" dirty="0"/>
                  <a:t>In the medium run, output is determined by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𝑊𝑆</m:t>
                    </m:r>
                  </m:oMath>
                </a14:m>
                <a:r>
                  <a:rPr lang="en-US" dirty="0"/>
                  <a:t> relation, and the natural rate of unemployment.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Two assumptions critical in deriving the result in the medium run were…</a:t>
                </a:r>
              </a:p>
              <a:p>
                <a:pPr lvl="1"/>
                <a:r>
                  <a:rPr lang="en-US" b="0" dirty="0"/>
                  <a:t>An equilibrium in the labo</a:t>
                </a:r>
                <a:r>
                  <a:rPr lang="en-US" dirty="0"/>
                  <a:t>r market, and</a:t>
                </a:r>
              </a:p>
              <a:p>
                <a:pPr lvl="1"/>
                <a:r>
                  <a:rPr lang="en-US" b="0" dirty="0"/>
                  <a:t>Price level matches the expected price levels.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7C5BF8-12D9-3393-21BB-58ED14C5E4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3A71B-7800-BEE3-E906-53E1D9F3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8F6D2-3C2E-C60E-F0E8-D4DAB5E12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089F-D7E8-6F78-6892-1AF35E18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2FA34-4A80-65A5-DD2D-A0902522A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9E985-A630-B5EA-8F36-ED87371A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Run Results vs.</a:t>
            </a:r>
            <a:br>
              <a:rPr lang="en-US" dirty="0"/>
            </a:br>
            <a:r>
              <a:rPr lang="en-US" dirty="0"/>
              <a:t>Medium Run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5CF3E-5A79-DED0-47F5-95FF55C58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351338"/>
          </a:xfrm>
        </p:spPr>
        <p:txBody>
          <a:bodyPr>
            <a:normAutofit/>
          </a:bodyPr>
          <a:lstStyle/>
          <a:p>
            <a:r>
              <a:rPr lang="en-US" dirty="0"/>
              <a:t>In the short run, it is unlikely that individuals’ expectations exactly match the realized prices in the market.</a:t>
            </a:r>
          </a:p>
          <a:p>
            <a:pPr lvl="3"/>
            <a:endParaRPr lang="en-US" b="0" dirty="0"/>
          </a:p>
          <a:p>
            <a:r>
              <a:rPr lang="en-US" dirty="0"/>
              <a:t>In the medium run, it is less likely that expectations are systematically and significantly different from the realized value.</a:t>
            </a:r>
          </a:p>
          <a:p>
            <a:pPr lvl="3"/>
            <a:endParaRPr lang="en-US" b="0" dirty="0"/>
          </a:p>
          <a:p>
            <a:r>
              <a:rPr lang="en-US" b="0" dirty="0"/>
              <a:t>So, in the short run, output is influenced heavily by the factors we discussed in the previous chapters.</a:t>
            </a:r>
          </a:p>
          <a:p>
            <a:pPr lvl="3"/>
            <a:endParaRPr lang="en-US" dirty="0"/>
          </a:p>
          <a:p>
            <a:r>
              <a:rPr lang="en-US" b="0" dirty="0"/>
              <a:t>In the medium run, output will return to its natural level.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01269-AA5B-B057-17D7-1AE3567C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AD599-2322-6500-B58F-E5FB48A5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CA157-09D8-3514-5148-40C1492C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2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52729-3DCE-17D0-398B-148F90AC1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272D-AD50-F673-211C-55084A018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Medium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D7D6D-D662-2B7D-C845-F41BF7CC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351338"/>
          </a:xfrm>
        </p:spPr>
        <p:txBody>
          <a:bodyPr>
            <a:normAutofit/>
          </a:bodyPr>
          <a:lstStyle/>
          <a:p>
            <a:r>
              <a:rPr lang="en-US" dirty="0"/>
              <a:t>While examining the short run, there were many elements that we have been ignoring.</a:t>
            </a:r>
          </a:p>
          <a:p>
            <a:pPr lvl="3"/>
            <a:endParaRPr lang="en-US" dirty="0"/>
          </a:p>
          <a:p>
            <a:r>
              <a:rPr lang="en-US" dirty="0"/>
              <a:t>For instance, suppose that aggregate demand increases in the economy.</a:t>
            </a:r>
          </a:p>
          <a:p>
            <a:pPr lvl="3"/>
            <a:endParaRPr lang="en-US" dirty="0"/>
          </a:p>
          <a:p>
            <a:r>
              <a:rPr lang="en-US" dirty="0"/>
              <a:t>In the short run…</a:t>
            </a:r>
          </a:p>
          <a:p>
            <a:pPr lvl="1"/>
            <a:r>
              <a:rPr lang="en-US" dirty="0"/>
              <a:t>Firms instantly increase production, and</a:t>
            </a:r>
          </a:p>
          <a:p>
            <a:pPr lvl="1"/>
            <a:r>
              <a:rPr lang="en-US" dirty="0"/>
              <a:t>This leads to consumers’ income increasing, and</a:t>
            </a:r>
          </a:p>
          <a:p>
            <a:pPr lvl="1"/>
            <a:r>
              <a:rPr lang="en-US" dirty="0"/>
              <a:t>This leads to increased consumption, and </a:t>
            </a:r>
          </a:p>
          <a:p>
            <a:pPr lvl="1"/>
            <a:r>
              <a:rPr lang="en-US" dirty="0"/>
              <a:t>Firms increase production to meet the demand, and </a:t>
            </a:r>
          </a:p>
          <a:p>
            <a:pPr lvl="1"/>
            <a:r>
              <a:rPr lang="en-US" dirty="0"/>
              <a:t>The loop continues…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CFB45-E7F0-B63C-916C-9652D7A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AF631-BF52-1EB8-60AD-27592933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36E9D-4823-6B65-D809-4B76FF39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9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78954-ABF7-4FFE-AED7-58776F3BA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CACE-6119-7184-E9CC-432F096CC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8B019-74C1-7B39-69AB-27AF67E53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351338"/>
          </a:xfrm>
        </p:spPr>
        <p:txBody>
          <a:bodyPr>
            <a:normAutofit/>
          </a:bodyPr>
          <a:lstStyle/>
          <a:p>
            <a:r>
              <a:rPr lang="en-US" dirty="0"/>
              <a:t>In the following lectures, we will relax some assumptions, and find a way to incorporate this framework to the IS-LM framework.</a:t>
            </a:r>
          </a:p>
          <a:p>
            <a:pPr lvl="3"/>
            <a:endParaRPr lang="en-US" b="0" dirty="0"/>
          </a:p>
          <a:p>
            <a:r>
              <a:rPr lang="en-US" dirty="0"/>
              <a:t>Specifically, in the next lecture, we will derive the full relationship between unemployment and inflation.</a:t>
            </a:r>
          </a:p>
          <a:p>
            <a:pPr lvl="3"/>
            <a:endParaRPr lang="en-US" b="0" dirty="0"/>
          </a:p>
          <a:p>
            <a:r>
              <a:rPr lang="en-US" dirty="0"/>
              <a:t>This is known as the “Phillips Curve.”</a:t>
            </a:r>
          </a:p>
          <a:p>
            <a:pPr lvl="3"/>
            <a:endParaRPr lang="en-US" b="0" dirty="0"/>
          </a:p>
          <a:p>
            <a:r>
              <a:rPr lang="en-US" dirty="0"/>
              <a:t>We will later use this to build the IS-LM-PC framework.</a:t>
            </a:r>
            <a:endParaRPr lang="en-US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0B3FB-0931-2010-5F28-CCF0927EA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BADDC-D692-D014-D7DE-FC974E16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1453A-8D9D-8034-B9D9-2939B74E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6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72CB3-A587-BF01-7595-BFE98844B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241B-1E68-B0D0-69B3-27185F454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Medium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A5844-47E7-4001-9986-89990F702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351338"/>
          </a:xfrm>
        </p:spPr>
        <p:txBody>
          <a:bodyPr>
            <a:normAutofit/>
          </a:bodyPr>
          <a:lstStyle/>
          <a:p>
            <a:r>
              <a:rPr lang="en-US" dirty="0"/>
              <a:t>In the short run, we were assuming that output increases at a given price range. But in the medium run, we will be abandoning this assumption.</a:t>
            </a:r>
          </a:p>
          <a:p>
            <a:pPr lvl="3"/>
            <a:endParaRPr lang="en-US" dirty="0"/>
          </a:p>
          <a:p>
            <a:r>
              <a:rPr lang="en-US" dirty="0"/>
              <a:t>In the medium run…</a:t>
            </a:r>
          </a:p>
          <a:p>
            <a:pPr lvl="1"/>
            <a:r>
              <a:rPr lang="en-US" dirty="0"/>
              <a:t>Firms increasing production leads to increased employment, and</a:t>
            </a:r>
          </a:p>
          <a:p>
            <a:pPr lvl="1"/>
            <a:r>
              <a:rPr lang="en-US" dirty="0"/>
              <a:t>Increased employment leads to lower unemployment, and</a:t>
            </a:r>
          </a:p>
          <a:p>
            <a:pPr lvl="1"/>
            <a:r>
              <a:rPr lang="en-US" dirty="0"/>
              <a:t>Lower unemployment leads to higher wages, and</a:t>
            </a:r>
          </a:p>
          <a:p>
            <a:pPr lvl="1"/>
            <a:r>
              <a:rPr lang="en-US" dirty="0"/>
              <a:t>Higher wages leads to higher costs of production, and</a:t>
            </a:r>
          </a:p>
          <a:p>
            <a:pPr lvl="1"/>
            <a:r>
              <a:rPr lang="en-US" dirty="0"/>
              <a:t>Higher costs of production leads to prices increasing, and</a:t>
            </a:r>
          </a:p>
          <a:p>
            <a:pPr lvl="1"/>
            <a:r>
              <a:rPr lang="en-US" dirty="0"/>
              <a:t>Higher prices leads to workers demanding higher wages, and</a:t>
            </a:r>
          </a:p>
          <a:p>
            <a:pPr lvl="1"/>
            <a:r>
              <a:rPr lang="en-US" dirty="0"/>
              <a:t>The loop continues…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EA5E8-2DD4-3FAF-D4A6-C03E16AC2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7594A-466C-9D78-F507-D7D3ACFC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D36AC-78EE-3249-A845-31F3C1BA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16F58-F849-E9B3-DB22-BB761BDBA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F46A4-B821-2C24-7CBC-3D76698B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Unemployment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77AA1-9565-61FF-5C91-FAEDF48D75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886701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Total Population:</a:t>
                </a:r>
              </a:p>
              <a:p>
                <a:pPr lvl="1"/>
                <a:r>
                  <a:rPr lang="en-US" dirty="0"/>
                  <a:t>Simple count of the number of all individuals in the country.</a:t>
                </a:r>
              </a:p>
              <a:p>
                <a:pPr lvl="1"/>
                <a:r>
                  <a:rPr lang="en-US" dirty="0"/>
                  <a:t>335,893,238 (Census Bureau, Jan. 2024)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Noninstitutional Civilian Population:</a:t>
                </a:r>
              </a:p>
              <a:p>
                <a:pPr lvl="1"/>
                <a:r>
                  <a:rPr lang="en-US" dirty="0"/>
                  <a:t>Persons 16 years of age and older who are not inmates nor on active duty.</a:t>
                </a:r>
              </a:p>
              <a:p>
                <a:pPr lvl="1"/>
                <a:r>
                  <a:rPr lang="en-US" dirty="0"/>
                  <a:t>267,576,000 (BLS, Jan. 2024)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Labor Force: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Sum of people who are either working or looking for work.</a:t>
                </a:r>
              </a:p>
              <a:p>
                <a:pPr lvl="1"/>
                <a:r>
                  <a:rPr lang="en-US" dirty="0"/>
                  <a:t>167,276,000 (BLS, Jan. 2024)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77AA1-9565-61FF-5C91-FAEDF48D75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886701" cy="4530727"/>
              </a:xfrm>
              <a:blipFill>
                <a:blip r:embed="rId2"/>
                <a:stretch>
                  <a:fillRect l="-1005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65775-35CF-8A94-9238-BCD42DC9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34D7-0093-0D97-24A4-A2F459A37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5114C-C6B5-4BF4-C410-0E2EBD73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408A2-77F5-CB77-F27C-5F54EE366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AA6D6-FE58-1F45-1B8E-3578705D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Unemployment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83D992-651C-6C1E-7571-887B56CDC4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886701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Not in Labor Force: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𝑁𝐿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Sum of people that are in the noninstitutional civilian population who are not in the labor force.</a:t>
                </a:r>
              </a:p>
              <a:p>
                <a:pPr lvl="1"/>
                <a:r>
                  <a:rPr lang="en-US" dirty="0"/>
                  <a:t>100,300,000 (BLS, Jan. 2024)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Employed: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People in the labor force that did any work for pay, or worked unpaid for a family business, or are on leave.</a:t>
                </a:r>
              </a:p>
              <a:p>
                <a:pPr lvl="1"/>
                <a:r>
                  <a:rPr lang="en-US" dirty="0"/>
                  <a:t>161,152,000 (BLS, Jan. 2024)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Unemployed: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People in the labor force that are not employed.</a:t>
                </a:r>
              </a:p>
              <a:p>
                <a:pPr lvl="1"/>
                <a:r>
                  <a:rPr lang="en-US" dirty="0"/>
                  <a:t>6,124,000 (BLS, Jan. 2024)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83D992-651C-6C1E-7571-887B56CDC4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886701" cy="4530727"/>
              </a:xfrm>
              <a:blipFill>
                <a:blip r:embed="rId2"/>
                <a:stretch>
                  <a:fillRect l="-1005" t="-1747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07229-1389-A147-C5F5-40E98278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2EB7D-8F85-FE9D-C90C-2C68C808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A4802-946E-77F1-8521-32CEFBD3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6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FF4A0-35CE-B990-D8C2-86AA03401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854C-E8DE-B873-715F-A8050E9CE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Unemployment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586D6-F7D4-4C90-EDF5-B8D9EB61E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195BB-1429-DE43-8525-14D98160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5FC24-6D28-20A4-02BC-149DEC1A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04850-D249-5AFD-71EF-D64701DD347A}"/>
              </a:ext>
            </a:extLst>
          </p:cNvPr>
          <p:cNvSpPr/>
          <p:nvPr/>
        </p:nvSpPr>
        <p:spPr>
          <a:xfrm>
            <a:off x="628648" y="1690689"/>
            <a:ext cx="7886702" cy="914400"/>
          </a:xfrm>
          <a:prstGeom prst="rect">
            <a:avLst/>
          </a:prstGeom>
          <a:solidFill>
            <a:srgbClr val="F5CFD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Total Population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335,893,238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F431FB-1880-9D3F-1606-1EE1C45FA30E}"/>
              </a:ext>
            </a:extLst>
          </p:cNvPr>
          <p:cNvSpPr/>
          <p:nvPr/>
        </p:nvSpPr>
        <p:spPr>
          <a:xfrm>
            <a:off x="628648" y="2879729"/>
            <a:ext cx="6281928" cy="914400"/>
          </a:xfrm>
          <a:prstGeom prst="rect">
            <a:avLst/>
          </a:prstGeom>
          <a:solidFill>
            <a:srgbClr val="F5CFD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Noninstitutional Civilian Population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267,576,000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F3A635-6BF7-1C94-076F-5E9F69369DEF}"/>
                  </a:ext>
                </a:extLst>
              </p:cNvPr>
              <p:cNvSpPr/>
              <p:nvPr/>
            </p:nvSpPr>
            <p:spPr>
              <a:xfrm>
                <a:off x="628648" y="4068769"/>
                <a:ext cx="3922776" cy="914400"/>
              </a:xfrm>
              <a:prstGeom prst="rect">
                <a:avLst/>
              </a:prstGeom>
              <a:solidFill>
                <a:srgbClr val="F5CFD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167,276,000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F3A635-6BF7-1C94-076F-5E9F69369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8" y="4068769"/>
                <a:ext cx="3922776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073721-BE2E-B013-B4FC-F3BEFD6D1973}"/>
                  </a:ext>
                </a:extLst>
              </p:cNvPr>
              <p:cNvSpPr/>
              <p:nvPr/>
            </p:nvSpPr>
            <p:spPr>
              <a:xfrm>
                <a:off x="4551424" y="4068769"/>
                <a:ext cx="2359152" cy="914400"/>
              </a:xfrm>
              <a:prstGeom prst="rect">
                <a:avLst/>
              </a:prstGeom>
              <a:solidFill>
                <a:srgbClr val="F5CFD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𝑁𝐿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100,300,000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073721-BE2E-B013-B4FC-F3BEFD6D1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424" y="4068769"/>
                <a:ext cx="2359152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1BD0EF-C732-3475-CB6E-C629C1ED4421}"/>
                  </a:ext>
                </a:extLst>
              </p:cNvPr>
              <p:cNvSpPr/>
              <p:nvPr/>
            </p:nvSpPr>
            <p:spPr>
              <a:xfrm>
                <a:off x="628648" y="5257809"/>
                <a:ext cx="3776472" cy="914400"/>
              </a:xfrm>
              <a:prstGeom prst="rect">
                <a:avLst/>
              </a:prstGeom>
              <a:solidFill>
                <a:srgbClr val="F5CFD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267,576,000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1BD0EF-C732-3475-CB6E-C629C1ED44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8" y="5257809"/>
                <a:ext cx="3776472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397E58B-5A44-3590-EF95-DAC114A855D3}"/>
              </a:ext>
            </a:extLst>
          </p:cNvPr>
          <p:cNvSpPr/>
          <p:nvPr/>
        </p:nvSpPr>
        <p:spPr>
          <a:xfrm>
            <a:off x="4405120" y="5257809"/>
            <a:ext cx="146304" cy="914400"/>
          </a:xfrm>
          <a:prstGeom prst="rect">
            <a:avLst/>
          </a:prstGeom>
          <a:solidFill>
            <a:srgbClr val="D4282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E76857-AAE3-61C0-46B6-64BAE93C6570}"/>
              </a:ext>
            </a:extLst>
          </p:cNvPr>
          <p:cNvCxnSpPr>
            <a:cxnSpLocks/>
          </p:cNvCxnSpPr>
          <p:nvPr/>
        </p:nvCxnSpPr>
        <p:spPr>
          <a:xfrm flipH="1">
            <a:off x="4665519" y="5735782"/>
            <a:ext cx="675408" cy="0"/>
          </a:xfrm>
          <a:prstGeom prst="straightConnector1">
            <a:avLst/>
          </a:prstGeom>
          <a:ln>
            <a:solidFill>
              <a:srgbClr val="D428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515A7E-3457-467E-306F-D022E2ED27D7}"/>
                  </a:ext>
                </a:extLst>
              </p:cNvPr>
              <p:cNvSpPr txBox="1"/>
              <p:nvPr/>
            </p:nvSpPr>
            <p:spPr>
              <a:xfrm>
                <a:off x="5146407" y="5412616"/>
                <a:ext cx="131154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rgbClr val="C00000"/>
                    </a:solidFill>
                  </a:rPr>
                  <a:t>6,124,000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515A7E-3457-467E-306F-D022E2ED2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407" y="5412616"/>
                <a:ext cx="1311543" cy="707886"/>
              </a:xfrm>
              <a:prstGeom prst="rect">
                <a:avLst/>
              </a:prstGeom>
              <a:blipFill>
                <a:blip r:embed="rId5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6B61D4-2592-A714-5EFF-894366BCC015}"/>
              </a:ext>
            </a:extLst>
          </p:cNvPr>
          <p:cNvCxnSpPr/>
          <p:nvPr/>
        </p:nvCxnSpPr>
        <p:spPr>
          <a:xfrm>
            <a:off x="6910576" y="2605089"/>
            <a:ext cx="0" cy="265272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2F32275-3FA9-C14D-F492-37D081C94964}"/>
              </a:ext>
            </a:extLst>
          </p:cNvPr>
          <p:cNvCxnSpPr>
            <a:cxnSpLocks/>
          </p:cNvCxnSpPr>
          <p:nvPr/>
        </p:nvCxnSpPr>
        <p:spPr>
          <a:xfrm>
            <a:off x="4551424" y="4922049"/>
            <a:ext cx="0" cy="140947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779FB-B210-1AA9-30CF-B558000A4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49C44-2229-C8B1-2B63-73EE3A81A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Unemployment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B4A4D4-0D92-FA4E-67FC-3D003ABF0C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Labor Force Participation Rate: </a:t>
                </a:r>
              </a:p>
              <a:p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 proportion of people in the labor force out of the noninstitutional civilian population.</a:t>
                </a:r>
              </a:p>
              <a:p>
                <a:pPr lvl="1"/>
                <a:r>
                  <a:rPr lang="en-US" dirty="0"/>
                  <a:t>62.5% (BLS, Jan. 2024)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Unemployment Rate: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 proportion of unemployed out of the labor force.</a:t>
                </a:r>
              </a:p>
              <a:p>
                <a:pPr lvl="1"/>
                <a:r>
                  <a:rPr lang="en-US" dirty="0"/>
                  <a:t>3.7% (BLS, Jan. 2024)</a:t>
                </a:r>
              </a:p>
              <a:p>
                <a:pPr lvl="4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B4A4D4-0D92-FA4E-67FC-3D003ABF0C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19177-9CE9-2811-2E1D-5E0B682F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F5075-E2F3-8A2E-C5BE-D211AD90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B70D4-0024-B702-3674-7B710F53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0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7fa9361-086d-4782-b052-d895403d17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f53db2a-b0c5-4f43-9208-f96a09e34e6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4d7acb0-6e75-4510-a6d7-a932edd1454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445e640-a764-4be4-a1e2-a04cf20acee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12280</TotalTime>
  <Words>2906</Words>
  <Application>Microsoft Office PowerPoint</Application>
  <PresentationFormat>On-screen Show (4:3)</PresentationFormat>
  <Paragraphs>472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Cambria Math</vt:lpstr>
      <vt:lpstr>Franklin Gothic Book</vt:lpstr>
      <vt:lpstr>Office Theme</vt:lpstr>
      <vt:lpstr>The Medium Run: The Labor Market</vt:lpstr>
      <vt:lpstr>https://pollev.com/brianpark046</vt:lpstr>
      <vt:lpstr>The Medium Run</vt:lpstr>
      <vt:lpstr>The Medium Run</vt:lpstr>
      <vt:lpstr>The Medium Run</vt:lpstr>
      <vt:lpstr>Recap: Unemployment</vt:lpstr>
      <vt:lpstr>Recap: Unemployment</vt:lpstr>
      <vt:lpstr>Recap: Unemployment</vt:lpstr>
      <vt:lpstr>Recap: Unemployment</vt:lpstr>
      <vt:lpstr>Recap: Unemployment</vt:lpstr>
      <vt:lpstr>Facts about Unemployment</vt:lpstr>
      <vt:lpstr>Facts about Unemployment</vt:lpstr>
      <vt:lpstr>Wage Determination Basics</vt:lpstr>
      <vt:lpstr>Wage Determination Basics</vt:lpstr>
      <vt:lpstr>Wage Determination: Bargaining Power</vt:lpstr>
      <vt:lpstr>Wage Determination: Efficiency Wages</vt:lpstr>
      <vt:lpstr>PowerPoint Presentation</vt:lpstr>
      <vt:lpstr>PowerPoint Presentation</vt:lpstr>
      <vt:lpstr>Solution to In-Class Poll</vt:lpstr>
      <vt:lpstr>The Wage Determination Equation</vt:lpstr>
      <vt:lpstr>P^e in Wage Determination</vt:lpstr>
      <vt:lpstr>P^e in Wage Determination</vt:lpstr>
      <vt:lpstr>u in Wage Determination</vt:lpstr>
      <vt:lpstr>z in Wage Determination</vt:lpstr>
      <vt:lpstr>From Production to  Price Determination</vt:lpstr>
      <vt:lpstr>From Production to  Price Determination</vt:lpstr>
      <vt:lpstr>From Production to  Price Determination</vt:lpstr>
      <vt:lpstr>Towards a Model of Wage Determination</vt:lpstr>
      <vt:lpstr>The Wage-Setting Relation (WS)</vt:lpstr>
      <vt:lpstr>The Price-Setting Relation (PS)</vt:lpstr>
      <vt:lpstr>Real Wage and Unemployment</vt:lpstr>
      <vt:lpstr>The Natural Rate of Unemployment</vt:lpstr>
      <vt:lpstr>PowerPoint Presentation</vt:lpstr>
      <vt:lpstr>PowerPoint Presentation</vt:lpstr>
      <vt:lpstr>Solution to In-Class Poll</vt:lpstr>
      <vt:lpstr>Employment Protection Legislation</vt:lpstr>
      <vt:lpstr>Natural Level of Output</vt:lpstr>
      <vt:lpstr>Short Run Results vs. Medium Run Results</vt:lpstr>
      <vt:lpstr>Short Run Results vs. Medium Run Results</vt:lpstr>
      <vt:lpstr>Roadmap for the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Park, Brian</cp:lastModifiedBy>
  <cp:revision>187</cp:revision>
  <dcterms:created xsi:type="dcterms:W3CDTF">2023-08-17T23:00:51Z</dcterms:created>
  <dcterms:modified xsi:type="dcterms:W3CDTF">2024-02-26T01:25:13Z</dcterms:modified>
</cp:coreProperties>
</file>