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256" r:id="rId2"/>
    <p:sldId id="329" r:id="rId3"/>
    <p:sldId id="259" r:id="rId4"/>
    <p:sldId id="258" r:id="rId5"/>
    <p:sldId id="261" r:id="rId6"/>
    <p:sldId id="260" r:id="rId7"/>
    <p:sldId id="390" r:id="rId8"/>
    <p:sldId id="392" r:id="rId9"/>
    <p:sldId id="357" r:id="rId10"/>
    <p:sldId id="358" r:id="rId11"/>
    <p:sldId id="359" r:id="rId12"/>
    <p:sldId id="360" r:id="rId13"/>
    <p:sldId id="361" r:id="rId14"/>
    <p:sldId id="362" r:id="rId15"/>
    <p:sldId id="367" r:id="rId16"/>
    <p:sldId id="368" r:id="rId17"/>
    <p:sldId id="369" r:id="rId18"/>
    <p:sldId id="366" r:id="rId19"/>
    <p:sldId id="370" r:id="rId20"/>
    <p:sldId id="371" r:id="rId21"/>
    <p:sldId id="372" r:id="rId22"/>
    <p:sldId id="373" r:id="rId23"/>
    <p:sldId id="374" r:id="rId24"/>
    <p:sldId id="375" r:id="rId25"/>
    <p:sldId id="376" r:id="rId26"/>
    <p:sldId id="377" r:id="rId27"/>
    <p:sldId id="378" r:id="rId28"/>
    <p:sldId id="379" r:id="rId29"/>
    <p:sldId id="380" r:id="rId30"/>
    <p:sldId id="384" r:id="rId31"/>
    <p:sldId id="385" r:id="rId32"/>
    <p:sldId id="396" r:id="rId33"/>
    <p:sldId id="398" r:id="rId34"/>
    <p:sldId id="389" r:id="rId35"/>
    <p:sldId id="39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00"/>
    <a:srgbClr val="9C5BCD"/>
    <a:srgbClr val="E05F65"/>
    <a:srgbClr val="FF7C80"/>
    <a:srgbClr val="CC0000"/>
    <a:srgbClr val="D4282F"/>
    <a:srgbClr val="F5C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2978" autoAdjust="0"/>
  </p:normalViewPr>
  <p:slideViewPr>
    <p:cSldViewPr snapToGrid="0">
      <p:cViewPr varScale="1">
        <p:scale>
          <a:sx n="103" d="100"/>
          <a:sy n="103" d="100"/>
        </p:scale>
        <p:origin x="21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A6441-4E79-42FF-805B-86C90BDFD38D}" type="datetimeFigureOut">
              <a:rPr lang="en-US" smtClean="0"/>
              <a:t>2/16/2025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29054-221E-4755-818D-C35A08AFDBE7}" type="slidenum">
              <a:rPr lang="en-US" smtClean="0"/>
              <a:t>‹#›</a:t>
            </a:fld>
            <a:endParaRPr lang="en-US" dirty="0"/>
          </a:p>
        </p:txBody>
      </p:sp>
    </p:spTree>
    <p:extLst>
      <p:ext uri="{BB962C8B-B14F-4D97-AF65-F5344CB8AC3E}">
        <p14:creationId xmlns:p14="http://schemas.microsoft.com/office/powerpoint/2010/main" val="334278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When domestic output increases, we should expect the trade deficit to...
https://www.polleverywhere.com/multiple_choice_polls/0D7GRekkE19ejrbsdmyOm?display_state=instructions&amp;activity_state=opened&amp;state=opened&amp;flow=Engagement&amp;onscreen=persist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7</a:t>
            </a:fld>
            <a:endParaRPr lang="en-US" dirty="0"/>
          </a:p>
        </p:txBody>
      </p:sp>
      <p:sp>
        <p:nvSpPr>
          <p:cNvPr id="5" name="TextBox 4">
            <a:extLst>
              <a:ext uri="{FF2B5EF4-FFF2-40B4-BE49-F238E27FC236}">
                <a16:creationId xmlns:a16="http://schemas.microsoft.com/office/drawing/2014/main" id="{D77EE781-5C1D-6672-083B-56B83CE95B8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0341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When domestic output increases, we should expect the trade deficit to...
https://www.polleverywhere.com/multiple_choice_polls/0D7GRekkE19ejrbsdmyOm?display_state=chart&amp;activity_state=closed&amp;state=closed&amp;flow=Engagement&amp;onscreen=persist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8</a:t>
            </a:fld>
            <a:endParaRPr lang="en-US" dirty="0"/>
          </a:p>
        </p:txBody>
      </p:sp>
      <p:sp>
        <p:nvSpPr>
          <p:cNvPr id="5" name="TextBox 4">
            <a:extLst>
              <a:ext uri="{FF2B5EF4-FFF2-40B4-BE49-F238E27FC236}">
                <a16:creationId xmlns:a16="http://schemas.microsoft.com/office/drawing/2014/main" id="{19F7ACC4-D76A-7A0F-747B-47A67802586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7945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optimal approach to take when the economy is producing above its potential output and recording a trade surplus?
https://www.polleverywhere.com/multiple_choice_polls/slWDCZG94MAb7r3hLdkck?display_state=instructions&amp;activity_state=opened&amp;state=opened&amp;flow=Engagement&amp;onscreen=persist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32</a:t>
            </a:fld>
            <a:endParaRPr lang="en-US" dirty="0"/>
          </a:p>
        </p:txBody>
      </p:sp>
      <p:sp>
        <p:nvSpPr>
          <p:cNvPr id="5" name="TextBox 4">
            <a:extLst>
              <a:ext uri="{FF2B5EF4-FFF2-40B4-BE49-F238E27FC236}">
                <a16:creationId xmlns:a16="http://schemas.microsoft.com/office/drawing/2014/main" id="{DB7954D2-D824-55FA-4B11-E221962D981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3772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optimal approach to take when the economy is producing above its potential output and recording a trade surplus?
https://www.polleverywhere.com/multiple_choice_polls/slWDCZG94MAb7r3hLdkck?display_state=chart&amp;activity_state=closed&amp;state=closed&amp;flow=Engagement&amp;onscreen=persist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33</a:t>
            </a:fld>
            <a:endParaRPr lang="en-US" dirty="0"/>
          </a:p>
        </p:txBody>
      </p:sp>
      <p:sp>
        <p:nvSpPr>
          <p:cNvPr id="5" name="TextBox 4">
            <a:extLst>
              <a:ext uri="{FF2B5EF4-FFF2-40B4-BE49-F238E27FC236}">
                <a16:creationId xmlns:a16="http://schemas.microsoft.com/office/drawing/2014/main" id="{B73E2768-07B6-2CDC-CA37-94395ACD380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6558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solidFill>
                  <a:srgbClr val="C0000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92;p13">
            <a:extLst>
              <a:ext uri="{FF2B5EF4-FFF2-40B4-BE49-F238E27FC236}">
                <a16:creationId xmlns:a16="http://schemas.microsoft.com/office/drawing/2014/main" id="{BF16982E-3E38-0665-4F07-437DD3F0D5A4}"/>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81354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1F852EF2-DB2E-EDA3-947F-AD7E6C19EBD8}"/>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93810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297A800C-E47B-35AC-0EA8-24F3738049A6}"/>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9026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859BA894-242B-5A6C-EFD3-428444AAFEC4}"/>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419735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C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92;p13">
            <a:extLst>
              <a:ext uri="{FF2B5EF4-FFF2-40B4-BE49-F238E27FC236}">
                <a16:creationId xmlns:a16="http://schemas.microsoft.com/office/drawing/2014/main" id="{A5DC9873-6BF3-A825-551C-17B7FBCA97F5}"/>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31505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F820AB4E-4F46-3C81-9BD0-65A4D2A2DBEC}"/>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9945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8" name="Footer Placeholder 7"/>
          <p:cNvSpPr>
            <a:spLocks noGrp="1"/>
          </p:cNvSpPr>
          <p:nvPr>
            <p:ph type="ftr" sz="quarter" idx="11"/>
          </p:nvPr>
        </p:nvSpPr>
        <p:spPr/>
        <p:txBody>
          <a:bodyPr/>
          <a:lstStyle/>
          <a:p>
            <a:r>
              <a:rPr lang="en-US" dirty="0"/>
              <a:t>DEPARTMENT OF BUSINESS &amp; ECONOMICS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10" name="Google Shape;101;p14">
            <a:extLst>
              <a:ext uri="{FF2B5EF4-FFF2-40B4-BE49-F238E27FC236}">
                <a16:creationId xmlns:a16="http://schemas.microsoft.com/office/drawing/2014/main" id="{C854E680-04A2-EA76-C6A6-8EF6A2AD0BB9}"/>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5142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4" name="Footer Placeholder 3"/>
          <p:cNvSpPr>
            <a:spLocks noGrp="1"/>
          </p:cNvSpPr>
          <p:nvPr>
            <p:ph type="ftr" sz="quarter" idx="11"/>
          </p:nvPr>
        </p:nvSpPr>
        <p:spPr/>
        <p:txBody>
          <a:bodyPr/>
          <a:lstStyle/>
          <a:p>
            <a:r>
              <a:rPr lang="en-US" dirty="0"/>
              <a:t>DEPARTMENT OF BUSINESS &amp; ECONOMICS</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6" name="Google Shape;101;p14">
            <a:extLst>
              <a:ext uri="{FF2B5EF4-FFF2-40B4-BE49-F238E27FC236}">
                <a16:creationId xmlns:a16="http://schemas.microsoft.com/office/drawing/2014/main" id="{0E4BED26-AE3D-9FD7-372D-89389F761105}"/>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55195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3" name="Footer Placeholder 2"/>
          <p:cNvSpPr>
            <a:spLocks noGrp="1"/>
          </p:cNvSpPr>
          <p:nvPr>
            <p:ph type="ftr" sz="quarter" idx="11"/>
          </p:nvPr>
        </p:nvSpPr>
        <p:spPr/>
        <p:txBody>
          <a:bodyPr/>
          <a:lstStyle/>
          <a:p>
            <a:r>
              <a:rPr lang="en-US" dirty="0"/>
              <a:t>DEPARTMENT OF BUSINESS &amp; ECONOMICS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5" name="Google Shape;101;p14">
            <a:extLst>
              <a:ext uri="{FF2B5EF4-FFF2-40B4-BE49-F238E27FC236}">
                <a16:creationId xmlns:a16="http://schemas.microsoft.com/office/drawing/2014/main" id="{63FB725D-7839-2629-E2FD-4289B983E673}"/>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7498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ADE22408-2DD9-F1EF-2438-A0546996FB22}"/>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6331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19CEB84E-A1D1-9AFA-DEC7-31056DF6BFAD}"/>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35116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00" b="1">
                <a:solidFill>
                  <a:schemeClr val="tx1"/>
                </a:solidFill>
                <a:latin typeface="Franklin Gothic Book" panose="020B0503020102020204" pitchFamily="34" charset="0"/>
                <a:cs typeface="Forte Forward" panose="020F0502020204030204" pitchFamily="2" charset="0"/>
              </a:defRPr>
            </a:lvl1pPr>
          </a:lstStyle>
          <a:p>
            <a:r>
              <a:rPr lang="en-US"/>
              <a:t>ECON 301</a:t>
            </a:r>
            <a:endParaRPr lang="en-US" dirty="0"/>
          </a:p>
        </p:txBody>
      </p:sp>
      <p:sp>
        <p:nvSpPr>
          <p:cNvPr id="5" name="Footer Placeholder 4"/>
          <p:cNvSpPr>
            <a:spLocks noGrp="1"/>
          </p:cNvSpPr>
          <p:nvPr>
            <p:ph type="ftr" sz="quarter" idx="3"/>
          </p:nvPr>
        </p:nvSpPr>
        <p:spPr>
          <a:xfrm>
            <a:off x="1690777" y="6356351"/>
            <a:ext cx="5762446" cy="365125"/>
          </a:xfrm>
          <a:prstGeom prst="rect">
            <a:avLst/>
          </a:prstGeom>
        </p:spPr>
        <p:txBody>
          <a:bodyPr vert="horz" lIns="91440" tIns="45720" rIns="91440" bIns="45720" rtlCol="0" anchor="ctr"/>
          <a:lstStyle>
            <a:lvl1pPr algn="ctr">
              <a:defRPr sz="1300" b="1">
                <a:solidFill>
                  <a:schemeClr val="tx1"/>
                </a:solidFill>
                <a:latin typeface="Franklin Gothic Book" panose="020B0503020102020204" pitchFamily="34" charset="0"/>
              </a:defRPr>
            </a:lvl1pPr>
          </a:lstStyle>
          <a:p>
            <a:r>
              <a:rPr lang="en-US" dirty="0"/>
              <a:t>DEPARTMENT OF BUSINESS &amp; ECONOMICS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00" b="1">
                <a:solidFill>
                  <a:schemeClr val="tx1"/>
                </a:solidFill>
                <a:latin typeface="Franklin Gothic Book" panose="020B0503020102020204" pitchFamily="34" charset="0"/>
              </a:defRPr>
            </a:lvl1pPr>
          </a:lstStyle>
          <a:p>
            <a:fld id="{1A980C56-831A-4EAB-9EDE-57C090F4F877}" type="slidenum">
              <a:rPr lang="en-US" smtClean="0"/>
              <a:t>‹#›</a:t>
            </a:fld>
            <a:endParaRPr lang="en-US" dirty="0"/>
          </a:p>
        </p:txBody>
      </p:sp>
      <p:pic>
        <p:nvPicPr>
          <p:cNvPr id="7" name="Google Shape;91;p13">
            <a:extLst>
              <a:ext uri="{FF2B5EF4-FFF2-40B4-BE49-F238E27FC236}">
                <a16:creationId xmlns:a16="http://schemas.microsoft.com/office/drawing/2014/main" id="{9C136CE5-665B-2FA1-3A31-86C4E8EC1DBB}"/>
              </a:ext>
            </a:extLst>
          </p:cNvPr>
          <p:cNvPicPr preferRelativeResize="0"/>
          <p:nvPr/>
        </p:nvPicPr>
        <p:blipFill rotWithShape="1">
          <a:blip r:embed="rId13">
            <a:alphaModFix/>
          </a:blip>
          <a:srcRect/>
          <a:stretch/>
        </p:blipFill>
        <p:spPr>
          <a:xfrm>
            <a:off x="0" y="0"/>
            <a:ext cx="9144000" cy="423060"/>
          </a:xfrm>
          <a:prstGeom prst="rect">
            <a:avLst/>
          </a:prstGeom>
          <a:noFill/>
          <a:ln>
            <a:noFill/>
          </a:ln>
        </p:spPr>
      </p:pic>
    </p:spTree>
    <p:extLst>
      <p:ext uri="{BB962C8B-B14F-4D97-AF65-F5344CB8AC3E}">
        <p14:creationId xmlns:p14="http://schemas.microsoft.com/office/powerpoint/2010/main" val="38259553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lnSpc>
          <a:spcPct val="90000"/>
        </a:lnSpc>
        <a:spcBef>
          <a:spcPct val="0"/>
        </a:spcBef>
        <a:buNone/>
        <a:defRPr sz="3600" b="1"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23.pn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25.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81AA-C880-955A-8ACC-D4284C4A7939}"/>
              </a:ext>
            </a:extLst>
          </p:cNvPr>
          <p:cNvSpPr>
            <a:spLocks noGrp="1"/>
          </p:cNvSpPr>
          <p:nvPr>
            <p:ph type="ctrTitle"/>
          </p:nvPr>
        </p:nvSpPr>
        <p:spPr>
          <a:xfrm>
            <a:off x="517585" y="1122363"/>
            <a:ext cx="8108830" cy="2387600"/>
          </a:xfrm>
        </p:spPr>
        <p:txBody>
          <a:bodyPr>
            <a:normAutofit/>
          </a:bodyPr>
          <a:lstStyle/>
          <a:p>
            <a:r>
              <a:rPr lang="en-US" sz="4200" dirty="0"/>
              <a:t>The Open Economy:</a:t>
            </a:r>
            <a:br>
              <a:rPr lang="en-US" sz="4200" dirty="0"/>
            </a:br>
            <a:r>
              <a:rPr lang="en-US" sz="4200" dirty="0"/>
              <a:t>The Goods Market</a:t>
            </a:r>
          </a:p>
        </p:txBody>
      </p:sp>
      <p:sp>
        <p:nvSpPr>
          <p:cNvPr id="3" name="Subtitle 2">
            <a:extLst>
              <a:ext uri="{FF2B5EF4-FFF2-40B4-BE49-F238E27FC236}">
                <a16:creationId xmlns:a16="http://schemas.microsoft.com/office/drawing/2014/main" id="{57868834-9371-0482-209B-C2EBDB2D93F1}"/>
              </a:ext>
            </a:extLst>
          </p:cNvPr>
          <p:cNvSpPr>
            <a:spLocks noGrp="1"/>
          </p:cNvSpPr>
          <p:nvPr>
            <p:ph type="subTitle" idx="1"/>
          </p:nvPr>
        </p:nvSpPr>
        <p:spPr/>
        <p:txBody>
          <a:bodyPr>
            <a:normAutofit/>
          </a:bodyPr>
          <a:lstStyle/>
          <a:p>
            <a:r>
              <a:rPr lang="en-US" sz="3200" dirty="0"/>
              <a:t>ECON 301</a:t>
            </a:r>
          </a:p>
        </p:txBody>
      </p:sp>
      <p:sp>
        <p:nvSpPr>
          <p:cNvPr id="4" name="Date Placeholder 3">
            <a:extLst>
              <a:ext uri="{FF2B5EF4-FFF2-40B4-BE49-F238E27FC236}">
                <a16:creationId xmlns:a16="http://schemas.microsoft.com/office/drawing/2014/main" id="{C343A60A-CBE6-B5CE-B9CE-C7DC9386921B}"/>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1EDF44A7-8470-0B18-F1D2-F47845ECB758}"/>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986BCC6C-06D2-CC1B-BC1A-B87124A36DE8}"/>
              </a:ext>
            </a:extLst>
          </p:cNvPr>
          <p:cNvSpPr>
            <a:spLocks noGrp="1"/>
          </p:cNvSpPr>
          <p:nvPr>
            <p:ph type="sldNum" sz="quarter" idx="12"/>
          </p:nvPr>
        </p:nvSpPr>
        <p:spPr/>
        <p:txBody>
          <a:bodyPr/>
          <a:lstStyle/>
          <a:p>
            <a:fld id="{1A980C56-831A-4EAB-9EDE-57C090F4F877}" type="slidenum">
              <a:rPr lang="en-US" smtClean="0"/>
              <a:t>1</a:t>
            </a:fld>
            <a:endParaRPr lang="en-US" dirty="0"/>
          </a:p>
        </p:txBody>
      </p:sp>
    </p:spTree>
    <p:extLst>
      <p:ext uri="{BB962C8B-B14F-4D97-AF65-F5344CB8AC3E}">
        <p14:creationId xmlns:p14="http://schemas.microsoft.com/office/powerpoint/2010/main" val="250580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49" y="1825625"/>
                <a:ext cx="3886199" cy="4351338"/>
              </a:xfrm>
            </p:spPr>
            <p:txBody>
              <a:bodyPr>
                <a:normAutofit/>
              </a:bodyPr>
              <a:lstStyle/>
              <a:p>
                <a:r>
                  <a:rPr lang="en-US" dirty="0"/>
                  <a:t>Finally, we add exports.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i="1">
                          <a:solidFill>
                            <a:srgbClr val="0070C0"/>
                          </a:solidFill>
                          <a:latin typeface="Cambria Math" panose="02040503050406030204" pitchFamily="18" charset="0"/>
                        </a:rPr>
                        <m:t>𝐶</m:t>
                      </m:r>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𝐼</m:t>
                      </m:r>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𝐺</m:t>
                      </m:r>
                      <m:r>
                        <a:rPr lang="en-US" sz="2000" i="1">
                          <a:solidFill>
                            <a:srgbClr val="0070C0"/>
                          </a:solidFill>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𝐼𝑀</m:t>
                          </m:r>
                        </m:num>
                        <m:den>
                          <m:r>
                            <a:rPr lang="en-US" sz="2000" i="1">
                              <a:solidFill>
                                <a:srgbClr val="0070C0"/>
                              </a:solidFill>
                              <a:latin typeface="Cambria Math" panose="02040503050406030204" pitchFamily="18" charset="0"/>
                            </a:rPr>
                            <m:t>𝜀</m:t>
                          </m:r>
                        </m:den>
                      </m:f>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𝑋</m:t>
                      </m:r>
                    </m:oMath>
                  </m:oMathPara>
                </a14:m>
                <a:endParaRPr lang="en-US" sz="2000" dirty="0">
                  <a:solidFill>
                    <a:srgbClr val="0070C0"/>
                  </a:solidFill>
                </a:endParaRPr>
              </a:p>
              <a:p>
                <a:pPr marL="0" indent="0">
                  <a:buNone/>
                </a:pPr>
                <a:endParaRPr lang="en-US" sz="1600" dirty="0">
                  <a:solidFill>
                    <a:srgbClr val="0070C0"/>
                  </a:solidFill>
                </a:endParaRPr>
              </a:p>
              <a:p>
                <a:r>
                  <a:rPr lang="en-US" dirty="0"/>
                  <a:t>The demand with exports has the same slope as the demand with imports.</a:t>
                </a:r>
              </a:p>
              <a:p>
                <a:pPr lvl="3"/>
                <a:endParaRPr lang="en-US" dirty="0"/>
              </a:p>
              <a:p>
                <a:r>
                  <a:rPr lang="en-US" dirty="0"/>
                  <a:t>Exports do not depend on domestic output.</a:t>
                </a:r>
              </a:p>
              <a:p>
                <a:endParaRPr lang="en-US" dirty="0"/>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49" y="1825625"/>
                <a:ext cx="3886199" cy="4351338"/>
              </a:xfrm>
              <a:blipFill>
                <a:blip r:embed="rId2"/>
                <a:stretch>
                  <a:fillRect l="-2038" t="-1821" r="-219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10</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1958" y="2603424"/>
            <a:ext cx="3732311" cy="2231414"/>
          </a:xfrm>
          <a:prstGeom prst="line">
            <a:avLst/>
          </a:prstGeom>
          <a:ln w="2857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8F910E-A0DE-7693-0969-CFE0993CF97B}"/>
              </a:ext>
            </a:extLst>
          </p:cNvPr>
          <p:cNvCxnSpPr>
            <a:cxnSpLocks/>
          </p:cNvCxnSpPr>
          <p:nvPr/>
        </p:nvCxnSpPr>
        <p:spPr>
          <a:xfrm flipV="1">
            <a:off x="782538" y="3957386"/>
            <a:ext cx="3732311" cy="998376"/>
          </a:xfrm>
          <a:prstGeom prst="line">
            <a:avLst/>
          </a:prstGeom>
          <a:ln w="28575">
            <a:solidFill>
              <a:srgbClr val="9C5BC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782538" y="3198248"/>
            <a:ext cx="3732311" cy="9983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4E0015A-4719-98E2-81AA-88DFE168C4C9}"/>
                  </a:ext>
                </a:extLst>
              </p:cNvPr>
              <p:cNvSpPr txBox="1"/>
              <p:nvPr/>
            </p:nvSpPr>
            <p:spPr>
              <a:xfrm>
                <a:off x="3857869" y="2393845"/>
                <a:ext cx="6664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alpha val="25000"/>
                            </a:srgbClr>
                          </a:solidFill>
                          <a:latin typeface="Cambria Math" panose="02040503050406030204" pitchFamily="18" charset="0"/>
                        </a:rPr>
                        <m:t>𝐶</m:t>
                      </m:r>
                      <m:r>
                        <a:rPr lang="en-US" sz="1200" b="0" i="1" smtClean="0">
                          <a:solidFill>
                            <a:srgbClr val="FF0000">
                              <a:alpha val="25000"/>
                            </a:srgbClr>
                          </a:solidFill>
                          <a:latin typeface="Cambria Math" panose="02040503050406030204" pitchFamily="18" charset="0"/>
                        </a:rPr>
                        <m:t>+</m:t>
                      </m:r>
                      <m:r>
                        <a:rPr lang="en-US" sz="1200" b="0" i="1" smtClean="0">
                          <a:solidFill>
                            <a:srgbClr val="FF0000">
                              <a:alpha val="25000"/>
                            </a:srgbClr>
                          </a:solidFill>
                          <a:latin typeface="Cambria Math" panose="02040503050406030204" pitchFamily="18" charset="0"/>
                        </a:rPr>
                        <m:t>𝐼</m:t>
                      </m:r>
                      <m:r>
                        <a:rPr lang="en-US" sz="1200" b="0" i="1" smtClean="0">
                          <a:solidFill>
                            <a:srgbClr val="FF0000">
                              <a:alpha val="25000"/>
                            </a:srgbClr>
                          </a:solidFill>
                          <a:latin typeface="Cambria Math" panose="02040503050406030204" pitchFamily="18" charset="0"/>
                        </a:rPr>
                        <m:t>+</m:t>
                      </m:r>
                      <m:r>
                        <a:rPr lang="en-US" sz="1200" b="0" i="1" smtClean="0">
                          <a:solidFill>
                            <a:srgbClr val="FF0000">
                              <a:alpha val="25000"/>
                            </a:srgbClr>
                          </a:solidFill>
                          <a:latin typeface="Cambria Math" panose="02040503050406030204" pitchFamily="18" charset="0"/>
                        </a:rPr>
                        <m:t>𝐺</m:t>
                      </m:r>
                    </m:oMath>
                  </m:oMathPara>
                </a14:m>
                <a:endParaRPr lang="en-US" sz="1200" dirty="0">
                  <a:solidFill>
                    <a:srgbClr val="FF0000">
                      <a:alpha val="25000"/>
                    </a:srgbClr>
                  </a:solidFill>
                </a:endParaRPr>
              </a:p>
            </p:txBody>
          </p:sp>
        </mc:Choice>
        <mc:Fallback xmlns="">
          <p:sp>
            <p:nvSpPr>
              <p:cNvPr id="3" name="TextBox 2">
                <a:extLst>
                  <a:ext uri="{FF2B5EF4-FFF2-40B4-BE49-F238E27FC236}">
                    <a16:creationId xmlns:a16="http://schemas.microsoft.com/office/drawing/2014/main" id="{54E0015A-4719-98E2-81AA-88DFE168C4C9}"/>
                  </a:ext>
                </a:extLst>
              </p:cNvPr>
              <p:cNvSpPr txBox="1">
                <a:spLocks noRot="1" noChangeAspect="1" noMove="1" noResize="1" noEditPoints="1" noAdjustHandles="1" noChangeArrowheads="1" noChangeShapeType="1" noTextEdit="1"/>
              </p:cNvSpPr>
              <p:nvPr/>
            </p:nvSpPr>
            <p:spPr>
              <a:xfrm>
                <a:off x="3857869" y="2393845"/>
                <a:ext cx="666400" cy="184666"/>
              </a:xfrm>
              <a:prstGeom prst="rect">
                <a:avLst/>
              </a:prstGeom>
              <a:blipFill>
                <a:blip r:embed="rId3"/>
                <a:stretch>
                  <a:fillRect l="-5505" r="-4587"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A2385CF-D86E-25BA-C83F-00D4E66A3267}"/>
                  </a:ext>
                </a:extLst>
              </p:cNvPr>
              <p:cNvSpPr txBox="1"/>
              <p:nvPr/>
            </p:nvSpPr>
            <p:spPr>
              <a:xfrm>
                <a:off x="3481163" y="4165923"/>
                <a:ext cx="1043106"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9C5BCD"/>
                          </a:solidFill>
                          <a:latin typeface="Cambria Math" panose="02040503050406030204" pitchFamily="18" charset="0"/>
                        </a:rPr>
                        <m:t>𝐶</m:t>
                      </m:r>
                      <m:r>
                        <a:rPr lang="en-US" sz="1200" b="0" i="1" smtClean="0">
                          <a:solidFill>
                            <a:srgbClr val="9C5BCD"/>
                          </a:solidFill>
                          <a:latin typeface="Cambria Math" panose="02040503050406030204" pitchFamily="18" charset="0"/>
                        </a:rPr>
                        <m:t>+</m:t>
                      </m:r>
                      <m:r>
                        <a:rPr lang="en-US" sz="1200" b="0" i="1" smtClean="0">
                          <a:solidFill>
                            <a:srgbClr val="9C5BCD"/>
                          </a:solidFill>
                          <a:latin typeface="Cambria Math" panose="02040503050406030204" pitchFamily="18" charset="0"/>
                        </a:rPr>
                        <m:t>𝐼</m:t>
                      </m:r>
                      <m:r>
                        <a:rPr lang="en-US" sz="1200" b="0" i="1" smtClean="0">
                          <a:solidFill>
                            <a:srgbClr val="9C5BCD"/>
                          </a:solidFill>
                          <a:latin typeface="Cambria Math" panose="02040503050406030204" pitchFamily="18" charset="0"/>
                        </a:rPr>
                        <m:t>+</m:t>
                      </m:r>
                      <m:r>
                        <a:rPr lang="en-US" sz="1200" b="0" i="1" smtClean="0">
                          <a:solidFill>
                            <a:srgbClr val="9C5BCD"/>
                          </a:solidFill>
                          <a:latin typeface="Cambria Math" panose="02040503050406030204" pitchFamily="18" charset="0"/>
                        </a:rPr>
                        <m:t>𝐺</m:t>
                      </m:r>
                      <m:r>
                        <a:rPr lang="en-US" sz="1200" b="0" i="1" smtClean="0">
                          <a:solidFill>
                            <a:srgbClr val="9C5BCD"/>
                          </a:solidFill>
                          <a:latin typeface="Cambria Math" panose="02040503050406030204" pitchFamily="18" charset="0"/>
                        </a:rPr>
                        <m:t>−</m:t>
                      </m:r>
                      <m:f>
                        <m:fPr>
                          <m:ctrlPr>
                            <a:rPr lang="en-US" sz="1200" b="0" i="1" smtClean="0">
                              <a:solidFill>
                                <a:srgbClr val="9C5BCD"/>
                              </a:solidFill>
                              <a:latin typeface="Cambria Math" panose="02040503050406030204" pitchFamily="18" charset="0"/>
                            </a:rPr>
                          </m:ctrlPr>
                        </m:fPr>
                        <m:num>
                          <m:r>
                            <a:rPr lang="en-US" sz="1200" b="0" i="1" smtClean="0">
                              <a:solidFill>
                                <a:srgbClr val="9C5BCD"/>
                              </a:solidFill>
                              <a:latin typeface="Cambria Math" panose="02040503050406030204" pitchFamily="18" charset="0"/>
                            </a:rPr>
                            <m:t>𝐼𝑀</m:t>
                          </m:r>
                        </m:num>
                        <m:den>
                          <m:r>
                            <a:rPr lang="en-US" sz="1200" b="0" i="1" smtClean="0">
                              <a:solidFill>
                                <a:srgbClr val="9C5BCD"/>
                              </a:solidFill>
                              <a:latin typeface="Cambria Math" panose="02040503050406030204" pitchFamily="18" charset="0"/>
                            </a:rPr>
                            <m:t>𝜀</m:t>
                          </m:r>
                        </m:den>
                      </m:f>
                    </m:oMath>
                  </m:oMathPara>
                </a14:m>
                <a:endParaRPr lang="en-US" sz="1200" dirty="0">
                  <a:solidFill>
                    <a:srgbClr val="9C5BCD"/>
                  </a:solidFill>
                </a:endParaRPr>
              </a:p>
            </p:txBody>
          </p:sp>
        </mc:Choice>
        <mc:Fallback xmlns="">
          <p:sp>
            <p:nvSpPr>
              <p:cNvPr id="8" name="TextBox 7">
                <a:extLst>
                  <a:ext uri="{FF2B5EF4-FFF2-40B4-BE49-F238E27FC236}">
                    <a16:creationId xmlns:a16="http://schemas.microsoft.com/office/drawing/2014/main" id="{EA2385CF-D86E-25BA-C83F-00D4E66A3267}"/>
                  </a:ext>
                </a:extLst>
              </p:cNvPr>
              <p:cNvSpPr txBox="1">
                <a:spLocks noRot="1" noChangeAspect="1" noMove="1" noResize="1" noEditPoints="1" noAdjustHandles="1" noChangeArrowheads="1" noChangeShapeType="1" noTextEdit="1"/>
              </p:cNvSpPr>
              <p:nvPr/>
            </p:nvSpPr>
            <p:spPr>
              <a:xfrm>
                <a:off x="3481163" y="4165923"/>
                <a:ext cx="1043106" cy="345736"/>
              </a:xfrm>
              <a:prstGeom prst="rect">
                <a:avLst/>
              </a:prstGeom>
              <a:blipFill>
                <a:blip r:embed="rId4"/>
                <a:stretch>
                  <a:fillRect l="-2924" t="-1754" r="-2339"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69DE09-65B6-26A9-6768-853AAB72C145}"/>
                  </a:ext>
                </a:extLst>
              </p:cNvPr>
              <p:cNvSpPr txBox="1"/>
              <p:nvPr/>
            </p:nvSpPr>
            <p:spPr>
              <a:xfrm>
                <a:off x="854228" y="3419979"/>
                <a:ext cx="1626150"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0070C0"/>
                          </a:solidFill>
                          <a:latin typeface="Cambria Math" panose="02040503050406030204" pitchFamily="18" charset="0"/>
                        </a:rPr>
                        <m:t>𝑍</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𝐶</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𝐼</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𝐺</m:t>
                      </m:r>
                      <m:r>
                        <a:rPr lang="en-US" sz="1200" b="0" i="1" smtClean="0">
                          <a:solidFill>
                            <a:srgbClr val="0070C0"/>
                          </a:solidFill>
                          <a:latin typeface="Cambria Math" panose="02040503050406030204" pitchFamily="18" charset="0"/>
                        </a:rPr>
                        <m:t>−</m:t>
                      </m:r>
                      <m:f>
                        <m:fPr>
                          <m:ctrlPr>
                            <a:rPr lang="en-US" sz="1200" b="0" i="1" smtClean="0">
                              <a:solidFill>
                                <a:srgbClr val="0070C0"/>
                              </a:solidFill>
                              <a:latin typeface="Cambria Math" panose="02040503050406030204" pitchFamily="18" charset="0"/>
                            </a:rPr>
                          </m:ctrlPr>
                        </m:fPr>
                        <m:num>
                          <m:r>
                            <a:rPr lang="en-US" sz="1200" b="0" i="1" smtClean="0">
                              <a:solidFill>
                                <a:srgbClr val="0070C0"/>
                              </a:solidFill>
                              <a:latin typeface="Cambria Math" panose="02040503050406030204" pitchFamily="18" charset="0"/>
                            </a:rPr>
                            <m:t>𝐼𝑀</m:t>
                          </m:r>
                        </m:num>
                        <m:den>
                          <m:r>
                            <a:rPr lang="en-US" sz="1200" b="0" i="1" smtClean="0">
                              <a:solidFill>
                                <a:srgbClr val="0070C0"/>
                              </a:solidFill>
                              <a:latin typeface="Cambria Math" panose="02040503050406030204" pitchFamily="18" charset="0"/>
                            </a:rPr>
                            <m:t>𝜀</m:t>
                          </m:r>
                        </m:den>
                      </m:f>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𝑋</m:t>
                      </m:r>
                    </m:oMath>
                  </m:oMathPara>
                </a14:m>
                <a:endParaRPr lang="en-US" sz="1200" dirty="0">
                  <a:solidFill>
                    <a:srgbClr val="0070C0"/>
                  </a:solidFill>
                </a:endParaRPr>
              </a:p>
            </p:txBody>
          </p:sp>
        </mc:Choice>
        <mc:Fallback xmlns="">
          <p:sp>
            <p:nvSpPr>
              <p:cNvPr id="11" name="TextBox 10">
                <a:extLst>
                  <a:ext uri="{FF2B5EF4-FFF2-40B4-BE49-F238E27FC236}">
                    <a16:creationId xmlns:a16="http://schemas.microsoft.com/office/drawing/2014/main" id="{FE69DE09-65B6-26A9-6768-853AAB72C145}"/>
                  </a:ext>
                </a:extLst>
              </p:cNvPr>
              <p:cNvSpPr txBox="1">
                <a:spLocks noRot="1" noChangeAspect="1" noMove="1" noResize="1" noEditPoints="1" noAdjustHandles="1" noChangeArrowheads="1" noChangeShapeType="1" noTextEdit="1"/>
              </p:cNvSpPr>
              <p:nvPr/>
            </p:nvSpPr>
            <p:spPr>
              <a:xfrm>
                <a:off x="854228" y="3419979"/>
                <a:ext cx="1626150" cy="345736"/>
              </a:xfrm>
              <a:prstGeom prst="rect">
                <a:avLst/>
              </a:prstGeom>
              <a:blipFill>
                <a:blip r:embed="rId5"/>
                <a:stretch>
                  <a:fillRect l="-1873" t="-3509" r="-1498" b="-10526"/>
                </a:stretch>
              </a:blipFill>
            </p:spPr>
            <p:txBody>
              <a:bodyPr/>
              <a:lstStyle/>
              <a:p>
                <a:r>
                  <a:rPr lang="en-US">
                    <a:noFill/>
                  </a:rPr>
                  <a:t> </a:t>
                </a:r>
              </a:p>
            </p:txBody>
          </p:sp>
        </mc:Fallback>
      </mc:AlternateContent>
    </p:spTree>
    <p:extLst>
      <p:ext uri="{BB962C8B-B14F-4D97-AF65-F5344CB8AC3E}">
        <p14:creationId xmlns:p14="http://schemas.microsoft.com/office/powerpoint/2010/main" val="32181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39A036D7-BCA8-3A48-903B-AE7B5F1B6BB3}"/>
              </a:ext>
            </a:extLst>
          </p:cNvPr>
          <p:cNvCxnSpPr/>
          <p:nvPr/>
        </p:nvCxnSpPr>
        <p:spPr>
          <a:xfrm>
            <a:off x="4741113" y="4196624"/>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A29FCA-4E94-2126-9DE1-F23C4332C408}"/>
              </a:ext>
            </a:extLst>
          </p:cNvPr>
          <p:cNvCxnSpPr>
            <a:cxnSpLocks/>
          </p:cNvCxnSpPr>
          <p:nvPr/>
        </p:nvCxnSpPr>
        <p:spPr>
          <a:xfrm>
            <a:off x="4908202" y="3581400"/>
            <a:ext cx="3680967" cy="122634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11</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1958" y="2603424"/>
            <a:ext cx="3732311" cy="22314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F8B977-F0E3-A359-2B02-7F90E0567B55}"/>
                  </a:ext>
                </a:extLst>
              </p:cNvPr>
              <p:cNvSpPr txBox="1"/>
              <p:nvPr/>
            </p:nvSpPr>
            <p:spPr>
              <a:xfrm>
                <a:off x="3857869" y="2393845"/>
                <a:ext cx="6664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𝐶</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𝐼</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𝐺</m:t>
                      </m:r>
                    </m:oMath>
                  </m:oMathPara>
                </a14:m>
                <a:endParaRPr lang="en-US" sz="1200" dirty="0">
                  <a:solidFill>
                    <a:srgbClr val="FF0000"/>
                  </a:solidFill>
                </a:endParaRPr>
              </a:p>
            </p:txBody>
          </p:sp>
        </mc:Choice>
        <mc:Fallback xmlns="">
          <p:sp>
            <p:nvSpPr>
              <p:cNvPr id="10" name="TextBox 9">
                <a:extLst>
                  <a:ext uri="{FF2B5EF4-FFF2-40B4-BE49-F238E27FC236}">
                    <a16:creationId xmlns:a16="http://schemas.microsoft.com/office/drawing/2014/main" id="{AAF8B977-F0E3-A359-2B02-7F90E0567B55}"/>
                  </a:ext>
                </a:extLst>
              </p:cNvPr>
              <p:cNvSpPr txBox="1">
                <a:spLocks noRot="1" noChangeAspect="1" noMove="1" noResize="1" noEditPoints="1" noAdjustHandles="1" noChangeArrowheads="1" noChangeShapeType="1" noTextEdit="1"/>
              </p:cNvSpPr>
              <p:nvPr/>
            </p:nvSpPr>
            <p:spPr>
              <a:xfrm>
                <a:off x="3857869" y="2393845"/>
                <a:ext cx="666400" cy="184666"/>
              </a:xfrm>
              <a:prstGeom prst="rect">
                <a:avLst/>
              </a:prstGeom>
              <a:blipFill>
                <a:blip r:embed="rId2"/>
                <a:stretch>
                  <a:fillRect l="-5505" r="-4587" b="-6667"/>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D68F910E-A0DE-7693-0969-CFE0993CF97B}"/>
              </a:ext>
            </a:extLst>
          </p:cNvPr>
          <p:cNvCxnSpPr>
            <a:cxnSpLocks/>
          </p:cNvCxnSpPr>
          <p:nvPr/>
        </p:nvCxnSpPr>
        <p:spPr>
          <a:xfrm flipV="1">
            <a:off x="782538" y="3957386"/>
            <a:ext cx="3732311" cy="998376"/>
          </a:xfrm>
          <a:prstGeom prst="line">
            <a:avLst/>
          </a:prstGeom>
          <a:ln w="28575">
            <a:solidFill>
              <a:srgbClr val="9C5BCD">
                <a:alpha val="25000"/>
              </a:srgb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7DF20E5-0C45-5132-2AD0-F800768EF88E}"/>
                  </a:ext>
                </a:extLst>
              </p:cNvPr>
              <p:cNvSpPr txBox="1"/>
              <p:nvPr/>
            </p:nvSpPr>
            <p:spPr>
              <a:xfrm>
                <a:off x="3481163" y="4165923"/>
                <a:ext cx="1043106"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9C5BCD">
                              <a:alpha val="25000"/>
                            </a:srgbClr>
                          </a:solidFill>
                          <a:latin typeface="Cambria Math" panose="02040503050406030204" pitchFamily="18" charset="0"/>
                        </a:rPr>
                        <m:t>𝐶</m:t>
                      </m:r>
                      <m:r>
                        <a:rPr lang="en-US" sz="1200" b="0" i="1" smtClean="0">
                          <a:solidFill>
                            <a:srgbClr val="9C5BCD">
                              <a:alpha val="25000"/>
                            </a:srgbClr>
                          </a:solidFill>
                          <a:latin typeface="Cambria Math" panose="02040503050406030204" pitchFamily="18" charset="0"/>
                        </a:rPr>
                        <m:t>+</m:t>
                      </m:r>
                      <m:r>
                        <a:rPr lang="en-US" sz="1200" b="0" i="1" smtClean="0">
                          <a:solidFill>
                            <a:srgbClr val="9C5BCD">
                              <a:alpha val="25000"/>
                            </a:srgbClr>
                          </a:solidFill>
                          <a:latin typeface="Cambria Math" panose="02040503050406030204" pitchFamily="18" charset="0"/>
                        </a:rPr>
                        <m:t>𝐼</m:t>
                      </m:r>
                      <m:r>
                        <a:rPr lang="en-US" sz="1200" b="0" i="1" smtClean="0">
                          <a:solidFill>
                            <a:srgbClr val="9C5BCD">
                              <a:alpha val="25000"/>
                            </a:srgbClr>
                          </a:solidFill>
                          <a:latin typeface="Cambria Math" panose="02040503050406030204" pitchFamily="18" charset="0"/>
                        </a:rPr>
                        <m:t>+</m:t>
                      </m:r>
                      <m:r>
                        <a:rPr lang="en-US" sz="1200" b="0" i="1" smtClean="0">
                          <a:solidFill>
                            <a:srgbClr val="9C5BCD">
                              <a:alpha val="25000"/>
                            </a:srgbClr>
                          </a:solidFill>
                          <a:latin typeface="Cambria Math" panose="02040503050406030204" pitchFamily="18" charset="0"/>
                        </a:rPr>
                        <m:t>𝐺</m:t>
                      </m:r>
                      <m:r>
                        <a:rPr lang="en-US" sz="1200" b="0" i="1" smtClean="0">
                          <a:solidFill>
                            <a:srgbClr val="9C5BCD">
                              <a:alpha val="25000"/>
                            </a:srgbClr>
                          </a:solidFill>
                          <a:latin typeface="Cambria Math" panose="02040503050406030204" pitchFamily="18" charset="0"/>
                        </a:rPr>
                        <m:t>−</m:t>
                      </m:r>
                      <m:f>
                        <m:fPr>
                          <m:ctrlPr>
                            <a:rPr lang="en-US" sz="1200" b="0" i="1" smtClean="0">
                              <a:solidFill>
                                <a:srgbClr val="9C5BCD">
                                  <a:alpha val="25000"/>
                                </a:srgbClr>
                              </a:solidFill>
                              <a:latin typeface="Cambria Math" panose="02040503050406030204" pitchFamily="18" charset="0"/>
                            </a:rPr>
                          </m:ctrlPr>
                        </m:fPr>
                        <m:num>
                          <m:r>
                            <a:rPr lang="en-US" sz="1200" b="0" i="1" smtClean="0">
                              <a:solidFill>
                                <a:srgbClr val="9C5BCD">
                                  <a:alpha val="25000"/>
                                </a:srgbClr>
                              </a:solidFill>
                              <a:latin typeface="Cambria Math" panose="02040503050406030204" pitchFamily="18" charset="0"/>
                            </a:rPr>
                            <m:t>𝐼𝑀</m:t>
                          </m:r>
                        </m:num>
                        <m:den>
                          <m:r>
                            <a:rPr lang="en-US" sz="1200" b="0" i="1" smtClean="0">
                              <a:solidFill>
                                <a:srgbClr val="9C5BCD">
                                  <a:alpha val="25000"/>
                                </a:srgbClr>
                              </a:solidFill>
                              <a:latin typeface="Cambria Math" panose="02040503050406030204" pitchFamily="18" charset="0"/>
                            </a:rPr>
                            <m:t>𝜀</m:t>
                          </m:r>
                        </m:den>
                      </m:f>
                    </m:oMath>
                  </m:oMathPara>
                </a14:m>
                <a:endParaRPr lang="en-US" sz="1200" dirty="0">
                  <a:solidFill>
                    <a:srgbClr val="9C5BCD">
                      <a:alpha val="25000"/>
                    </a:srgbClr>
                  </a:solidFill>
                </a:endParaRPr>
              </a:p>
            </p:txBody>
          </p:sp>
        </mc:Choice>
        <mc:Fallback xmlns="">
          <p:sp>
            <p:nvSpPr>
              <p:cNvPr id="38" name="TextBox 37">
                <a:extLst>
                  <a:ext uri="{FF2B5EF4-FFF2-40B4-BE49-F238E27FC236}">
                    <a16:creationId xmlns:a16="http://schemas.microsoft.com/office/drawing/2014/main" id="{27DF20E5-0C45-5132-2AD0-F800768EF88E}"/>
                  </a:ext>
                </a:extLst>
              </p:cNvPr>
              <p:cNvSpPr txBox="1">
                <a:spLocks noRot="1" noChangeAspect="1" noMove="1" noResize="1" noEditPoints="1" noAdjustHandles="1" noChangeArrowheads="1" noChangeShapeType="1" noTextEdit="1"/>
              </p:cNvSpPr>
              <p:nvPr/>
            </p:nvSpPr>
            <p:spPr>
              <a:xfrm>
                <a:off x="3481163" y="4165923"/>
                <a:ext cx="1043106" cy="345736"/>
              </a:xfrm>
              <a:prstGeom prst="rect">
                <a:avLst/>
              </a:prstGeom>
              <a:blipFill>
                <a:blip r:embed="rId3"/>
                <a:stretch>
                  <a:fillRect l="-2924" t="-1754" r="-2339" b="-10526"/>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782538" y="3198248"/>
            <a:ext cx="3732311" cy="9983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C4E1CB1-8EA7-9C38-3D0F-53AB3A8D7AAC}"/>
                  </a:ext>
                </a:extLst>
              </p:cNvPr>
              <p:cNvSpPr txBox="1"/>
              <p:nvPr/>
            </p:nvSpPr>
            <p:spPr>
              <a:xfrm>
                <a:off x="854228" y="3419979"/>
                <a:ext cx="1626150"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0070C0"/>
                          </a:solidFill>
                          <a:latin typeface="Cambria Math" panose="02040503050406030204" pitchFamily="18" charset="0"/>
                        </a:rPr>
                        <m:t>𝑍</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𝐶</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𝐼</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𝐺</m:t>
                      </m:r>
                      <m:r>
                        <a:rPr lang="en-US" sz="1200" b="0" i="1" smtClean="0">
                          <a:solidFill>
                            <a:srgbClr val="0070C0"/>
                          </a:solidFill>
                          <a:latin typeface="Cambria Math" panose="02040503050406030204" pitchFamily="18" charset="0"/>
                        </a:rPr>
                        <m:t>−</m:t>
                      </m:r>
                      <m:f>
                        <m:fPr>
                          <m:ctrlPr>
                            <a:rPr lang="en-US" sz="1200" b="0" i="1" smtClean="0">
                              <a:solidFill>
                                <a:srgbClr val="0070C0"/>
                              </a:solidFill>
                              <a:latin typeface="Cambria Math" panose="02040503050406030204" pitchFamily="18" charset="0"/>
                            </a:rPr>
                          </m:ctrlPr>
                        </m:fPr>
                        <m:num>
                          <m:r>
                            <a:rPr lang="en-US" sz="1200" b="0" i="1" smtClean="0">
                              <a:solidFill>
                                <a:srgbClr val="0070C0"/>
                              </a:solidFill>
                              <a:latin typeface="Cambria Math" panose="02040503050406030204" pitchFamily="18" charset="0"/>
                            </a:rPr>
                            <m:t>𝐼𝑀</m:t>
                          </m:r>
                        </m:num>
                        <m:den>
                          <m:r>
                            <a:rPr lang="en-US" sz="1200" b="0" i="1" smtClean="0">
                              <a:solidFill>
                                <a:srgbClr val="0070C0"/>
                              </a:solidFill>
                              <a:latin typeface="Cambria Math" panose="02040503050406030204" pitchFamily="18" charset="0"/>
                            </a:rPr>
                            <m:t>𝜀</m:t>
                          </m:r>
                        </m:den>
                      </m:f>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𝑋</m:t>
                      </m:r>
                    </m:oMath>
                  </m:oMathPara>
                </a14:m>
                <a:endParaRPr lang="en-US" sz="1200" dirty="0">
                  <a:solidFill>
                    <a:srgbClr val="0070C0"/>
                  </a:solidFill>
                </a:endParaRPr>
              </a:p>
            </p:txBody>
          </p:sp>
        </mc:Choice>
        <mc:Fallback xmlns="">
          <p:sp>
            <p:nvSpPr>
              <p:cNvPr id="42" name="TextBox 41">
                <a:extLst>
                  <a:ext uri="{FF2B5EF4-FFF2-40B4-BE49-F238E27FC236}">
                    <a16:creationId xmlns:a16="http://schemas.microsoft.com/office/drawing/2014/main" id="{1C4E1CB1-8EA7-9C38-3D0F-53AB3A8D7AAC}"/>
                  </a:ext>
                </a:extLst>
              </p:cNvPr>
              <p:cNvSpPr txBox="1">
                <a:spLocks noRot="1" noChangeAspect="1" noMove="1" noResize="1" noEditPoints="1" noAdjustHandles="1" noChangeArrowheads="1" noChangeShapeType="1" noTextEdit="1"/>
              </p:cNvSpPr>
              <p:nvPr/>
            </p:nvSpPr>
            <p:spPr>
              <a:xfrm>
                <a:off x="854228" y="3419979"/>
                <a:ext cx="1626150" cy="345736"/>
              </a:xfrm>
              <a:prstGeom prst="rect">
                <a:avLst/>
              </a:prstGeom>
              <a:blipFill>
                <a:blip r:embed="rId4"/>
                <a:stretch>
                  <a:fillRect l="-1873" t="-3509" r="-1498" b="-10526"/>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9F3B8B34-EFDD-F489-E431-C940236095ED}"/>
              </a:ext>
            </a:extLst>
          </p:cNvPr>
          <p:cNvCxnSpPr>
            <a:cxnSpLocks/>
          </p:cNvCxnSpPr>
          <p:nvPr/>
        </p:nvCxnSpPr>
        <p:spPr>
          <a:xfrm>
            <a:off x="943921" y="4201937"/>
            <a:ext cx="0" cy="485937"/>
          </a:xfrm>
          <a:prstGeom prst="straightConnector1">
            <a:avLst/>
          </a:prstGeom>
          <a:ln w="127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5BF92DC-60DE-3EF9-1DBB-F36BEF46947E}"/>
              </a:ext>
            </a:extLst>
          </p:cNvPr>
          <p:cNvSpPr/>
          <p:nvPr/>
        </p:nvSpPr>
        <p:spPr>
          <a:xfrm>
            <a:off x="911511" y="4115134"/>
            <a:ext cx="64008" cy="6400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09DA5E02-30E6-7D5E-CF7D-3D01D18937EE}"/>
              </a:ext>
            </a:extLst>
          </p:cNvPr>
          <p:cNvCxnSpPr>
            <a:cxnSpLocks/>
          </p:cNvCxnSpPr>
          <p:nvPr/>
        </p:nvCxnSpPr>
        <p:spPr>
          <a:xfrm rot="16200000">
            <a:off x="2961429" y="3954581"/>
            <a:ext cx="38862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BF189A-CD47-8741-A7D3-A252AC2547C6}"/>
              </a:ext>
            </a:extLst>
          </p:cNvPr>
          <p:cNvSpPr txBox="1"/>
          <p:nvPr/>
        </p:nvSpPr>
        <p:spPr>
          <a:xfrm rot="16200000">
            <a:off x="4221259" y="2315343"/>
            <a:ext cx="1039708" cy="307777"/>
          </a:xfrm>
          <a:prstGeom prst="rect">
            <a:avLst/>
          </a:prstGeom>
          <a:noFill/>
        </p:spPr>
        <p:txBody>
          <a:bodyPr wrap="none" rtlCol="0">
            <a:spAutoFit/>
          </a:bodyPr>
          <a:lstStyle/>
          <a:p>
            <a:r>
              <a:rPr lang="en-US" sz="1400" dirty="0"/>
              <a:t>Net Exports</a:t>
            </a:r>
          </a:p>
        </p:txBody>
      </p:sp>
      <p:sp>
        <p:nvSpPr>
          <p:cNvPr id="20" name="Oval 19">
            <a:extLst>
              <a:ext uri="{FF2B5EF4-FFF2-40B4-BE49-F238E27FC236}">
                <a16:creationId xmlns:a16="http://schemas.microsoft.com/office/drawing/2014/main" id="{A3D24695-72CA-303A-2FF8-2021F147C422}"/>
              </a:ext>
            </a:extLst>
          </p:cNvPr>
          <p:cNvSpPr/>
          <p:nvPr/>
        </p:nvSpPr>
        <p:spPr>
          <a:xfrm>
            <a:off x="911511" y="4707077"/>
            <a:ext cx="64008" cy="6400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499F683C-02A5-21A7-07CB-E268C9DEE454}"/>
              </a:ext>
            </a:extLst>
          </p:cNvPr>
          <p:cNvCxnSpPr>
            <a:cxnSpLocks/>
          </p:cNvCxnSpPr>
          <p:nvPr/>
        </p:nvCxnSpPr>
        <p:spPr>
          <a:xfrm>
            <a:off x="5061831" y="3691681"/>
            <a:ext cx="0" cy="485937"/>
          </a:xfrm>
          <a:prstGeom prst="straightConnector1">
            <a:avLst/>
          </a:prstGeom>
          <a:ln w="127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F91FA82-56AC-0227-BCB4-FBFB3F4ED59F}"/>
              </a:ext>
            </a:extLst>
          </p:cNvPr>
          <p:cNvCxnSpPr>
            <a:cxnSpLocks/>
          </p:cNvCxnSpPr>
          <p:nvPr/>
        </p:nvCxnSpPr>
        <p:spPr>
          <a:xfrm>
            <a:off x="4429731" y="2707485"/>
            <a:ext cx="0" cy="471654"/>
          </a:xfrm>
          <a:prstGeom prst="straightConnector1">
            <a:avLst/>
          </a:prstGeom>
          <a:ln w="127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F1BA69E-47AA-C93E-4E44-9D6B0B458D70}"/>
              </a:ext>
            </a:extLst>
          </p:cNvPr>
          <p:cNvSpPr/>
          <p:nvPr/>
        </p:nvSpPr>
        <p:spPr>
          <a:xfrm>
            <a:off x="4395539" y="2626810"/>
            <a:ext cx="64008" cy="64008"/>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0D38388-2305-7320-4251-2706D6BA2558}"/>
              </a:ext>
            </a:extLst>
          </p:cNvPr>
          <p:cNvSpPr/>
          <p:nvPr/>
        </p:nvSpPr>
        <p:spPr>
          <a:xfrm>
            <a:off x="4397921" y="3194942"/>
            <a:ext cx="64008" cy="64008"/>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A7F3FA7E-4CE6-4599-EEA5-BBEEFAC85913}"/>
              </a:ext>
            </a:extLst>
          </p:cNvPr>
          <p:cNvCxnSpPr>
            <a:cxnSpLocks/>
          </p:cNvCxnSpPr>
          <p:nvPr/>
        </p:nvCxnSpPr>
        <p:spPr>
          <a:xfrm>
            <a:off x="8422611" y="4221537"/>
            <a:ext cx="0" cy="471654"/>
          </a:xfrm>
          <a:prstGeom prst="straightConnector1">
            <a:avLst/>
          </a:prstGeom>
          <a:ln w="127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F725027-31C0-21CD-9CBA-4D9BCBC06D58}"/>
              </a:ext>
            </a:extLst>
          </p:cNvPr>
          <p:cNvSpPr txBox="1"/>
          <p:nvPr/>
        </p:nvSpPr>
        <p:spPr>
          <a:xfrm>
            <a:off x="7997618" y="3907910"/>
            <a:ext cx="708848" cy="307777"/>
          </a:xfrm>
          <a:prstGeom prst="rect">
            <a:avLst/>
          </a:prstGeom>
          <a:noFill/>
        </p:spPr>
        <p:txBody>
          <a:bodyPr wrap="none" rtlCol="0">
            <a:spAutoFit/>
          </a:bodyPr>
          <a:lstStyle/>
          <a:p>
            <a:r>
              <a:rPr lang="en-US" sz="1400" dirty="0"/>
              <a:t>Output</a:t>
            </a:r>
          </a:p>
        </p:txBody>
      </p:sp>
      <p:sp>
        <p:nvSpPr>
          <p:cNvPr id="28" name="Oval 27">
            <a:extLst>
              <a:ext uri="{FF2B5EF4-FFF2-40B4-BE49-F238E27FC236}">
                <a16:creationId xmlns:a16="http://schemas.microsoft.com/office/drawing/2014/main" id="{CE0992B6-2588-AA2B-F6F7-98DC62004278}"/>
              </a:ext>
            </a:extLst>
          </p:cNvPr>
          <p:cNvSpPr/>
          <p:nvPr/>
        </p:nvSpPr>
        <p:spPr>
          <a:xfrm>
            <a:off x="5029827" y="3599022"/>
            <a:ext cx="64008" cy="6400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98DF53E1-D8FA-7FCB-AA51-259B4CE3ADEC}"/>
              </a:ext>
            </a:extLst>
          </p:cNvPr>
          <p:cNvSpPr/>
          <p:nvPr/>
        </p:nvSpPr>
        <p:spPr>
          <a:xfrm>
            <a:off x="8382987" y="4714697"/>
            <a:ext cx="64008" cy="64008"/>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20AC2E0-9594-87F2-A168-E0B2C8CB4F2C}"/>
                  </a:ext>
                </a:extLst>
              </p:cNvPr>
              <p:cNvSpPr txBox="1"/>
              <p:nvPr/>
            </p:nvSpPr>
            <p:spPr>
              <a:xfrm>
                <a:off x="8446995" y="4850771"/>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39" name="TextBox 38">
                <a:extLst>
                  <a:ext uri="{FF2B5EF4-FFF2-40B4-BE49-F238E27FC236}">
                    <a16:creationId xmlns:a16="http://schemas.microsoft.com/office/drawing/2014/main" id="{E20AC2E0-9594-87F2-A168-E0B2C8CB4F2C}"/>
                  </a:ext>
                </a:extLst>
              </p:cNvPr>
              <p:cNvSpPr txBox="1">
                <a:spLocks noRot="1" noChangeAspect="1" noMove="1" noResize="1" noEditPoints="1" noAdjustHandles="1" noChangeArrowheads="1" noChangeShapeType="1" noTextEdit="1"/>
              </p:cNvSpPr>
              <p:nvPr/>
            </p:nvSpPr>
            <p:spPr>
              <a:xfrm>
                <a:off x="8446995" y="4850771"/>
                <a:ext cx="291298" cy="215444"/>
              </a:xfrm>
              <a:prstGeom prst="rect">
                <a:avLst/>
              </a:prstGeom>
              <a:blipFill>
                <a:blip r:embed="rId5"/>
                <a:stretch>
                  <a:fillRect l="-14894" r="-12766" b="-5714"/>
                </a:stretch>
              </a:blipFill>
            </p:spPr>
            <p:txBody>
              <a:bodyPr/>
              <a:lstStyle/>
              <a:p>
                <a:r>
                  <a:rPr lang="en-US">
                    <a:noFill/>
                  </a:rPr>
                  <a:t> </a:t>
                </a:r>
              </a:p>
            </p:txBody>
          </p:sp>
        </mc:Fallback>
      </mc:AlternateContent>
    </p:spTree>
    <p:extLst>
      <p:ext uri="{BB962C8B-B14F-4D97-AF65-F5344CB8AC3E}">
        <p14:creationId xmlns:p14="http://schemas.microsoft.com/office/powerpoint/2010/main" val="238814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23" grpId="0" animBg="1"/>
      <p:bldP spid="24" grpId="0" animBg="1"/>
      <p:bldP spid="35" grpId="0"/>
      <p:bldP spid="28" grpId="0" animBg="1"/>
      <p:bldP spid="29"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12</a:t>
            </a:fld>
            <a:endParaRPr lang="en-US" dirty="0"/>
          </a:p>
        </p:txBody>
      </p:sp>
      <p:cxnSp>
        <p:nvCxnSpPr>
          <p:cNvPr id="14" name="Straight Arrow Connector 13">
            <a:extLst>
              <a:ext uri="{FF2B5EF4-FFF2-40B4-BE49-F238E27FC236}">
                <a16:creationId xmlns:a16="http://schemas.microsoft.com/office/drawing/2014/main" id="{39A036D7-BCA8-3A48-903B-AE7B5F1B6BB3}"/>
              </a:ext>
            </a:extLst>
          </p:cNvPr>
          <p:cNvCxnSpPr/>
          <p:nvPr/>
        </p:nvCxnSpPr>
        <p:spPr>
          <a:xfrm>
            <a:off x="626311" y="4196624"/>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DA5E02-30E6-7D5E-CF7D-3D01D18937EE}"/>
              </a:ext>
            </a:extLst>
          </p:cNvPr>
          <p:cNvCxnSpPr>
            <a:cxnSpLocks/>
          </p:cNvCxnSpPr>
          <p:nvPr/>
        </p:nvCxnSpPr>
        <p:spPr>
          <a:xfrm rot="16200000">
            <a:off x="-1153373"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9BF189A-CD47-8741-A7D3-A252AC2547C6}"/>
                  </a:ext>
                </a:extLst>
              </p:cNvPr>
              <p:cNvSpPr txBox="1"/>
              <p:nvPr/>
            </p:nvSpPr>
            <p:spPr>
              <a:xfrm rot="16200000">
                <a:off x="-122145" y="2529192"/>
                <a:ext cx="1478482" cy="307777"/>
              </a:xfrm>
              <a:prstGeom prst="rect">
                <a:avLst/>
              </a:prstGeom>
              <a:noFill/>
            </p:spPr>
            <p:txBody>
              <a:bodyPr wrap="none" rtlCol="0">
                <a:spAutoFit/>
              </a:bodyPr>
              <a:lstStyle/>
              <a:p>
                <a:r>
                  <a:rPr lang="en-US" sz="1400" dirty="0"/>
                  <a:t>Net Exports </a:t>
                </a:r>
                <a14:m>
                  <m:oMath xmlns:m="http://schemas.openxmlformats.org/officeDocument/2006/math">
                    <m:r>
                      <a:rPr lang="en-US" sz="1400" i="1" dirty="0" smtClean="0">
                        <a:latin typeface="Cambria Math" panose="02040503050406030204" pitchFamily="18" charset="0"/>
                      </a:rPr>
                      <m:t>(</m:t>
                    </m:r>
                    <m:r>
                      <a:rPr lang="en-US" sz="1400" i="1" dirty="0" smtClean="0">
                        <a:latin typeface="Cambria Math" panose="02040503050406030204" pitchFamily="18" charset="0"/>
                      </a:rPr>
                      <m:t>𝑁𝑋</m:t>
                    </m:r>
                    <m:r>
                      <a:rPr lang="en-US" sz="1400" i="1" dirty="0" smtClean="0">
                        <a:latin typeface="Cambria Math" panose="02040503050406030204" pitchFamily="18" charset="0"/>
                      </a:rPr>
                      <m:t>)</m:t>
                    </m:r>
                  </m:oMath>
                </a14:m>
                <a:endParaRPr lang="en-US" sz="1400" dirty="0"/>
              </a:p>
            </p:txBody>
          </p:sp>
        </mc:Choice>
        <mc:Fallback xmlns="">
          <p:sp>
            <p:nvSpPr>
              <p:cNvPr id="19" name="TextBox 18">
                <a:extLst>
                  <a:ext uri="{FF2B5EF4-FFF2-40B4-BE49-F238E27FC236}">
                    <a16:creationId xmlns:a16="http://schemas.microsoft.com/office/drawing/2014/main" id="{79BF189A-CD47-8741-A7D3-A252AC2547C6}"/>
                  </a:ext>
                </a:extLst>
              </p:cNvPr>
              <p:cNvSpPr txBox="1">
                <a:spLocks noRot="1" noChangeAspect="1" noMove="1" noResize="1" noEditPoints="1" noAdjustHandles="1" noChangeArrowheads="1" noChangeShapeType="1" noTextEdit="1"/>
              </p:cNvSpPr>
              <p:nvPr/>
            </p:nvSpPr>
            <p:spPr>
              <a:xfrm rot="16200000">
                <a:off x="-122145" y="2529192"/>
                <a:ext cx="1478482" cy="307777"/>
              </a:xfrm>
              <a:prstGeom prst="rect">
                <a:avLst/>
              </a:prstGeom>
              <a:blipFill>
                <a:blip r:embed="rId2"/>
                <a:stretch>
                  <a:fillRect l="-4000" r="-20000" b="-1240"/>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63A29FCA-4E94-2126-9DE1-F23C4332C408}"/>
              </a:ext>
            </a:extLst>
          </p:cNvPr>
          <p:cNvCxnSpPr>
            <a:cxnSpLocks/>
          </p:cNvCxnSpPr>
          <p:nvPr/>
        </p:nvCxnSpPr>
        <p:spPr>
          <a:xfrm>
            <a:off x="793400" y="3581400"/>
            <a:ext cx="3680967" cy="122634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F725027-31C0-21CD-9CBA-4D9BCBC06D58}"/>
              </a:ext>
            </a:extLst>
          </p:cNvPr>
          <p:cNvSpPr txBox="1"/>
          <p:nvPr/>
        </p:nvSpPr>
        <p:spPr>
          <a:xfrm>
            <a:off x="3882816" y="3907910"/>
            <a:ext cx="708848" cy="307777"/>
          </a:xfrm>
          <a:prstGeom prst="rect">
            <a:avLst/>
          </a:prstGeom>
          <a:noFill/>
        </p:spPr>
        <p:txBody>
          <a:bodyPr wrap="none" rtlCol="0">
            <a:spAutoFit/>
          </a:bodyPr>
          <a:lstStyle/>
          <a:p>
            <a:r>
              <a:rPr lang="en-US" sz="1400" dirty="0"/>
              <a:t>Output</a:t>
            </a:r>
          </a:p>
        </p:txBody>
      </p:sp>
      <mc:AlternateContent xmlns:mc="http://schemas.openxmlformats.org/markup-compatibility/2006" xmlns:a14="http://schemas.microsoft.com/office/drawing/2010/main">
        <mc:Choice Requires="a14">
          <p:sp>
            <p:nvSpPr>
              <p:cNvPr id="8" name="Content Placeholder 3">
                <a:extLst>
                  <a:ext uri="{FF2B5EF4-FFF2-40B4-BE49-F238E27FC236}">
                    <a16:creationId xmlns:a16="http://schemas.microsoft.com/office/drawing/2014/main" id="{403CCE34-E8F6-B53A-DD49-3158ADD8E2A0}"/>
                  </a:ext>
                </a:extLst>
              </p:cNvPr>
              <p:cNvSpPr txBox="1">
                <a:spLocks/>
              </p:cNvSpPr>
              <p:nvPr/>
            </p:nvSpPr>
            <p:spPr>
              <a:xfrm>
                <a:off x="4629149" y="1825625"/>
                <a:ext cx="3886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will exist a level of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𝑇𝐵</m:t>
                        </m:r>
                      </m:sub>
                    </m:sSub>
                  </m:oMath>
                </a14:m>
                <a:r>
                  <a:rPr lang="en-US" dirty="0"/>
                  <a:t> that leads to  “balanced trade.”</a:t>
                </a:r>
              </a:p>
              <a:p>
                <a:pPr lvl="3"/>
                <a:endParaRPr lang="en-US" dirty="0"/>
              </a:p>
              <a:p>
                <a:r>
                  <a:rPr lang="en-US" dirty="0"/>
                  <a:t>When domestic output is below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𝑇𝐵</m:t>
                        </m:r>
                      </m:sub>
                    </m:sSub>
                  </m:oMath>
                </a14:m>
                <a:r>
                  <a:rPr lang="en-US" dirty="0"/>
                  <a:t>, we will see a trade surplus.</a:t>
                </a:r>
              </a:p>
              <a:p>
                <a:pPr lvl="3"/>
                <a:endParaRPr lang="en-US" dirty="0"/>
              </a:p>
              <a:p>
                <a:r>
                  <a:rPr lang="en-US" dirty="0"/>
                  <a:t>When domestic output is above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𝑇𝐵</m:t>
                        </m:r>
                      </m:sub>
                    </m:sSub>
                  </m:oMath>
                </a14:m>
                <a:r>
                  <a:rPr lang="en-US" dirty="0"/>
                  <a:t>, we will have a trade deficit.</a:t>
                </a:r>
              </a:p>
            </p:txBody>
          </p:sp>
        </mc:Choice>
        <mc:Fallback xmlns="">
          <p:sp>
            <p:nvSpPr>
              <p:cNvPr id="8" name="Content Placeholder 3">
                <a:extLst>
                  <a:ext uri="{FF2B5EF4-FFF2-40B4-BE49-F238E27FC236}">
                    <a16:creationId xmlns:a16="http://schemas.microsoft.com/office/drawing/2014/main" id="{403CCE34-E8F6-B53A-DD49-3158ADD8E2A0}"/>
                  </a:ext>
                </a:extLst>
              </p:cNvPr>
              <p:cNvSpPr txBox="1">
                <a:spLocks noRot="1" noChangeAspect="1" noMove="1" noResize="1" noEditPoints="1" noAdjustHandles="1" noChangeArrowheads="1" noChangeShapeType="1" noTextEdit="1"/>
              </p:cNvSpPr>
              <p:nvPr/>
            </p:nvSpPr>
            <p:spPr>
              <a:xfrm>
                <a:off x="4629149" y="1825625"/>
                <a:ext cx="3886199" cy="4351338"/>
              </a:xfrm>
              <a:prstGeom prst="rect">
                <a:avLst/>
              </a:prstGeom>
              <a:blipFill>
                <a:blip r:embed="rId3"/>
                <a:stretch>
                  <a:fillRect l="-2038" t="-1821"/>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A212FB53-B0BA-F62A-96F0-006D578B57FA}"/>
              </a:ext>
            </a:extLst>
          </p:cNvPr>
          <p:cNvSpPr/>
          <p:nvPr/>
        </p:nvSpPr>
        <p:spPr>
          <a:xfrm>
            <a:off x="2608799" y="4163288"/>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F72D1BE-2205-E648-7DFC-771360991764}"/>
                  </a:ext>
                </a:extLst>
              </p:cNvPr>
              <p:cNvSpPr txBox="1"/>
              <p:nvPr/>
            </p:nvSpPr>
            <p:spPr>
              <a:xfrm>
                <a:off x="2466557" y="4253397"/>
                <a:ext cx="34849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𝑌</m:t>
                          </m:r>
                        </m:e>
                        <m:sub>
                          <m:r>
                            <a:rPr lang="en-US" sz="1600" b="0" i="1" smtClean="0">
                              <a:solidFill>
                                <a:schemeClr val="tx1"/>
                              </a:solidFill>
                              <a:latin typeface="Cambria Math" panose="02040503050406030204" pitchFamily="18" charset="0"/>
                            </a:rPr>
                            <m:t>𝑇𝐵</m:t>
                          </m:r>
                        </m:sub>
                      </m:sSub>
                    </m:oMath>
                  </m:oMathPara>
                </a14:m>
                <a:endParaRPr lang="en-US" sz="1600" dirty="0">
                  <a:solidFill>
                    <a:schemeClr val="tx1"/>
                  </a:solidFill>
                </a:endParaRPr>
              </a:p>
            </p:txBody>
          </p:sp>
        </mc:Choice>
        <mc:Fallback xmlns="">
          <p:sp>
            <p:nvSpPr>
              <p:cNvPr id="25" name="TextBox 24">
                <a:extLst>
                  <a:ext uri="{FF2B5EF4-FFF2-40B4-BE49-F238E27FC236}">
                    <a16:creationId xmlns:a16="http://schemas.microsoft.com/office/drawing/2014/main" id="{AF72D1BE-2205-E648-7DFC-771360991764}"/>
                  </a:ext>
                </a:extLst>
              </p:cNvPr>
              <p:cNvSpPr txBox="1">
                <a:spLocks noRot="1" noChangeAspect="1" noMove="1" noResize="1" noEditPoints="1" noAdjustHandles="1" noChangeArrowheads="1" noChangeShapeType="1" noTextEdit="1"/>
              </p:cNvSpPr>
              <p:nvPr/>
            </p:nvSpPr>
            <p:spPr>
              <a:xfrm>
                <a:off x="2466557" y="4253397"/>
                <a:ext cx="348493" cy="246221"/>
              </a:xfrm>
              <a:prstGeom prst="rect">
                <a:avLst/>
              </a:prstGeom>
              <a:blipFill>
                <a:blip r:embed="rId4"/>
                <a:stretch>
                  <a:fillRect l="-14035" r="-3509"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037672B-E67B-8CDD-B8BE-76810B16A416}"/>
                  </a:ext>
                </a:extLst>
              </p:cNvPr>
              <p:cNvSpPr txBox="1"/>
              <p:nvPr/>
            </p:nvSpPr>
            <p:spPr>
              <a:xfrm>
                <a:off x="4300366" y="4897859"/>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30" name="TextBox 29">
                <a:extLst>
                  <a:ext uri="{FF2B5EF4-FFF2-40B4-BE49-F238E27FC236}">
                    <a16:creationId xmlns:a16="http://schemas.microsoft.com/office/drawing/2014/main" id="{C037672B-E67B-8CDD-B8BE-76810B16A416}"/>
                  </a:ext>
                </a:extLst>
              </p:cNvPr>
              <p:cNvSpPr txBox="1">
                <a:spLocks noRot="1" noChangeAspect="1" noMove="1" noResize="1" noEditPoints="1" noAdjustHandles="1" noChangeArrowheads="1" noChangeShapeType="1" noTextEdit="1"/>
              </p:cNvSpPr>
              <p:nvPr/>
            </p:nvSpPr>
            <p:spPr>
              <a:xfrm>
                <a:off x="4300366" y="4897859"/>
                <a:ext cx="291298" cy="215444"/>
              </a:xfrm>
              <a:prstGeom prst="rect">
                <a:avLst/>
              </a:prstGeom>
              <a:blipFill>
                <a:blip r:embed="rId5"/>
                <a:stretch>
                  <a:fillRect l="-14583" r="-10417" b="-2778"/>
                </a:stretch>
              </a:blipFill>
            </p:spPr>
            <p:txBody>
              <a:bodyPr/>
              <a:lstStyle/>
              <a:p>
                <a:r>
                  <a:rPr lang="en-US">
                    <a:noFill/>
                  </a:rPr>
                  <a:t> </a:t>
                </a:r>
              </a:p>
            </p:txBody>
          </p:sp>
        </mc:Fallback>
      </mc:AlternateContent>
    </p:spTree>
    <p:extLst>
      <p:ext uri="{BB962C8B-B14F-4D97-AF65-F5344CB8AC3E}">
        <p14:creationId xmlns:p14="http://schemas.microsoft.com/office/powerpoint/2010/main" val="31551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5" grpId="0"/>
      <p:bldP spid="16" grpId="0" animBg="1"/>
      <p:bldP spid="25"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13</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703294" y="440287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504996" y="319722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085071" y="410808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301581" y="2046700"/>
            <a:ext cx="803425" cy="307777"/>
          </a:xfrm>
          <a:prstGeom prst="rect">
            <a:avLst/>
          </a:prstGeom>
          <a:noFill/>
        </p:spPr>
        <p:txBody>
          <a:bodyPr wrap="none" rtlCol="0">
            <a:spAutoFit/>
          </a:bodyPr>
          <a:lstStyle/>
          <a:p>
            <a:r>
              <a:rPr lang="en-US" sz="1400" dirty="0"/>
              <a:t>Demand</a:t>
            </a:r>
          </a:p>
        </p:txBody>
      </p:sp>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869197" y="2319941"/>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C4E1CB1-8EA7-9C38-3D0F-53AB3A8D7AAC}"/>
                  </a:ext>
                </a:extLst>
              </p:cNvPr>
              <p:cNvSpPr txBox="1"/>
              <p:nvPr/>
            </p:nvSpPr>
            <p:spPr>
              <a:xfrm>
                <a:off x="3233742" y="2358751"/>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42" name="TextBox 41">
                <a:extLst>
                  <a:ext uri="{FF2B5EF4-FFF2-40B4-BE49-F238E27FC236}">
                    <a16:creationId xmlns:a16="http://schemas.microsoft.com/office/drawing/2014/main" id="{1C4E1CB1-8EA7-9C38-3D0F-53AB3A8D7AAC}"/>
                  </a:ext>
                </a:extLst>
              </p:cNvPr>
              <p:cNvSpPr txBox="1">
                <a:spLocks noRot="1" noChangeAspect="1" noMove="1" noResize="1" noEditPoints="1" noAdjustHandles="1" noChangeArrowheads="1" noChangeShapeType="1" noTextEdit="1"/>
              </p:cNvSpPr>
              <p:nvPr/>
            </p:nvSpPr>
            <p:spPr>
              <a:xfrm>
                <a:off x="3233742" y="2358751"/>
                <a:ext cx="173316" cy="246221"/>
              </a:xfrm>
              <a:prstGeom prst="rect">
                <a:avLst/>
              </a:prstGeom>
              <a:blipFill>
                <a:blip r:embed="rId2"/>
                <a:stretch>
                  <a:fillRect l="-24138" r="-24138"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B063F87-F4A0-0705-ACB9-8EBB930E3CB7}"/>
                  </a:ext>
                </a:extLst>
              </p:cNvPr>
              <p:cNvSpPr txBox="1">
                <a:spLocks/>
              </p:cNvSpPr>
              <p:nvPr/>
            </p:nvSpPr>
            <p:spPr>
              <a:xfrm>
                <a:off x="3793919" y="1825625"/>
                <a:ext cx="4721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equilibrium condition for the goods market remains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𝑍</m:t>
                    </m:r>
                  </m:oMath>
                </a14:m>
                <a:r>
                  <a:rPr lang="en-US" dirty="0"/>
                  <a:t>.</a:t>
                </a:r>
              </a:p>
              <a:p>
                <a:pPr lvl="3"/>
                <a:endParaRPr lang="en-US" dirty="0"/>
              </a:p>
              <a:p>
                <a:r>
                  <a:rPr lang="en-US" dirty="0"/>
                  <a:t>Plotting the domestic demand for the open economy, we find the equilibrium output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dirty="0"/>
                  <a:t>.</a:t>
                </a:r>
              </a:p>
              <a:p>
                <a:pPr lvl="3"/>
                <a:endParaRPr lang="en-US" dirty="0"/>
              </a:p>
              <a:p>
                <a:r>
                  <a:rPr lang="en-US" dirty="0"/>
                  <a:t>The economy’s trade surplus / deficit can be found by plotting the net exports curve.</a:t>
                </a:r>
              </a:p>
              <a:p>
                <a:pPr lvl="3"/>
                <a:endParaRPr lang="en-US" dirty="0"/>
              </a:p>
              <a:p>
                <a:r>
                  <a:rPr lang="en-US" dirty="0"/>
                  <a:t>Surplus/deficit depends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dirty="0"/>
                  <a:t>.</a:t>
                </a:r>
              </a:p>
              <a:p>
                <a:pPr lvl="3"/>
                <a:endParaRPr lang="en-US" dirty="0"/>
              </a:p>
              <a:p>
                <a:endParaRPr lang="en-US" dirty="0"/>
              </a:p>
              <a:p>
                <a:pPr lvl="3"/>
                <a:endParaRPr lang="en-US" dirty="0"/>
              </a:p>
              <a:p>
                <a:endParaRPr lang="en-US" dirty="0"/>
              </a:p>
            </p:txBody>
          </p:sp>
        </mc:Choice>
        <mc:Fallback xmlns="">
          <p:sp>
            <p:nvSpPr>
              <p:cNvPr id="4" name="Content Placeholder 3">
                <a:extLst>
                  <a:ext uri="{FF2B5EF4-FFF2-40B4-BE49-F238E27FC236}">
                    <a16:creationId xmlns:a16="http://schemas.microsoft.com/office/drawing/2014/main" id="{1B063F87-F4A0-0705-ACB9-8EBB930E3CB7}"/>
                  </a:ext>
                </a:extLst>
              </p:cNvPr>
              <p:cNvSpPr txBox="1">
                <a:spLocks noRot="1" noChangeAspect="1" noMove="1" noResize="1" noEditPoints="1" noAdjustHandles="1" noChangeArrowheads="1" noChangeShapeType="1" noTextEdit="1"/>
              </p:cNvSpPr>
              <p:nvPr/>
            </p:nvSpPr>
            <p:spPr>
              <a:xfrm>
                <a:off x="3793919" y="1825625"/>
                <a:ext cx="4721429" cy="4351338"/>
              </a:xfrm>
              <a:prstGeom prst="rect">
                <a:avLst/>
              </a:prstGeom>
              <a:blipFill>
                <a:blip r:embed="rId3"/>
                <a:stretch>
                  <a:fillRect l="-1677" t="-1821" r="-2839" b="-1681"/>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487DF4A-753C-6A3F-9066-EF0384E8F5E7}"/>
              </a:ext>
            </a:extLst>
          </p:cNvPr>
          <p:cNvCxnSpPr>
            <a:cxnSpLocks/>
          </p:cNvCxnSpPr>
          <p:nvPr/>
        </p:nvCxnSpPr>
        <p:spPr>
          <a:xfrm flipH="1">
            <a:off x="866603" y="1917585"/>
            <a:ext cx="2501019" cy="2483278"/>
          </a:xfrm>
          <a:prstGeom prst="straightConnector1">
            <a:avLst/>
          </a:prstGeom>
          <a:ln>
            <a:solidFill>
              <a:srgbClr val="FFC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ABA28CC-6520-2F53-6CF2-1D2CC18903AA}"/>
              </a:ext>
            </a:extLst>
          </p:cNvPr>
          <p:cNvSpPr/>
          <p:nvPr/>
        </p:nvSpPr>
        <p:spPr>
          <a:xfrm>
            <a:off x="2774686" y="2442854"/>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D689E14F-7AEF-E714-4AB2-85845C2BFC2F}"/>
              </a:ext>
            </a:extLst>
          </p:cNvPr>
          <p:cNvCxnSpPr/>
          <p:nvPr/>
        </p:nvCxnSpPr>
        <p:spPr>
          <a:xfrm>
            <a:off x="703294" y="5576518"/>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256089-C6B3-4F2C-5F38-4D39F68632DC}"/>
              </a:ext>
            </a:extLst>
          </p:cNvPr>
          <p:cNvCxnSpPr>
            <a:cxnSpLocks/>
          </p:cNvCxnSpPr>
          <p:nvPr/>
        </p:nvCxnSpPr>
        <p:spPr>
          <a:xfrm flipV="1">
            <a:off x="880014" y="4692001"/>
            <a:ext cx="0" cy="156884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6A344D5-CDD3-1765-2426-D1DAFC2099F5}"/>
              </a:ext>
            </a:extLst>
          </p:cNvPr>
          <p:cNvCxnSpPr>
            <a:cxnSpLocks/>
          </p:cNvCxnSpPr>
          <p:nvPr/>
        </p:nvCxnSpPr>
        <p:spPr>
          <a:xfrm>
            <a:off x="880014" y="5180695"/>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4D1231E-2E4F-AF0B-1E88-EC16FE3FB5B4}"/>
                  </a:ext>
                </a:extLst>
              </p:cNvPr>
              <p:cNvSpPr txBox="1"/>
              <p:nvPr/>
            </p:nvSpPr>
            <p:spPr>
              <a:xfrm rot="16200000">
                <a:off x="486914" y="4722833"/>
                <a:ext cx="4759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𝑁𝑋</m:t>
                      </m:r>
                    </m:oMath>
                  </m:oMathPara>
                </a14:m>
                <a:endParaRPr lang="en-US" sz="1400" dirty="0"/>
              </a:p>
            </p:txBody>
          </p:sp>
        </mc:Choice>
        <mc:Fallback xmlns="">
          <p:sp>
            <p:nvSpPr>
              <p:cNvPr id="50" name="TextBox 49">
                <a:extLst>
                  <a:ext uri="{FF2B5EF4-FFF2-40B4-BE49-F238E27FC236}">
                    <a16:creationId xmlns:a16="http://schemas.microsoft.com/office/drawing/2014/main" id="{94D1231E-2E4F-AF0B-1E88-EC16FE3FB5B4}"/>
                  </a:ext>
                </a:extLst>
              </p:cNvPr>
              <p:cNvSpPr txBox="1">
                <a:spLocks noRot="1" noChangeAspect="1" noMove="1" noResize="1" noEditPoints="1" noAdjustHandles="1" noChangeArrowheads="1" noChangeShapeType="1" noTextEdit="1"/>
              </p:cNvSpPr>
              <p:nvPr/>
            </p:nvSpPr>
            <p:spPr>
              <a:xfrm rot="16200000">
                <a:off x="486914" y="4722833"/>
                <a:ext cx="475964" cy="307777"/>
              </a:xfrm>
              <a:prstGeom prst="rect">
                <a:avLst/>
              </a:prstGeom>
              <a:blipFill>
                <a:blip r:embed="rId4"/>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6B1FB76C-0B53-B698-B36F-3FE8D29070F4}"/>
              </a:ext>
            </a:extLst>
          </p:cNvPr>
          <p:cNvSpPr txBox="1"/>
          <p:nvPr/>
        </p:nvSpPr>
        <p:spPr>
          <a:xfrm>
            <a:off x="3085071" y="5261780"/>
            <a:ext cx="708848" cy="307777"/>
          </a:xfrm>
          <a:prstGeom prst="rect">
            <a:avLst/>
          </a:prstGeom>
          <a:noFill/>
        </p:spPr>
        <p:txBody>
          <a:bodyPr wrap="none" rtlCol="0">
            <a:spAutoFit/>
          </a:bodyPr>
          <a:lstStyle/>
          <a:p>
            <a:r>
              <a:rPr lang="en-US" sz="1400" dirty="0"/>
              <a:t>Output</a:t>
            </a:r>
          </a:p>
        </p:txBody>
      </p:sp>
      <p:sp>
        <p:nvSpPr>
          <p:cNvPr id="52" name="Oval 51">
            <a:extLst>
              <a:ext uri="{FF2B5EF4-FFF2-40B4-BE49-F238E27FC236}">
                <a16:creationId xmlns:a16="http://schemas.microsoft.com/office/drawing/2014/main" id="{A3EAA259-6F4F-03C6-725B-EE599CC2A973}"/>
              </a:ext>
            </a:extLst>
          </p:cNvPr>
          <p:cNvSpPr/>
          <p:nvPr/>
        </p:nvSpPr>
        <p:spPr>
          <a:xfrm>
            <a:off x="2030666" y="554250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41625368-F00E-6689-0CED-F407BBF16255}"/>
              </a:ext>
            </a:extLst>
          </p:cNvPr>
          <p:cNvCxnSpPr>
            <a:cxnSpLocks/>
            <a:stCxn id="32" idx="4"/>
          </p:cNvCxnSpPr>
          <p:nvPr/>
        </p:nvCxnSpPr>
        <p:spPr>
          <a:xfrm>
            <a:off x="2806690" y="2506862"/>
            <a:ext cx="0" cy="18940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891229-BA54-7115-9055-D0738441B54F}"/>
              </a:ext>
            </a:extLst>
          </p:cNvPr>
          <p:cNvCxnSpPr>
            <a:cxnSpLocks/>
          </p:cNvCxnSpPr>
          <p:nvPr/>
        </p:nvCxnSpPr>
        <p:spPr>
          <a:xfrm>
            <a:off x="2806690" y="4400863"/>
            <a:ext cx="0" cy="14284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C9A6FB2-E190-D782-0937-52551AB87DDB}"/>
                  </a:ext>
                </a:extLst>
              </p:cNvPr>
              <p:cNvSpPr txBox="1"/>
              <p:nvPr/>
            </p:nvSpPr>
            <p:spPr>
              <a:xfrm>
                <a:off x="2865854" y="4417967"/>
                <a:ext cx="22487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58" name="TextBox 57">
                <a:extLst>
                  <a:ext uri="{FF2B5EF4-FFF2-40B4-BE49-F238E27FC236}">
                    <a16:creationId xmlns:a16="http://schemas.microsoft.com/office/drawing/2014/main" id="{5C9A6FB2-E190-D782-0937-52551AB87DDB}"/>
                  </a:ext>
                </a:extLst>
              </p:cNvPr>
              <p:cNvSpPr txBox="1">
                <a:spLocks noRot="1" noChangeAspect="1" noMove="1" noResize="1" noEditPoints="1" noAdjustHandles="1" noChangeArrowheads="1" noChangeShapeType="1" noTextEdit="1"/>
              </p:cNvSpPr>
              <p:nvPr/>
            </p:nvSpPr>
            <p:spPr>
              <a:xfrm>
                <a:off x="2865854" y="4417967"/>
                <a:ext cx="224870" cy="215444"/>
              </a:xfrm>
              <a:prstGeom prst="rect">
                <a:avLst/>
              </a:prstGeom>
              <a:blipFill>
                <a:blip r:embed="rId5"/>
                <a:stretch>
                  <a:fillRect l="-18919" r="-2703"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2B2C4F3-DE19-BBDA-91DE-81D2769890CF}"/>
                  </a:ext>
                </a:extLst>
              </p:cNvPr>
              <p:cNvSpPr txBox="1"/>
              <p:nvPr/>
            </p:nvSpPr>
            <p:spPr>
              <a:xfrm>
                <a:off x="1942805" y="5249872"/>
                <a:ext cx="3037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b="0" i="1" smtClean="0">
                              <a:latin typeface="Cambria Math" panose="02040503050406030204" pitchFamily="18" charset="0"/>
                            </a:rPr>
                            <m:t>𝑇𝐵</m:t>
                          </m:r>
                        </m:sub>
                      </m:sSub>
                    </m:oMath>
                  </m:oMathPara>
                </a14:m>
                <a:endParaRPr lang="en-US" sz="1400" dirty="0"/>
              </a:p>
            </p:txBody>
          </p:sp>
        </mc:Choice>
        <mc:Fallback xmlns="">
          <p:sp>
            <p:nvSpPr>
              <p:cNvPr id="59" name="TextBox 58">
                <a:extLst>
                  <a:ext uri="{FF2B5EF4-FFF2-40B4-BE49-F238E27FC236}">
                    <a16:creationId xmlns:a16="http://schemas.microsoft.com/office/drawing/2014/main" id="{32B2C4F3-DE19-BBDA-91DE-81D2769890CF}"/>
                  </a:ext>
                </a:extLst>
              </p:cNvPr>
              <p:cNvSpPr txBox="1">
                <a:spLocks noRot="1" noChangeAspect="1" noMove="1" noResize="1" noEditPoints="1" noAdjustHandles="1" noChangeArrowheads="1" noChangeShapeType="1" noTextEdit="1"/>
              </p:cNvSpPr>
              <p:nvPr/>
            </p:nvSpPr>
            <p:spPr>
              <a:xfrm>
                <a:off x="1942805" y="5249872"/>
                <a:ext cx="303738" cy="215444"/>
              </a:xfrm>
              <a:prstGeom prst="rect">
                <a:avLst/>
              </a:prstGeom>
              <a:blipFill>
                <a:blip r:embed="rId6"/>
                <a:stretch>
                  <a:fillRect l="-14000" r="-2000" b="-11111"/>
                </a:stretch>
              </a:blipFill>
            </p:spPr>
            <p:txBody>
              <a:bodyPr/>
              <a:lstStyle/>
              <a:p>
                <a:r>
                  <a:rPr lang="en-US">
                    <a:noFill/>
                  </a:rPr>
                  <a:t> </a:t>
                </a:r>
              </a:p>
            </p:txBody>
          </p:sp>
        </mc:Fallback>
      </mc:AlternateContent>
      <p:cxnSp>
        <p:nvCxnSpPr>
          <p:cNvPr id="61" name="Straight Connector 60">
            <a:extLst>
              <a:ext uri="{FF2B5EF4-FFF2-40B4-BE49-F238E27FC236}">
                <a16:creationId xmlns:a16="http://schemas.microsoft.com/office/drawing/2014/main" id="{D8755229-3077-BE2E-3B07-72D3AF20554E}"/>
              </a:ext>
            </a:extLst>
          </p:cNvPr>
          <p:cNvCxnSpPr/>
          <p:nvPr/>
        </p:nvCxnSpPr>
        <p:spPr>
          <a:xfrm flipH="1">
            <a:off x="878785" y="5829300"/>
            <a:ext cx="192790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479C4D4-230B-2792-F558-4982E6229A7E}"/>
              </a:ext>
            </a:extLst>
          </p:cNvPr>
          <p:cNvCxnSpPr>
            <a:cxnSpLocks/>
          </p:cNvCxnSpPr>
          <p:nvPr/>
        </p:nvCxnSpPr>
        <p:spPr>
          <a:xfrm>
            <a:off x="949325" y="5594350"/>
            <a:ext cx="0" cy="228600"/>
          </a:xfrm>
          <a:prstGeom prst="straightConnector1">
            <a:avLst/>
          </a:prstGeom>
          <a:ln>
            <a:solidFill>
              <a:srgbClr val="00B050"/>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7B47C57-64D6-3D78-67DA-6CB7B4D1725B}"/>
              </a:ext>
            </a:extLst>
          </p:cNvPr>
          <p:cNvSpPr txBox="1"/>
          <p:nvPr/>
        </p:nvSpPr>
        <p:spPr>
          <a:xfrm>
            <a:off x="891727" y="5565993"/>
            <a:ext cx="970522" cy="276999"/>
          </a:xfrm>
          <a:prstGeom prst="rect">
            <a:avLst/>
          </a:prstGeom>
          <a:noFill/>
        </p:spPr>
        <p:txBody>
          <a:bodyPr wrap="none" rtlCol="0">
            <a:spAutoFit/>
          </a:bodyPr>
          <a:lstStyle/>
          <a:p>
            <a:r>
              <a:rPr lang="en-US" sz="1200" dirty="0">
                <a:solidFill>
                  <a:srgbClr val="00B050"/>
                </a:solidFill>
              </a:rPr>
              <a:t>Trade Deficit</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2C67AC3-70F4-F324-35C4-7B715FB34A9D}"/>
                  </a:ext>
                </a:extLst>
              </p:cNvPr>
              <p:cNvSpPr txBox="1"/>
              <p:nvPr/>
            </p:nvSpPr>
            <p:spPr>
              <a:xfrm>
                <a:off x="3293846" y="6070589"/>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66" name="TextBox 65">
                <a:extLst>
                  <a:ext uri="{FF2B5EF4-FFF2-40B4-BE49-F238E27FC236}">
                    <a16:creationId xmlns:a16="http://schemas.microsoft.com/office/drawing/2014/main" id="{A2C67AC3-70F4-F324-35C4-7B715FB34A9D}"/>
                  </a:ext>
                </a:extLst>
              </p:cNvPr>
              <p:cNvSpPr txBox="1">
                <a:spLocks noRot="1" noChangeAspect="1" noMove="1" noResize="1" noEditPoints="1" noAdjustHandles="1" noChangeArrowheads="1" noChangeShapeType="1" noTextEdit="1"/>
              </p:cNvSpPr>
              <p:nvPr/>
            </p:nvSpPr>
            <p:spPr>
              <a:xfrm>
                <a:off x="3293846" y="6070589"/>
                <a:ext cx="291298" cy="215444"/>
              </a:xfrm>
              <a:prstGeom prst="rect">
                <a:avLst/>
              </a:prstGeom>
              <a:blipFill>
                <a:blip r:embed="rId7"/>
                <a:stretch>
                  <a:fillRect l="-14583" r="-10417" b="-5714"/>
                </a:stretch>
              </a:blipFill>
            </p:spPr>
            <p:txBody>
              <a:bodyPr/>
              <a:lstStyle/>
              <a:p>
                <a:r>
                  <a:rPr lang="en-US">
                    <a:noFill/>
                  </a:rPr>
                  <a:t> </a:t>
                </a:r>
              </a:p>
            </p:txBody>
          </p:sp>
        </mc:Fallback>
      </mc:AlternateContent>
    </p:spTree>
    <p:extLst>
      <p:ext uri="{BB962C8B-B14F-4D97-AF65-F5344CB8AC3E}">
        <p14:creationId xmlns:p14="http://schemas.microsoft.com/office/powerpoint/2010/main" val="34281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xEl>
                                              <p:pRg st="6" end="6"/>
                                            </p:txEl>
                                          </p:spTgt>
                                        </p:tgtEl>
                                        <p:attrNameLst>
                                          <p:attrName>style.visibility</p:attrName>
                                        </p:attrNameLst>
                                      </p:cBhvr>
                                      <p:to>
                                        <p:strVal val="visible"/>
                                      </p:to>
                                    </p:set>
                                    <p:animEffect transition="in" filter="fade">
                                      <p:cBhvr>
                                        <p:cTn id="78" dur="500"/>
                                        <p:tgtEl>
                                          <p:spTgt spid="4">
                                            <p:txEl>
                                              <p:pRg st="6" end="6"/>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par>
                                <p:cTn id="88" presetID="10" presetClass="entr" presetSubtype="0"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fade">
                                      <p:cBhvr>
                                        <p:cTn id="9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42" grpId="0"/>
      <p:bldP spid="32" grpId="0" animBg="1"/>
      <p:bldP spid="50" grpId="0"/>
      <p:bldP spid="51" grpId="0"/>
      <p:bldP spid="52" grpId="0" animBg="1"/>
      <p:bldP spid="58" grpId="0"/>
      <p:bldP spid="59" grpId="0"/>
      <p:bldP spid="65"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Demand:</a:t>
            </a:r>
            <a:br>
              <a:rPr lang="en-US" dirty="0"/>
            </a:br>
            <a:r>
              <a:rPr lang="en-US" dirty="0"/>
              <a:t>Government Expenditure</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14</a:t>
            </a:fld>
            <a:endParaRPr lang="en-US" dirty="0"/>
          </a:p>
        </p:txBody>
      </p:sp>
      <p:cxnSp>
        <p:nvCxnSpPr>
          <p:cNvPr id="9" name="Straight Arrow Connector 8">
            <a:extLst>
              <a:ext uri="{FF2B5EF4-FFF2-40B4-BE49-F238E27FC236}">
                <a16:creationId xmlns:a16="http://schemas.microsoft.com/office/drawing/2014/main" id="{C232E70B-65A1-AC86-BDD7-361A8BA55D3D}"/>
              </a:ext>
            </a:extLst>
          </p:cNvPr>
          <p:cNvCxnSpPr/>
          <p:nvPr/>
        </p:nvCxnSpPr>
        <p:spPr>
          <a:xfrm>
            <a:off x="703294" y="440287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EC32647-EF98-85BB-C53E-4696F416F6D4}"/>
              </a:ext>
            </a:extLst>
          </p:cNvPr>
          <p:cNvCxnSpPr>
            <a:cxnSpLocks/>
          </p:cNvCxnSpPr>
          <p:nvPr/>
        </p:nvCxnSpPr>
        <p:spPr>
          <a:xfrm rot="16200000">
            <a:off x="-504996" y="319722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45ECD4-AD2C-9586-7F60-FB0FD7C4FFE5}"/>
              </a:ext>
            </a:extLst>
          </p:cNvPr>
          <p:cNvCxnSpPr>
            <a:cxnSpLocks/>
          </p:cNvCxnSpPr>
          <p:nvPr/>
        </p:nvCxnSpPr>
        <p:spPr>
          <a:xfrm>
            <a:off x="880014" y="5180695"/>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6470AF-3359-F148-EB8F-60284AEBD8B7}"/>
              </a:ext>
            </a:extLst>
          </p:cNvPr>
          <p:cNvSpPr txBox="1"/>
          <p:nvPr/>
        </p:nvSpPr>
        <p:spPr>
          <a:xfrm>
            <a:off x="3085071" y="4108081"/>
            <a:ext cx="708848" cy="307777"/>
          </a:xfrm>
          <a:prstGeom prst="rect">
            <a:avLst/>
          </a:prstGeom>
          <a:noFill/>
        </p:spPr>
        <p:txBody>
          <a:bodyPr wrap="none" rtlCol="0">
            <a:spAutoFit/>
          </a:bodyPr>
          <a:lstStyle/>
          <a:p>
            <a:r>
              <a:rPr lang="en-US" sz="1400" dirty="0"/>
              <a:t>Output</a:t>
            </a:r>
          </a:p>
        </p:txBody>
      </p:sp>
      <p:sp>
        <p:nvSpPr>
          <p:cNvPr id="12" name="TextBox 11">
            <a:extLst>
              <a:ext uri="{FF2B5EF4-FFF2-40B4-BE49-F238E27FC236}">
                <a16:creationId xmlns:a16="http://schemas.microsoft.com/office/drawing/2014/main" id="{18B9E9F8-0EB6-C9F6-2E3C-47DB9E65CCF9}"/>
              </a:ext>
            </a:extLst>
          </p:cNvPr>
          <p:cNvSpPr txBox="1"/>
          <p:nvPr/>
        </p:nvSpPr>
        <p:spPr>
          <a:xfrm rot="16200000">
            <a:off x="301581" y="2046700"/>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CB1933-3E55-A919-DEF0-A5F3ED487933}"/>
                  </a:ext>
                </a:extLst>
              </p:cNvPr>
              <p:cNvSpPr txBox="1"/>
              <p:nvPr/>
            </p:nvSpPr>
            <p:spPr>
              <a:xfrm>
                <a:off x="3413725" y="2732700"/>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4" name="TextBox 13">
                <a:extLst>
                  <a:ext uri="{FF2B5EF4-FFF2-40B4-BE49-F238E27FC236}">
                    <a16:creationId xmlns:a16="http://schemas.microsoft.com/office/drawing/2014/main" id="{B5CB1933-3E55-A919-DEF0-A5F3ED487933}"/>
                  </a:ext>
                </a:extLst>
              </p:cNvPr>
              <p:cNvSpPr txBox="1">
                <a:spLocks noRot="1" noChangeAspect="1" noMove="1" noResize="1" noEditPoints="1" noAdjustHandles="1" noChangeArrowheads="1" noChangeShapeType="1" noTextEdit="1"/>
              </p:cNvSpPr>
              <p:nvPr/>
            </p:nvSpPr>
            <p:spPr>
              <a:xfrm>
                <a:off x="3413725" y="2732700"/>
                <a:ext cx="173316" cy="246221"/>
              </a:xfrm>
              <a:prstGeom prst="rect">
                <a:avLst/>
              </a:prstGeom>
              <a:blipFill>
                <a:blip r:embed="rId2"/>
                <a:stretch>
                  <a:fillRect l="-28571" r="-25000" b="-4878"/>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28A673D-640F-B6BC-2B39-45BC47C16553}"/>
              </a:ext>
            </a:extLst>
          </p:cNvPr>
          <p:cNvCxnSpPr>
            <a:cxnSpLocks/>
          </p:cNvCxnSpPr>
          <p:nvPr/>
        </p:nvCxnSpPr>
        <p:spPr>
          <a:xfrm flipH="1">
            <a:off x="866603" y="1917585"/>
            <a:ext cx="2501019" cy="2483278"/>
          </a:xfrm>
          <a:prstGeom prst="straightConnector1">
            <a:avLst/>
          </a:prstGeom>
          <a:ln>
            <a:solidFill>
              <a:srgbClr val="FFC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DDD585-B5AD-B2AB-5C5E-A4170E44B06F}"/>
              </a:ext>
            </a:extLst>
          </p:cNvPr>
          <p:cNvCxnSpPr/>
          <p:nvPr/>
        </p:nvCxnSpPr>
        <p:spPr>
          <a:xfrm>
            <a:off x="703294" y="5576518"/>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1896AA-2FAB-EB68-EB30-5583E80538D5}"/>
              </a:ext>
            </a:extLst>
          </p:cNvPr>
          <p:cNvCxnSpPr>
            <a:cxnSpLocks/>
          </p:cNvCxnSpPr>
          <p:nvPr/>
        </p:nvCxnSpPr>
        <p:spPr>
          <a:xfrm flipV="1">
            <a:off x="880014" y="4692001"/>
            <a:ext cx="0" cy="156884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75CAD38-3672-D5A9-290C-57A40565E986}"/>
                  </a:ext>
                </a:extLst>
              </p:cNvPr>
              <p:cNvSpPr txBox="1"/>
              <p:nvPr/>
            </p:nvSpPr>
            <p:spPr>
              <a:xfrm rot="16200000">
                <a:off x="486914" y="4722833"/>
                <a:ext cx="4759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𝑁𝑋</m:t>
                      </m:r>
                    </m:oMath>
                  </m:oMathPara>
                </a14:m>
                <a:endParaRPr lang="en-US" sz="1400" dirty="0"/>
              </a:p>
            </p:txBody>
          </p:sp>
        </mc:Choice>
        <mc:Fallback xmlns="">
          <p:sp>
            <p:nvSpPr>
              <p:cNvPr id="20" name="TextBox 19">
                <a:extLst>
                  <a:ext uri="{FF2B5EF4-FFF2-40B4-BE49-F238E27FC236}">
                    <a16:creationId xmlns:a16="http://schemas.microsoft.com/office/drawing/2014/main" id="{E75CAD38-3672-D5A9-290C-57A40565E986}"/>
                  </a:ext>
                </a:extLst>
              </p:cNvPr>
              <p:cNvSpPr txBox="1">
                <a:spLocks noRot="1" noChangeAspect="1" noMove="1" noResize="1" noEditPoints="1" noAdjustHandles="1" noChangeArrowheads="1" noChangeShapeType="1" noTextEdit="1"/>
              </p:cNvSpPr>
              <p:nvPr/>
            </p:nvSpPr>
            <p:spPr>
              <a:xfrm rot="16200000">
                <a:off x="486914" y="4722833"/>
                <a:ext cx="475964" cy="307777"/>
              </a:xfrm>
              <a:prstGeom prst="rect">
                <a:avLst/>
              </a:prstGeom>
              <a:blipFill>
                <a:blip r:embed="rId3"/>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9ED65C3-2371-057E-EAEC-293974ABA3D9}"/>
              </a:ext>
            </a:extLst>
          </p:cNvPr>
          <p:cNvSpPr txBox="1"/>
          <p:nvPr/>
        </p:nvSpPr>
        <p:spPr>
          <a:xfrm>
            <a:off x="3085071" y="5261780"/>
            <a:ext cx="708848" cy="307777"/>
          </a:xfrm>
          <a:prstGeom prst="rect">
            <a:avLst/>
          </a:prstGeom>
          <a:noFill/>
        </p:spPr>
        <p:txBody>
          <a:bodyPr wrap="none" rtlCol="0">
            <a:spAutoFit/>
          </a:bodyPr>
          <a:lstStyle/>
          <a:p>
            <a:r>
              <a:rPr lang="en-US" sz="1400" dirty="0"/>
              <a:t>Output</a:t>
            </a:r>
          </a:p>
        </p:txBody>
      </p:sp>
      <p:sp>
        <p:nvSpPr>
          <p:cNvPr id="22" name="Oval 21">
            <a:extLst>
              <a:ext uri="{FF2B5EF4-FFF2-40B4-BE49-F238E27FC236}">
                <a16:creationId xmlns:a16="http://schemas.microsoft.com/office/drawing/2014/main" id="{2D876AD9-58D5-E226-D8FD-94B6C46680CC}"/>
              </a:ext>
            </a:extLst>
          </p:cNvPr>
          <p:cNvSpPr/>
          <p:nvPr/>
        </p:nvSpPr>
        <p:spPr>
          <a:xfrm>
            <a:off x="2030666" y="554250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102F162-C7E9-386F-26A7-E544503BF731}"/>
                  </a:ext>
                </a:extLst>
              </p:cNvPr>
              <p:cNvSpPr txBox="1"/>
              <p:nvPr/>
            </p:nvSpPr>
            <p:spPr>
              <a:xfrm>
                <a:off x="2074894" y="4409839"/>
                <a:ext cx="22487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25" name="TextBox 24">
                <a:extLst>
                  <a:ext uri="{FF2B5EF4-FFF2-40B4-BE49-F238E27FC236}">
                    <a16:creationId xmlns:a16="http://schemas.microsoft.com/office/drawing/2014/main" id="{3102F162-C7E9-386F-26A7-E544503BF731}"/>
                  </a:ext>
                </a:extLst>
              </p:cNvPr>
              <p:cNvSpPr txBox="1">
                <a:spLocks noRot="1" noChangeAspect="1" noMove="1" noResize="1" noEditPoints="1" noAdjustHandles="1" noChangeArrowheads="1" noChangeShapeType="1" noTextEdit="1"/>
              </p:cNvSpPr>
              <p:nvPr/>
            </p:nvSpPr>
            <p:spPr>
              <a:xfrm>
                <a:off x="2074894" y="4409839"/>
                <a:ext cx="224870" cy="215444"/>
              </a:xfrm>
              <a:prstGeom prst="rect">
                <a:avLst/>
              </a:prstGeom>
              <a:blipFill>
                <a:blip r:embed="rId4"/>
                <a:stretch>
                  <a:fillRect l="-18919" r="-2703" b="-2778"/>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E8D13CA6-E83E-7714-59B0-040E5D41EE5D}"/>
              </a:ext>
            </a:extLst>
          </p:cNvPr>
          <p:cNvCxnSpPr>
            <a:cxnSpLocks/>
          </p:cNvCxnSpPr>
          <p:nvPr/>
        </p:nvCxnSpPr>
        <p:spPr>
          <a:xfrm flipV="1">
            <a:off x="866603" y="2857615"/>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90E30B9-8017-D1D8-11F8-28A8D623A8D3}"/>
              </a:ext>
            </a:extLst>
          </p:cNvPr>
          <p:cNvSpPr/>
          <p:nvPr/>
        </p:nvSpPr>
        <p:spPr>
          <a:xfrm>
            <a:off x="2030666" y="3179204"/>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8" name="Content Placeholder 3">
                <a:extLst>
                  <a:ext uri="{FF2B5EF4-FFF2-40B4-BE49-F238E27FC236}">
                    <a16:creationId xmlns:a16="http://schemas.microsoft.com/office/drawing/2014/main" id="{2DC14353-35AC-A7AB-AFA7-F36D50081826}"/>
                  </a:ext>
                </a:extLst>
              </p:cNvPr>
              <p:cNvSpPr txBox="1">
                <a:spLocks/>
              </p:cNvSpPr>
              <p:nvPr/>
            </p:nvSpPr>
            <p:spPr>
              <a:xfrm>
                <a:off x="3793919" y="1825625"/>
                <a:ext cx="4721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Suppose that we are initially at demand for domestic goods </a:t>
                </a:r>
                <a14:m>
                  <m:oMath xmlns:m="http://schemas.openxmlformats.org/officeDocument/2006/math">
                    <m:r>
                      <a:rPr lang="en-US" b="0" i="1" dirty="0" smtClean="0">
                        <a:latin typeface="Cambria Math" panose="02040503050406030204" pitchFamily="18" charset="0"/>
                      </a:rPr>
                      <m:t>𝑍</m:t>
                    </m:r>
                  </m:oMath>
                </a14:m>
                <a:r>
                  <a:rPr lang="en-US" dirty="0"/>
                  <a:t> producing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𝑇𝐵</m:t>
                        </m:r>
                      </m:sub>
                    </m:sSub>
                  </m:oMath>
                </a14:m>
                <a:r>
                  <a:rPr lang="en-US" dirty="0"/>
                  <a:t>.</a:t>
                </a:r>
              </a:p>
              <a:p>
                <a:pPr lvl="3"/>
                <a:endParaRPr lang="en-US" dirty="0"/>
              </a:p>
              <a:p>
                <a:r>
                  <a:rPr lang="en-US" dirty="0"/>
                  <a:t>Suppose that the government decides to raise its expenditure.</a:t>
                </a:r>
              </a:p>
              <a:p>
                <a:pPr lvl="3"/>
                <a:endParaRPr lang="en-US" dirty="0"/>
              </a:p>
              <a:p>
                <a:r>
                  <a:rPr lang="en-US" dirty="0"/>
                  <a:t>Domestic demand will rise to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𝑍</m:t>
                        </m:r>
                      </m:e>
                      <m:sup>
                        <m:r>
                          <a:rPr lang="en-US" b="0" i="1" dirty="0" smtClean="0">
                            <a:latin typeface="Cambria Math" panose="02040503050406030204" pitchFamily="18" charset="0"/>
                          </a:rPr>
                          <m:t>′</m:t>
                        </m:r>
                      </m:sup>
                    </m:sSup>
                  </m:oMath>
                </a14:m>
                <a:r>
                  <a:rPr lang="en-US" dirty="0"/>
                  <a:t>.</a:t>
                </a:r>
              </a:p>
              <a:p>
                <a:pPr lvl="3"/>
                <a:endParaRPr lang="en-US" dirty="0"/>
              </a:p>
              <a:p>
                <a:r>
                  <a:rPr lang="en-US" dirty="0"/>
                  <a:t>Output will increase, but we will now run a trade deficit.</a:t>
                </a:r>
              </a:p>
              <a:p>
                <a:endParaRPr lang="en-US" dirty="0"/>
              </a:p>
              <a:p>
                <a:pPr lvl="3"/>
                <a:endParaRPr lang="en-US" dirty="0"/>
              </a:p>
              <a:p>
                <a:endParaRPr lang="en-US" dirty="0"/>
              </a:p>
            </p:txBody>
          </p:sp>
        </mc:Choice>
        <mc:Fallback xmlns="">
          <p:sp>
            <p:nvSpPr>
              <p:cNvPr id="38" name="Content Placeholder 3">
                <a:extLst>
                  <a:ext uri="{FF2B5EF4-FFF2-40B4-BE49-F238E27FC236}">
                    <a16:creationId xmlns:a16="http://schemas.microsoft.com/office/drawing/2014/main" id="{2DC14353-35AC-A7AB-AFA7-F36D50081826}"/>
                  </a:ext>
                </a:extLst>
              </p:cNvPr>
              <p:cNvSpPr txBox="1">
                <a:spLocks noRot="1" noChangeAspect="1" noMove="1" noResize="1" noEditPoints="1" noAdjustHandles="1" noChangeArrowheads="1" noChangeShapeType="1" noTextEdit="1"/>
              </p:cNvSpPr>
              <p:nvPr/>
            </p:nvSpPr>
            <p:spPr>
              <a:xfrm>
                <a:off x="3793919" y="1825625"/>
                <a:ext cx="4721429" cy="4351338"/>
              </a:xfrm>
              <a:prstGeom prst="rect">
                <a:avLst/>
              </a:prstGeom>
              <a:blipFill>
                <a:blip r:embed="rId5"/>
                <a:stretch>
                  <a:fillRect l="-1677" t="-1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EA4A81C-2B23-B7B8-6732-0ABF7C0F76CB}"/>
                  </a:ext>
                </a:extLst>
              </p:cNvPr>
              <p:cNvSpPr txBox="1"/>
              <p:nvPr/>
            </p:nvSpPr>
            <p:spPr>
              <a:xfrm>
                <a:off x="3413725" y="2139948"/>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40" name="TextBox 39">
                <a:extLst>
                  <a:ext uri="{FF2B5EF4-FFF2-40B4-BE49-F238E27FC236}">
                    <a16:creationId xmlns:a16="http://schemas.microsoft.com/office/drawing/2014/main" id="{FEA4A81C-2B23-B7B8-6732-0ABF7C0F76CB}"/>
                  </a:ext>
                </a:extLst>
              </p:cNvPr>
              <p:cNvSpPr txBox="1">
                <a:spLocks noRot="1" noChangeAspect="1" noMove="1" noResize="1" noEditPoints="1" noAdjustHandles="1" noChangeArrowheads="1" noChangeShapeType="1" noTextEdit="1"/>
              </p:cNvSpPr>
              <p:nvPr/>
            </p:nvSpPr>
            <p:spPr>
              <a:xfrm>
                <a:off x="3413725" y="2139948"/>
                <a:ext cx="238270" cy="246221"/>
              </a:xfrm>
              <a:prstGeom prst="rect">
                <a:avLst/>
              </a:prstGeom>
              <a:blipFill>
                <a:blip r:embed="rId6"/>
                <a:stretch>
                  <a:fillRect l="-20513" r="-5128" b="-7500"/>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C3D20D49-C998-B04C-1274-BC8091C3F3F6}"/>
              </a:ext>
            </a:extLst>
          </p:cNvPr>
          <p:cNvCxnSpPr>
            <a:cxnSpLocks/>
            <a:stCxn id="22" idx="0"/>
          </p:cNvCxnSpPr>
          <p:nvPr/>
        </p:nvCxnSpPr>
        <p:spPr>
          <a:xfrm flipV="1">
            <a:off x="2062670" y="3214688"/>
            <a:ext cx="0" cy="23278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E50B5E-23C4-8BB2-79FE-D11AD469F4B9}"/>
              </a:ext>
            </a:extLst>
          </p:cNvPr>
          <p:cNvCxnSpPr>
            <a:cxnSpLocks/>
          </p:cNvCxnSpPr>
          <p:nvPr/>
        </p:nvCxnSpPr>
        <p:spPr>
          <a:xfrm flipV="1">
            <a:off x="870764" y="2282418"/>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06419C45-13D2-BC21-14D1-F6714D108678}"/>
              </a:ext>
            </a:extLst>
          </p:cNvPr>
          <p:cNvSpPr/>
          <p:nvPr/>
        </p:nvSpPr>
        <p:spPr>
          <a:xfrm>
            <a:off x="2833850" y="2383353"/>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4A9C375A-7135-C742-BFE3-58DDFCEBBE02}"/>
              </a:ext>
            </a:extLst>
          </p:cNvPr>
          <p:cNvCxnSpPr>
            <a:stCxn id="45" idx="4"/>
          </p:cNvCxnSpPr>
          <p:nvPr/>
        </p:nvCxnSpPr>
        <p:spPr>
          <a:xfrm>
            <a:off x="2865854" y="2447361"/>
            <a:ext cx="0" cy="33959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AC311D2-5434-28DD-04CF-77C7C6CBEC4D}"/>
                  </a:ext>
                </a:extLst>
              </p:cNvPr>
              <p:cNvSpPr txBox="1"/>
              <p:nvPr/>
            </p:nvSpPr>
            <p:spPr>
              <a:xfrm>
                <a:off x="2869197" y="4409839"/>
                <a:ext cx="2713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48" name="TextBox 47">
                <a:extLst>
                  <a:ext uri="{FF2B5EF4-FFF2-40B4-BE49-F238E27FC236}">
                    <a16:creationId xmlns:a16="http://schemas.microsoft.com/office/drawing/2014/main" id="{AAC311D2-5434-28DD-04CF-77C7C6CBEC4D}"/>
                  </a:ext>
                </a:extLst>
              </p:cNvPr>
              <p:cNvSpPr txBox="1">
                <a:spLocks noRot="1" noChangeAspect="1" noMove="1" noResize="1" noEditPoints="1" noAdjustHandles="1" noChangeArrowheads="1" noChangeShapeType="1" noTextEdit="1"/>
              </p:cNvSpPr>
              <p:nvPr/>
            </p:nvSpPr>
            <p:spPr>
              <a:xfrm>
                <a:off x="2869197" y="4409839"/>
                <a:ext cx="271356" cy="215444"/>
              </a:xfrm>
              <a:prstGeom prst="rect">
                <a:avLst/>
              </a:prstGeom>
              <a:blipFill>
                <a:blip r:embed="rId7"/>
                <a:stretch>
                  <a:fillRect l="-15909" r="-2273"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90605C2-C451-825A-1A52-240FD735B3E9}"/>
                  </a:ext>
                </a:extLst>
              </p:cNvPr>
              <p:cNvSpPr txBox="1"/>
              <p:nvPr/>
            </p:nvSpPr>
            <p:spPr>
              <a:xfrm>
                <a:off x="2074894" y="5335993"/>
                <a:ext cx="3037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𝑌</m:t>
                          </m:r>
                        </m:e>
                        <m:sub>
                          <m:r>
                            <a:rPr lang="en-US" sz="1400" b="0" i="1" smtClean="0">
                              <a:solidFill>
                                <a:schemeClr val="tx1"/>
                              </a:solidFill>
                              <a:latin typeface="Cambria Math" panose="02040503050406030204" pitchFamily="18" charset="0"/>
                            </a:rPr>
                            <m:t>𝑇𝐵</m:t>
                          </m:r>
                        </m:sub>
                      </m:sSub>
                    </m:oMath>
                  </m:oMathPara>
                </a14:m>
                <a:endParaRPr lang="en-US" sz="1400" dirty="0">
                  <a:solidFill>
                    <a:schemeClr val="tx1"/>
                  </a:solidFill>
                </a:endParaRPr>
              </a:p>
            </p:txBody>
          </p:sp>
        </mc:Choice>
        <mc:Fallback xmlns="">
          <p:sp>
            <p:nvSpPr>
              <p:cNvPr id="49" name="TextBox 48">
                <a:extLst>
                  <a:ext uri="{FF2B5EF4-FFF2-40B4-BE49-F238E27FC236}">
                    <a16:creationId xmlns:a16="http://schemas.microsoft.com/office/drawing/2014/main" id="{F90605C2-C451-825A-1A52-240FD735B3E9}"/>
                  </a:ext>
                </a:extLst>
              </p:cNvPr>
              <p:cNvSpPr txBox="1">
                <a:spLocks noRot="1" noChangeAspect="1" noMove="1" noResize="1" noEditPoints="1" noAdjustHandles="1" noChangeArrowheads="1" noChangeShapeType="1" noTextEdit="1"/>
              </p:cNvSpPr>
              <p:nvPr/>
            </p:nvSpPr>
            <p:spPr>
              <a:xfrm>
                <a:off x="2074894" y="5335993"/>
                <a:ext cx="303738" cy="215444"/>
              </a:xfrm>
              <a:prstGeom prst="rect">
                <a:avLst/>
              </a:prstGeom>
              <a:blipFill>
                <a:blip r:embed="rId8"/>
                <a:stretch>
                  <a:fillRect l="-14000" r="-2000"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FBD58D7-9149-90AC-D6F7-B86FF953F060}"/>
                  </a:ext>
                </a:extLst>
              </p:cNvPr>
              <p:cNvSpPr txBox="1"/>
              <p:nvPr/>
            </p:nvSpPr>
            <p:spPr>
              <a:xfrm>
                <a:off x="3293846" y="6070589"/>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50" name="TextBox 49">
                <a:extLst>
                  <a:ext uri="{FF2B5EF4-FFF2-40B4-BE49-F238E27FC236}">
                    <a16:creationId xmlns:a16="http://schemas.microsoft.com/office/drawing/2014/main" id="{FFBD58D7-9149-90AC-D6F7-B86FF953F060}"/>
                  </a:ext>
                </a:extLst>
              </p:cNvPr>
              <p:cNvSpPr txBox="1">
                <a:spLocks noRot="1" noChangeAspect="1" noMove="1" noResize="1" noEditPoints="1" noAdjustHandles="1" noChangeArrowheads="1" noChangeShapeType="1" noTextEdit="1"/>
              </p:cNvSpPr>
              <p:nvPr/>
            </p:nvSpPr>
            <p:spPr>
              <a:xfrm>
                <a:off x="3293846" y="6070589"/>
                <a:ext cx="291298" cy="215444"/>
              </a:xfrm>
              <a:prstGeom prst="rect">
                <a:avLst/>
              </a:prstGeom>
              <a:blipFill>
                <a:blip r:embed="rId9"/>
                <a:stretch>
                  <a:fillRect l="-14583" r="-10417" b="-5714"/>
                </a:stretch>
              </a:blipFill>
            </p:spPr>
            <p:txBody>
              <a:bodyPr/>
              <a:lstStyle/>
              <a:p>
                <a:r>
                  <a:rPr lang="en-US">
                    <a:noFill/>
                  </a:rPr>
                  <a:t> </a:t>
                </a:r>
              </a:p>
            </p:txBody>
          </p:sp>
        </mc:Fallback>
      </mc:AlternateContent>
    </p:spTree>
    <p:extLst>
      <p:ext uri="{BB962C8B-B14F-4D97-AF65-F5344CB8AC3E}">
        <p14:creationId xmlns:p14="http://schemas.microsoft.com/office/powerpoint/2010/main" val="103050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2" end="2"/>
                                            </p:txEl>
                                          </p:spTgt>
                                        </p:tgtEl>
                                        <p:attrNameLst>
                                          <p:attrName>style.visibility</p:attrName>
                                        </p:attrNameLst>
                                      </p:cBhvr>
                                      <p:to>
                                        <p:strVal val="visible"/>
                                      </p:to>
                                    </p:set>
                                    <p:animEffect transition="in" filter="fade">
                                      <p:cBhvr>
                                        <p:cTn id="12" dur="500"/>
                                        <p:tgtEl>
                                          <p:spTgt spid="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xEl>
                                              <p:pRg st="4" end="4"/>
                                            </p:txEl>
                                          </p:spTgt>
                                        </p:tgtEl>
                                        <p:attrNameLst>
                                          <p:attrName>style.visibility</p:attrName>
                                        </p:attrNameLst>
                                      </p:cBhvr>
                                      <p:to>
                                        <p:strVal val="visible"/>
                                      </p:to>
                                    </p:set>
                                    <p:animEffect transition="in" filter="fade">
                                      <p:cBhvr>
                                        <p:cTn id="17" dur="500"/>
                                        <p:tgtEl>
                                          <p:spTgt spid="3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
                                            <p:txEl>
                                              <p:pRg st="6" end="6"/>
                                            </p:txEl>
                                          </p:spTgt>
                                        </p:tgtEl>
                                        <p:attrNameLst>
                                          <p:attrName>style.visibility</p:attrName>
                                        </p:attrNameLst>
                                      </p:cBhvr>
                                      <p:to>
                                        <p:strVal val="visible"/>
                                      </p:to>
                                    </p:set>
                                    <p:animEffect transition="in" filter="fade">
                                      <p:cBhvr>
                                        <p:cTn id="31" dur="500"/>
                                        <p:tgtEl>
                                          <p:spTgt spid="3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Demand:</a:t>
            </a:r>
            <a:br>
              <a:rPr lang="en-US" dirty="0"/>
            </a:br>
            <a:r>
              <a:rPr lang="en-US" dirty="0"/>
              <a:t>Government Expenditure</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In the closed economy, the increase in households’ income (demand) would be directed entirely towards domestic goods.</a:t>
            </a:r>
          </a:p>
          <a:p>
            <a:pPr lvl="3"/>
            <a:endParaRPr lang="en-US" dirty="0"/>
          </a:p>
          <a:p>
            <a:r>
              <a:rPr lang="en-US" dirty="0"/>
              <a:t>In the open economy, the increased demand will be shared by domestic and foreign goods.</a:t>
            </a:r>
          </a:p>
          <a:p>
            <a:pPr lvl="3"/>
            <a:endParaRPr lang="en-US" dirty="0"/>
          </a:p>
          <a:p>
            <a:r>
              <a:rPr lang="en-US" dirty="0"/>
              <a:t>This leads to two noticeable effects in our model.</a:t>
            </a:r>
          </a:p>
          <a:p>
            <a:pPr lvl="1"/>
            <a:r>
              <a:rPr lang="en-US" dirty="0"/>
              <a:t>The trade deficit will increase, and</a:t>
            </a:r>
          </a:p>
          <a:p>
            <a:pPr lvl="1"/>
            <a:r>
              <a:rPr lang="en-US" dirty="0"/>
              <a:t>The government expenditure multiplier will be smaller.</a:t>
            </a:r>
          </a:p>
          <a:p>
            <a:pPr lvl="3"/>
            <a:endParaRPr lang="en-US" dirty="0"/>
          </a:p>
          <a:p>
            <a:r>
              <a:rPr lang="en-US" dirty="0"/>
              <a:t>Then what when foreign demand increases?</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15</a:t>
            </a:fld>
            <a:endParaRPr lang="en-US" dirty="0"/>
          </a:p>
        </p:txBody>
      </p:sp>
    </p:spTree>
    <p:extLst>
      <p:ext uri="{BB962C8B-B14F-4D97-AF65-F5344CB8AC3E}">
        <p14:creationId xmlns:p14="http://schemas.microsoft.com/office/powerpoint/2010/main" val="295670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0845" y="3002129"/>
            <a:ext cx="3689176" cy="2093996"/>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798782" y="3893885"/>
            <a:ext cx="3704050" cy="6329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0FFE7B-EDE8-9154-40E7-7EEF38D58E0B}"/>
              </a:ext>
            </a:extLst>
          </p:cNvPr>
          <p:cNvCxnSpPr>
            <a:cxnSpLocks/>
          </p:cNvCxnSpPr>
          <p:nvPr/>
        </p:nvCxnSpPr>
        <p:spPr>
          <a:xfrm flipV="1">
            <a:off x="796221" y="3192435"/>
            <a:ext cx="3704050" cy="6329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Changes to Demand:</a:t>
            </a:r>
            <a:br>
              <a:rPr lang="en-US" dirty="0"/>
            </a:br>
            <a:r>
              <a:rPr lang="en-US" dirty="0"/>
              <a:t>Foreign Demand</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50" y="1825624"/>
                <a:ext cx="3886198" cy="4530721"/>
              </a:xfrm>
            </p:spPr>
            <p:txBody>
              <a:bodyPr>
                <a:normAutofit/>
              </a:bodyPr>
              <a:lstStyle/>
              <a:p>
                <a:r>
                  <a:rPr lang="en-US" dirty="0"/>
                  <a:t>Suppose that we are at demand for domestic goods </a:t>
                </a:r>
                <a14:m>
                  <m:oMath xmlns:m="http://schemas.openxmlformats.org/officeDocument/2006/math">
                    <m:r>
                      <a:rPr lang="en-US" i="1" dirty="0">
                        <a:latin typeface="Cambria Math" panose="02040503050406030204" pitchFamily="18" charset="0"/>
                      </a:rPr>
                      <m:t>𝑍</m:t>
                    </m:r>
                  </m:oMath>
                </a14:m>
                <a:r>
                  <a:rPr lang="en-US" dirty="0"/>
                  <a:t> producing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𝑇𝐵</m:t>
                        </m:r>
                      </m:sub>
                    </m:sSub>
                  </m:oMath>
                </a14:m>
                <a:r>
                  <a:rPr lang="en-US" dirty="0"/>
                  <a:t>.</a:t>
                </a:r>
              </a:p>
              <a:p>
                <a:pPr lvl="3"/>
                <a:endParaRPr lang="en-US" dirty="0"/>
              </a:p>
              <a:p>
                <a:r>
                  <a:rPr lang="en-US" dirty="0"/>
                  <a:t>We overlay the graph with the domestic demand for goods </a:t>
                </a:r>
                <a14:m>
                  <m:oMath xmlns:m="http://schemas.openxmlformats.org/officeDocument/2006/math">
                    <m:r>
                      <a:rPr lang="en-US" i="1" dirty="0">
                        <a:latin typeface="Cambria Math" panose="02040503050406030204" pitchFamily="18" charset="0"/>
                      </a:rPr>
                      <m:t>𝐷</m:t>
                    </m:r>
                  </m:oMath>
                </a14:m>
                <a:r>
                  <a:rPr lang="en-US" dirty="0"/>
                  <a:t>.</a:t>
                </a:r>
              </a:p>
              <a:p>
                <a:pPr lvl="3"/>
                <a:endParaRPr lang="en-US" dirty="0"/>
              </a:p>
              <a:p>
                <a:r>
                  <a:rPr lang="en-US" dirty="0"/>
                  <a:t>If foreign demand rises, </a:t>
                </a:r>
                <a14:m>
                  <m:oMath xmlns:m="http://schemas.openxmlformats.org/officeDocument/2006/math">
                    <m:r>
                      <a:rPr lang="en-US" i="1" dirty="0">
                        <a:latin typeface="Cambria Math" panose="02040503050406030204" pitchFamily="18" charset="0"/>
                      </a:rPr>
                      <m:t>𝑍</m:t>
                    </m:r>
                  </m:oMath>
                </a14:m>
                <a:r>
                  <a:rPr lang="en-US" dirty="0"/>
                  <a:t> will shift upward to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𝑍</m:t>
                        </m:r>
                      </m:e>
                      <m:sup>
                        <m:r>
                          <a:rPr lang="en-US" i="1" dirty="0">
                            <a:latin typeface="Cambria Math" panose="02040503050406030204" pitchFamily="18" charset="0"/>
                          </a:rPr>
                          <m:t>′</m:t>
                        </m:r>
                      </m:sup>
                    </m:sSup>
                  </m:oMath>
                </a14:m>
                <a:r>
                  <a:rPr lang="en-US" dirty="0"/>
                  <a:t>.</a:t>
                </a:r>
              </a:p>
              <a:p>
                <a:pPr lvl="3"/>
                <a:endParaRPr lang="en-US" dirty="0"/>
              </a:p>
              <a:p>
                <a:r>
                  <a:rPr lang="en-US" dirty="0"/>
                  <a:t>The size of the shift is </a:t>
                </a:r>
                <a14:m>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𝑋</m:t>
                    </m:r>
                  </m:oMath>
                </a14:m>
                <a:r>
                  <a:rPr lang="en-US" i="1" dirty="0"/>
                  <a:t>.</a:t>
                </a:r>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50" y="1825624"/>
                <a:ext cx="3886198" cy="4530721"/>
              </a:xfrm>
              <a:blipFill>
                <a:blip r:embed="rId2"/>
                <a:stretch>
                  <a:fillRect l="-2038" t="-1747"/>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16</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C07709-CE62-C46A-1CEC-E47D31CE1573}"/>
                  </a:ext>
                </a:extLst>
              </p:cNvPr>
              <p:cNvSpPr txBox="1"/>
              <p:nvPr/>
            </p:nvSpPr>
            <p:spPr>
              <a:xfrm>
                <a:off x="4326955" y="3944674"/>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0" name="TextBox 9">
                <a:extLst>
                  <a:ext uri="{FF2B5EF4-FFF2-40B4-BE49-F238E27FC236}">
                    <a16:creationId xmlns:a16="http://schemas.microsoft.com/office/drawing/2014/main" id="{C0C07709-CE62-C46A-1CEC-E47D31CE1573}"/>
                  </a:ext>
                </a:extLst>
              </p:cNvPr>
              <p:cNvSpPr txBox="1">
                <a:spLocks noRot="1" noChangeAspect="1" noMove="1" noResize="1" noEditPoints="1" noAdjustHandles="1" noChangeArrowheads="1" noChangeShapeType="1" noTextEdit="1"/>
              </p:cNvSpPr>
              <p:nvPr/>
            </p:nvSpPr>
            <p:spPr>
              <a:xfrm>
                <a:off x="4326955" y="3944674"/>
                <a:ext cx="173316" cy="246221"/>
              </a:xfrm>
              <a:prstGeom prst="rect">
                <a:avLst/>
              </a:prstGeom>
              <a:blipFill>
                <a:blip r:embed="rId3"/>
                <a:stretch>
                  <a:fillRect l="-28571" r="-25000"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C0662F-5865-6426-C30C-454507B563CF}"/>
                  </a:ext>
                </a:extLst>
              </p:cNvPr>
              <p:cNvSpPr txBox="1"/>
              <p:nvPr/>
            </p:nvSpPr>
            <p:spPr>
              <a:xfrm>
                <a:off x="4355274" y="2686055"/>
                <a:ext cx="1951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rPr>
                        <m:t>𝐷</m:t>
                      </m:r>
                    </m:oMath>
                  </m:oMathPara>
                </a14:m>
                <a:endParaRPr lang="en-US" sz="1600" dirty="0">
                  <a:solidFill>
                    <a:srgbClr val="FF0000"/>
                  </a:solidFill>
                </a:endParaRPr>
              </a:p>
            </p:txBody>
          </p:sp>
        </mc:Choice>
        <mc:Fallback xmlns="">
          <p:sp>
            <p:nvSpPr>
              <p:cNvPr id="14" name="TextBox 13">
                <a:extLst>
                  <a:ext uri="{FF2B5EF4-FFF2-40B4-BE49-F238E27FC236}">
                    <a16:creationId xmlns:a16="http://schemas.microsoft.com/office/drawing/2014/main" id="{CFC0662F-5865-6426-C30C-454507B563CF}"/>
                  </a:ext>
                </a:extLst>
              </p:cNvPr>
              <p:cNvSpPr txBox="1">
                <a:spLocks noRot="1" noChangeAspect="1" noMove="1" noResize="1" noEditPoints="1" noAdjustHandles="1" noChangeArrowheads="1" noChangeShapeType="1" noTextEdit="1"/>
              </p:cNvSpPr>
              <p:nvPr/>
            </p:nvSpPr>
            <p:spPr>
              <a:xfrm>
                <a:off x="4355274" y="2686055"/>
                <a:ext cx="195182" cy="246221"/>
              </a:xfrm>
              <a:prstGeom prst="rect">
                <a:avLst/>
              </a:prstGeom>
              <a:blipFill>
                <a:blip r:embed="rId4"/>
                <a:stretch>
                  <a:fillRect l="-21875" r="-21875" b="-5000"/>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8E25C865-46CD-0AB1-535A-7F66C4DB60FF}"/>
              </a:ext>
            </a:extLst>
          </p:cNvPr>
          <p:cNvCxnSpPr>
            <a:cxnSpLocks/>
            <a:stCxn id="15" idx="4"/>
          </p:cNvCxnSpPr>
          <p:nvPr/>
        </p:nvCxnSpPr>
        <p:spPr>
          <a:xfrm>
            <a:off x="2252912" y="4308657"/>
            <a:ext cx="0" cy="14230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B6A19E-3403-9243-E55E-6073C905D7C6}"/>
                  </a:ext>
                </a:extLst>
              </p:cNvPr>
              <p:cNvSpPr txBox="1"/>
              <p:nvPr/>
            </p:nvSpPr>
            <p:spPr>
              <a:xfrm>
                <a:off x="2009072" y="5686951"/>
                <a:ext cx="487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i="1" dirty="0">
                              <a:latin typeface="Cambria Math" panose="02040503050406030204" pitchFamily="18" charset="0"/>
                            </a:rPr>
                            <m:t>𝑌</m:t>
                          </m:r>
                        </m:e>
                        <m:sub>
                          <m:r>
                            <a:rPr lang="en-US" sz="1400" i="1" dirty="0">
                              <a:latin typeface="Cambria Math" panose="02040503050406030204" pitchFamily="18" charset="0"/>
                            </a:rPr>
                            <m:t>𝑇𝐵</m:t>
                          </m:r>
                        </m:sub>
                      </m:sSub>
                    </m:oMath>
                  </m:oMathPara>
                </a14:m>
                <a:endParaRPr lang="en-US" sz="1400" dirty="0"/>
              </a:p>
            </p:txBody>
          </p:sp>
        </mc:Choice>
        <mc:Fallback xmlns="">
          <p:sp>
            <p:nvSpPr>
              <p:cNvPr id="21" name="TextBox 20">
                <a:extLst>
                  <a:ext uri="{FF2B5EF4-FFF2-40B4-BE49-F238E27FC236}">
                    <a16:creationId xmlns:a16="http://schemas.microsoft.com/office/drawing/2014/main" id="{63B6A19E-3403-9243-E55E-6073C905D7C6}"/>
                  </a:ext>
                </a:extLst>
              </p:cNvPr>
              <p:cNvSpPr txBox="1">
                <a:spLocks noRot="1" noChangeAspect="1" noMove="1" noResize="1" noEditPoints="1" noAdjustHandles="1" noChangeArrowheads="1" noChangeShapeType="1" noTextEdit="1"/>
              </p:cNvSpPr>
              <p:nvPr/>
            </p:nvSpPr>
            <p:spPr>
              <a:xfrm>
                <a:off x="2009072" y="5686951"/>
                <a:ext cx="487680" cy="307777"/>
              </a:xfrm>
              <a:prstGeom prst="rect">
                <a:avLst/>
              </a:prstGeom>
              <a:blipFill>
                <a:blip r:embed="rId5"/>
                <a:stretch>
                  <a:fillRect/>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540A3D2A-9E3C-88EB-CAF6-B4E8A51D2A6B}"/>
              </a:ext>
            </a:extLst>
          </p:cNvPr>
          <p:cNvCxnSpPr/>
          <p:nvPr/>
        </p:nvCxnSpPr>
        <p:spPr>
          <a:xfrm flipH="1">
            <a:off x="791958" y="2110740"/>
            <a:ext cx="3627640" cy="3620988"/>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B4A1110-C062-EF0B-1420-28A87C3F8E3D}"/>
              </a:ext>
            </a:extLst>
          </p:cNvPr>
          <p:cNvSpPr/>
          <p:nvPr/>
        </p:nvSpPr>
        <p:spPr>
          <a:xfrm>
            <a:off x="2220908" y="424464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E025334-27E0-A7F1-1759-0A668F3B3854}"/>
                  </a:ext>
                </a:extLst>
              </p:cNvPr>
              <p:cNvSpPr txBox="1"/>
              <p:nvPr/>
            </p:nvSpPr>
            <p:spPr>
              <a:xfrm>
                <a:off x="4333730" y="3258548"/>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36" name="TextBox 35">
                <a:extLst>
                  <a:ext uri="{FF2B5EF4-FFF2-40B4-BE49-F238E27FC236}">
                    <a16:creationId xmlns:a16="http://schemas.microsoft.com/office/drawing/2014/main" id="{2E025334-27E0-A7F1-1759-0A668F3B3854}"/>
                  </a:ext>
                </a:extLst>
              </p:cNvPr>
              <p:cNvSpPr txBox="1">
                <a:spLocks noRot="1" noChangeAspect="1" noMove="1" noResize="1" noEditPoints="1" noAdjustHandles="1" noChangeArrowheads="1" noChangeShapeType="1" noTextEdit="1"/>
              </p:cNvSpPr>
              <p:nvPr/>
            </p:nvSpPr>
            <p:spPr>
              <a:xfrm>
                <a:off x="4333730" y="3258548"/>
                <a:ext cx="238270" cy="246221"/>
              </a:xfrm>
              <a:prstGeom prst="rect">
                <a:avLst/>
              </a:prstGeom>
              <a:blipFill>
                <a:blip r:embed="rId6"/>
                <a:stretch>
                  <a:fillRect l="-20513" r="-5128" b="-5000"/>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D563105F-4179-D9D3-0FA6-BED7F11B7595}"/>
              </a:ext>
            </a:extLst>
          </p:cNvPr>
          <p:cNvSpPr/>
          <p:nvPr/>
        </p:nvSpPr>
        <p:spPr>
          <a:xfrm>
            <a:off x="3059108" y="3409696"/>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43A92AE9-4562-0052-38B5-52419C650844}"/>
              </a:ext>
            </a:extLst>
          </p:cNvPr>
          <p:cNvCxnSpPr>
            <a:stCxn id="37" idx="4"/>
          </p:cNvCxnSpPr>
          <p:nvPr/>
        </p:nvCxnSpPr>
        <p:spPr>
          <a:xfrm flipH="1">
            <a:off x="3086100" y="3473704"/>
            <a:ext cx="5012" cy="2258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F4D09B5-046F-3AB0-5085-913B01581677}"/>
              </a:ext>
            </a:extLst>
          </p:cNvPr>
          <p:cNvSpPr/>
          <p:nvPr/>
        </p:nvSpPr>
        <p:spPr>
          <a:xfrm>
            <a:off x="3059108" y="376142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7099D95-B61E-14E1-A02D-FDDB70918011}"/>
                  </a:ext>
                </a:extLst>
              </p:cNvPr>
              <p:cNvSpPr txBox="1"/>
              <p:nvPr/>
            </p:nvSpPr>
            <p:spPr>
              <a:xfrm>
                <a:off x="2861330" y="3166331"/>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dirty="0" smtClean="0">
                              <a:latin typeface="Cambria Math" panose="02040503050406030204" pitchFamily="18" charset="0"/>
                            </a:rPr>
                          </m:ctrlPr>
                        </m:sSupPr>
                        <m:e>
                          <m:r>
                            <a:rPr lang="en-US" sz="1200" i="1" dirty="0" smtClean="0">
                              <a:latin typeface="Cambria Math" panose="02040503050406030204" pitchFamily="18" charset="0"/>
                            </a:rPr>
                            <m:t>𝐴</m:t>
                          </m:r>
                        </m:e>
                        <m:sup>
                          <m:r>
                            <a:rPr lang="en-US" sz="1200" b="0" i="1" dirty="0" smtClean="0">
                              <a:latin typeface="Cambria Math" panose="02040503050406030204" pitchFamily="18" charset="0"/>
                            </a:rPr>
                            <m:t>′</m:t>
                          </m:r>
                        </m:sup>
                      </m:sSup>
                    </m:oMath>
                  </m:oMathPara>
                </a14:m>
                <a:endParaRPr lang="en-US" sz="1200" dirty="0"/>
              </a:p>
            </p:txBody>
          </p:sp>
        </mc:Choice>
        <mc:Fallback xmlns="">
          <p:sp>
            <p:nvSpPr>
              <p:cNvPr id="47" name="TextBox 46">
                <a:extLst>
                  <a:ext uri="{FF2B5EF4-FFF2-40B4-BE49-F238E27FC236}">
                    <a16:creationId xmlns:a16="http://schemas.microsoft.com/office/drawing/2014/main" id="{F7099D95-B61E-14E1-A02D-FDDB70918011}"/>
                  </a:ext>
                </a:extLst>
              </p:cNvPr>
              <p:cNvSpPr txBox="1">
                <a:spLocks noRot="1" noChangeAspect="1" noMove="1" noResize="1" noEditPoints="1" noAdjustHandles="1" noChangeArrowheads="1" noChangeShapeType="1" noTextEdit="1"/>
              </p:cNvSpPr>
              <p:nvPr/>
            </p:nvSpPr>
            <p:spPr>
              <a:xfrm>
                <a:off x="2861330" y="3166331"/>
                <a:ext cx="329116"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A6D174E-FD4D-2C9A-4E4B-0031D88B22AE}"/>
                  </a:ext>
                </a:extLst>
              </p:cNvPr>
              <p:cNvSpPr txBox="1"/>
              <p:nvPr/>
            </p:nvSpPr>
            <p:spPr>
              <a:xfrm>
                <a:off x="2000881" y="4005636"/>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𝐴</m:t>
                      </m:r>
                    </m:oMath>
                  </m:oMathPara>
                </a14:m>
                <a:endParaRPr lang="en-US" sz="1200" dirty="0"/>
              </a:p>
            </p:txBody>
          </p:sp>
        </mc:Choice>
        <mc:Fallback xmlns="">
          <p:sp>
            <p:nvSpPr>
              <p:cNvPr id="48" name="TextBox 47">
                <a:extLst>
                  <a:ext uri="{FF2B5EF4-FFF2-40B4-BE49-F238E27FC236}">
                    <a16:creationId xmlns:a16="http://schemas.microsoft.com/office/drawing/2014/main" id="{9A6D174E-FD4D-2C9A-4E4B-0031D88B22AE}"/>
                  </a:ext>
                </a:extLst>
              </p:cNvPr>
              <p:cNvSpPr txBox="1">
                <a:spLocks noRot="1" noChangeAspect="1" noMove="1" noResize="1" noEditPoints="1" noAdjustHandles="1" noChangeArrowheads="1" noChangeShapeType="1" noTextEdit="1"/>
              </p:cNvSpPr>
              <p:nvPr/>
            </p:nvSpPr>
            <p:spPr>
              <a:xfrm>
                <a:off x="2000881" y="4005636"/>
                <a:ext cx="32911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B6E7A9B-1539-70D8-7378-5B5CB05E910B}"/>
                  </a:ext>
                </a:extLst>
              </p:cNvPr>
              <p:cNvSpPr txBox="1"/>
              <p:nvPr/>
            </p:nvSpPr>
            <p:spPr>
              <a:xfrm>
                <a:off x="3025888" y="3724320"/>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𝐶</m:t>
                      </m:r>
                    </m:oMath>
                  </m:oMathPara>
                </a14:m>
                <a:endParaRPr lang="en-US" sz="1200" dirty="0"/>
              </a:p>
            </p:txBody>
          </p:sp>
        </mc:Choice>
        <mc:Fallback xmlns="">
          <p:sp>
            <p:nvSpPr>
              <p:cNvPr id="49" name="TextBox 48">
                <a:extLst>
                  <a:ext uri="{FF2B5EF4-FFF2-40B4-BE49-F238E27FC236}">
                    <a16:creationId xmlns:a16="http://schemas.microsoft.com/office/drawing/2014/main" id="{9B6E7A9B-1539-70D8-7378-5B5CB05E910B}"/>
                  </a:ext>
                </a:extLst>
              </p:cNvPr>
              <p:cNvSpPr txBox="1">
                <a:spLocks noRot="1" noChangeAspect="1" noMove="1" noResize="1" noEditPoints="1" noAdjustHandles="1" noChangeArrowheads="1" noChangeShapeType="1" noTextEdit="1"/>
              </p:cNvSpPr>
              <p:nvPr/>
            </p:nvSpPr>
            <p:spPr>
              <a:xfrm>
                <a:off x="3025888" y="3724320"/>
                <a:ext cx="32911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B5C95AB-7D0E-6B5C-9478-BFD11C8CD7A1}"/>
                  </a:ext>
                </a:extLst>
              </p:cNvPr>
              <p:cNvSpPr txBox="1"/>
              <p:nvPr/>
            </p:nvSpPr>
            <p:spPr>
              <a:xfrm>
                <a:off x="2842260" y="5703148"/>
                <a:ext cx="487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𝑌</m:t>
                          </m:r>
                        </m:e>
                        <m:sup>
                          <m:r>
                            <a:rPr lang="en-US" sz="1400" i="1">
                              <a:latin typeface="Cambria Math" panose="02040503050406030204" pitchFamily="18" charset="0"/>
                            </a:rPr>
                            <m:t>∗′</m:t>
                          </m:r>
                        </m:sup>
                      </m:sSup>
                    </m:oMath>
                  </m:oMathPara>
                </a14:m>
                <a:endParaRPr lang="en-US" sz="1400" dirty="0"/>
              </a:p>
            </p:txBody>
          </p:sp>
        </mc:Choice>
        <mc:Fallback xmlns="">
          <p:sp>
            <p:nvSpPr>
              <p:cNvPr id="50" name="TextBox 49">
                <a:extLst>
                  <a:ext uri="{FF2B5EF4-FFF2-40B4-BE49-F238E27FC236}">
                    <a16:creationId xmlns:a16="http://schemas.microsoft.com/office/drawing/2014/main" id="{CB5C95AB-7D0E-6B5C-9478-BFD11C8CD7A1}"/>
                  </a:ext>
                </a:extLst>
              </p:cNvPr>
              <p:cNvSpPr txBox="1">
                <a:spLocks noRot="1" noChangeAspect="1" noMove="1" noResize="1" noEditPoints="1" noAdjustHandles="1" noChangeArrowheads="1" noChangeShapeType="1" noTextEdit="1"/>
              </p:cNvSpPr>
              <p:nvPr/>
            </p:nvSpPr>
            <p:spPr>
              <a:xfrm>
                <a:off x="2842260" y="5703148"/>
                <a:ext cx="487680" cy="307777"/>
              </a:xfrm>
              <a:prstGeom prst="rect">
                <a:avLst/>
              </a:prstGeom>
              <a:blipFill>
                <a:blip r:embed="rId10"/>
                <a:stretch>
                  <a:fillRect/>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E17D6D30-52CE-7B4A-80E6-168CE4868595}"/>
              </a:ext>
            </a:extLst>
          </p:cNvPr>
          <p:cNvCxnSpPr/>
          <p:nvPr/>
        </p:nvCxnSpPr>
        <p:spPr>
          <a:xfrm flipV="1">
            <a:off x="995363" y="3825429"/>
            <a:ext cx="0" cy="608459"/>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DAE35F-DDC4-D165-70CA-1C727649FC5D}"/>
                  </a:ext>
                </a:extLst>
              </p:cNvPr>
              <p:cNvSpPr txBox="1"/>
              <p:nvPr/>
            </p:nvSpPr>
            <p:spPr>
              <a:xfrm>
                <a:off x="948305" y="3942682"/>
                <a:ext cx="4750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𝑋</m:t>
                      </m:r>
                    </m:oMath>
                  </m:oMathPara>
                </a14:m>
                <a:endParaRPr lang="en-US" dirty="0"/>
              </a:p>
            </p:txBody>
          </p:sp>
        </mc:Choice>
        <mc:Fallback xmlns="">
          <p:sp>
            <p:nvSpPr>
              <p:cNvPr id="54" name="TextBox 53">
                <a:extLst>
                  <a:ext uri="{FF2B5EF4-FFF2-40B4-BE49-F238E27FC236}">
                    <a16:creationId xmlns:a16="http://schemas.microsoft.com/office/drawing/2014/main" id="{90DAE35F-DDC4-D165-70CA-1C727649FC5D}"/>
                  </a:ext>
                </a:extLst>
              </p:cNvPr>
              <p:cNvSpPr txBox="1">
                <a:spLocks noRot="1" noChangeAspect="1" noMove="1" noResize="1" noEditPoints="1" noAdjustHandles="1" noChangeArrowheads="1" noChangeShapeType="1" noTextEdit="1"/>
              </p:cNvSpPr>
              <p:nvPr/>
            </p:nvSpPr>
            <p:spPr>
              <a:xfrm>
                <a:off x="948305" y="3942682"/>
                <a:ext cx="475067" cy="36933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52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Effect transition="in" filter="fade">
                                      <p:cBhvr>
                                        <p:cTn id="85" dur="500"/>
                                        <p:tgtEl>
                                          <p:spTgt spid="4">
                                            <p:txEl>
                                              <p:pRg st="6" end="6"/>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0" grpId="0"/>
      <p:bldP spid="14" grpId="0"/>
      <p:bldP spid="21" grpId="0"/>
      <p:bldP spid="15" grpId="0" animBg="1"/>
      <p:bldP spid="36" grpId="0"/>
      <p:bldP spid="37" grpId="0" animBg="1"/>
      <p:bldP spid="46" grpId="0" animBg="1"/>
      <p:bldP spid="47" grpId="0"/>
      <p:bldP spid="48" grpId="0"/>
      <p:bldP spid="49" grpId="0"/>
      <p:bldP spid="50"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0845" y="3002129"/>
            <a:ext cx="3689176" cy="2093996"/>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798782" y="3893885"/>
            <a:ext cx="3704050" cy="6329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0FFE7B-EDE8-9154-40E7-7EEF38D58E0B}"/>
              </a:ext>
            </a:extLst>
          </p:cNvPr>
          <p:cNvCxnSpPr>
            <a:cxnSpLocks/>
          </p:cNvCxnSpPr>
          <p:nvPr/>
        </p:nvCxnSpPr>
        <p:spPr>
          <a:xfrm flipV="1">
            <a:off x="796221" y="3192435"/>
            <a:ext cx="3704050" cy="6329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Changes to Demand:</a:t>
            </a:r>
            <a:br>
              <a:rPr lang="en-US" dirty="0"/>
            </a:br>
            <a:r>
              <a:rPr lang="en-US" dirty="0"/>
              <a:t>Foreign Demand</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50" y="1825624"/>
                <a:ext cx="3886198" cy="4530721"/>
              </a:xfrm>
            </p:spPr>
            <p:txBody>
              <a:bodyPr>
                <a:normAutofit/>
              </a:bodyPr>
              <a:lstStyle/>
              <a:p>
                <a:r>
                  <a:rPr lang="en-US" dirty="0"/>
                  <a:t>The equilibrium output has now increased to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i="1" dirty="0"/>
                  <a:t>.</a:t>
                </a:r>
              </a:p>
              <a:p>
                <a:pPr lvl="3"/>
                <a:endParaRPr lang="en-US" sz="1200" i="1" dirty="0"/>
              </a:p>
              <a:p>
                <a:r>
                  <a:rPr lang="en-US" dirty="0"/>
                  <a:t>The domestic demand for goods when the output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dirty="0"/>
                  <a:t> should be </a:t>
                </a:r>
                <a14:m>
                  <m:oMath xmlns:m="http://schemas.openxmlformats.org/officeDocument/2006/math">
                    <m:r>
                      <a:rPr lang="en-US" b="0" i="1" smtClean="0">
                        <a:latin typeface="Cambria Math" panose="02040503050406030204" pitchFamily="18" charset="0"/>
                      </a:rPr>
                      <m:t>𝐶</m:t>
                    </m:r>
                  </m:oMath>
                </a14:m>
                <a:r>
                  <a:rPr lang="en-US" dirty="0"/>
                  <a:t>.</a:t>
                </a:r>
              </a:p>
              <a:p>
                <a:pPr lvl="3"/>
                <a:endParaRPr lang="en-US" sz="1200" dirty="0"/>
              </a:p>
              <a:p>
                <a:r>
                  <a:rPr lang="en-US" dirty="0"/>
                  <a:t>Meanwhile, the demand for domestic goods at this point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a:p>
                <a:pPr lvl="3"/>
                <a:endParaRPr lang="en-US" sz="1200" dirty="0"/>
              </a:p>
              <a:p>
                <a14:m>
                  <m:oMath xmlns:m="http://schemas.openxmlformats.org/officeDocument/2006/math">
                    <m:acc>
                      <m:accPr>
                        <m:chr m:val="̅"/>
                        <m:ctrlPr>
                          <a:rPr lang="en-US" i="1" dirty="0" smtClean="0">
                            <a:latin typeface="Cambria Math" panose="02040503050406030204" pitchFamily="18" charset="0"/>
                          </a:rPr>
                        </m:ctrlPr>
                      </m:acc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𝐴</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𝐶</m:t>
                        </m:r>
                      </m:e>
                    </m:acc>
                  </m:oMath>
                </a14:m>
                <a:r>
                  <a:rPr lang="en-US" dirty="0"/>
                  <a:t> represents the change in net exports.</a:t>
                </a:r>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50" y="1825624"/>
                <a:ext cx="3886198" cy="4530721"/>
              </a:xfrm>
              <a:blipFill>
                <a:blip r:embed="rId2"/>
                <a:stretch>
                  <a:fillRect l="-2038" t="-1747" r="-3918" b="-134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17</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C07709-CE62-C46A-1CEC-E47D31CE1573}"/>
                  </a:ext>
                </a:extLst>
              </p:cNvPr>
              <p:cNvSpPr txBox="1"/>
              <p:nvPr/>
            </p:nvSpPr>
            <p:spPr>
              <a:xfrm>
                <a:off x="4326955" y="3944674"/>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0" name="TextBox 9">
                <a:extLst>
                  <a:ext uri="{FF2B5EF4-FFF2-40B4-BE49-F238E27FC236}">
                    <a16:creationId xmlns:a16="http://schemas.microsoft.com/office/drawing/2014/main" id="{C0C07709-CE62-C46A-1CEC-E47D31CE1573}"/>
                  </a:ext>
                </a:extLst>
              </p:cNvPr>
              <p:cNvSpPr txBox="1">
                <a:spLocks noRot="1" noChangeAspect="1" noMove="1" noResize="1" noEditPoints="1" noAdjustHandles="1" noChangeArrowheads="1" noChangeShapeType="1" noTextEdit="1"/>
              </p:cNvSpPr>
              <p:nvPr/>
            </p:nvSpPr>
            <p:spPr>
              <a:xfrm>
                <a:off x="4326955" y="3944674"/>
                <a:ext cx="173316" cy="246221"/>
              </a:xfrm>
              <a:prstGeom prst="rect">
                <a:avLst/>
              </a:prstGeom>
              <a:blipFill>
                <a:blip r:embed="rId3"/>
                <a:stretch>
                  <a:fillRect l="-28571" r="-25000"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C0662F-5865-6426-C30C-454507B563CF}"/>
                  </a:ext>
                </a:extLst>
              </p:cNvPr>
              <p:cNvSpPr txBox="1"/>
              <p:nvPr/>
            </p:nvSpPr>
            <p:spPr>
              <a:xfrm>
                <a:off x="4355274" y="2686055"/>
                <a:ext cx="1951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rPr>
                        <m:t>𝐷</m:t>
                      </m:r>
                    </m:oMath>
                  </m:oMathPara>
                </a14:m>
                <a:endParaRPr lang="en-US" sz="1600" dirty="0">
                  <a:solidFill>
                    <a:srgbClr val="FF0000"/>
                  </a:solidFill>
                </a:endParaRPr>
              </a:p>
            </p:txBody>
          </p:sp>
        </mc:Choice>
        <mc:Fallback xmlns="">
          <p:sp>
            <p:nvSpPr>
              <p:cNvPr id="14" name="TextBox 13">
                <a:extLst>
                  <a:ext uri="{FF2B5EF4-FFF2-40B4-BE49-F238E27FC236}">
                    <a16:creationId xmlns:a16="http://schemas.microsoft.com/office/drawing/2014/main" id="{CFC0662F-5865-6426-C30C-454507B563CF}"/>
                  </a:ext>
                </a:extLst>
              </p:cNvPr>
              <p:cNvSpPr txBox="1">
                <a:spLocks noRot="1" noChangeAspect="1" noMove="1" noResize="1" noEditPoints="1" noAdjustHandles="1" noChangeArrowheads="1" noChangeShapeType="1" noTextEdit="1"/>
              </p:cNvSpPr>
              <p:nvPr/>
            </p:nvSpPr>
            <p:spPr>
              <a:xfrm>
                <a:off x="4355274" y="2686055"/>
                <a:ext cx="195182" cy="246221"/>
              </a:xfrm>
              <a:prstGeom prst="rect">
                <a:avLst/>
              </a:prstGeom>
              <a:blipFill>
                <a:blip r:embed="rId4"/>
                <a:stretch>
                  <a:fillRect l="-21875" r="-21875" b="-5000"/>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8E25C865-46CD-0AB1-535A-7F66C4DB60FF}"/>
              </a:ext>
            </a:extLst>
          </p:cNvPr>
          <p:cNvCxnSpPr>
            <a:cxnSpLocks/>
            <a:stCxn id="15" idx="4"/>
          </p:cNvCxnSpPr>
          <p:nvPr/>
        </p:nvCxnSpPr>
        <p:spPr>
          <a:xfrm>
            <a:off x="2252912" y="4308657"/>
            <a:ext cx="0" cy="14230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B6A19E-3403-9243-E55E-6073C905D7C6}"/>
                  </a:ext>
                </a:extLst>
              </p:cNvPr>
              <p:cNvSpPr txBox="1"/>
              <p:nvPr/>
            </p:nvSpPr>
            <p:spPr>
              <a:xfrm>
                <a:off x="2009072" y="5686951"/>
                <a:ext cx="487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i="1" dirty="0">
                              <a:latin typeface="Cambria Math" panose="02040503050406030204" pitchFamily="18" charset="0"/>
                            </a:rPr>
                            <m:t>𝑌</m:t>
                          </m:r>
                        </m:e>
                        <m:sub>
                          <m:r>
                            <a:rPr lang="en-US" sz="1400" i="1" dirty="0">
                              <a:latin typeface="Cambria Math" panose="02040503050406030204" pitchFamily="18" charset="0"/>
                            </a:rPr>
                            <m:t>𝑇𝐵</m:t>
                          </m:r>
                        </m:sub>
                      </m:sSub>
                    </m:oMath>
                  </m:oMathPara>
                </a14:m>
                <a:endParaRPr lang="en-US" sz="1400" dirty="0"/>
              </a:p>
            </p:txBody>
          </p:sp>
        </mc:Choice>
        <mc:Fallback xmlns="">
          <p:sp>
            <p:nvSpPr>
              <p:cNvPr id="21" name="TextBox 20">
                <a:extLst>
                  <a:ext uri="{FF2B5EF4-FFF2-40B4-BE49-F238E27FC236}">
                    <a16:creationId xmlns:a16="http://schemas.microsoft.com/office/drawing/2014/main" id="{63B6A19E-3403-9243-E55E-6073C905D7C6}"/>
                  </a:ext>
                </a:extLst>
              </p:cNvPr>
              <p:cNvSpPr txBox="1">
                <a:spLocks noRot="1" noChangeAspect="1" noMove="1" noResize="1" noEditPoints="1" noAdjustHandles="1" noChangeArrowheads="1" noChangeShapeType="1" noTextEdit="1"/>
              </p:cNvSpPr>
              <p:nvPr/>
            </p:nvSpPr>
            <p:spPr>
              <a:xfrm>
                <a:off x="2009072" y="5686951"/>
                <a:ext cx="487680" cy="307777"/>
              </a:xfrm>
              <a:prstGeom prst="rect">
                <a:avLst/>
              </a:prstGeom>
              <a:blipFill>
                <a:blip r:embed="rId5"/>
                <a:stretch>
                  <a:fillRect/>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540A3D2A-9E3C-88EB-CAF6-B4E8A51D2A6B}"/>
              </a:ext>
            </a:extLst>
          </p:cNvPr>
          <p:cNvCxnSpPr/>
          <p:nvPr/>
        </p:nvCxnSpPr>
        <p:spPr>
          <a:xfrm flipH="1">
            <a:off x="791958" y="2110740"/>
            <a:ext cx="3627640" cy="3620988"/>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B4A1110-C062-EF0B-1420-28A87C3F8E3D}"/>
              </a:ext>
            </a:extLst>
          </p:cNvPr>
          <p:cNvSpPr/>
          <p:nvPr/>
        </p:nvSpPr>
        <p:spPr>
          <a:xfrm>
            <a:off x="2220908" y="424464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E025334-27E0-A7F1-1759-0A668F3B3854}"/>
                  </a:ext>
                </a:extLst>
              </p:cNvPr>
              <p:cNvSpPr txBox="1"/>
              <p:nvPr/>
            </p:nvSpPr>
            <p:spPr>
              <a:xfrm>
                <a:off x="4333730" y="3258548"/>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36" name="TextBox 35">
                <a:extLst>
                  <a:ext uri="{FF2B5EF4-FFF2-40B4-BE49-F238E27FC236}">
                    <a16:creationId xmlns:a16="http://schemas.microsoft.com/office/drawing/2014/main" id="{2E025334-27E0-A7F1-1759-0A668F3B3854}"/>
                  </a:ext>
                </a:extLst>
              </p:cNvPr>
              <p:cNvSpPr txBox="1">
                <a:spLocks noRot="1" noChangeAspect="1" noMove="1" noResize="1" noEditPoints="1" noAdjustHandles="1" noChangeArrowheads="1" noChangeShapeType="1" noTextEdit="1"/>
              </p:cNvSpPr>
              <p:nvPr/>
            </p:nvSpPr>
            <p:spPr>
              <a:xfrm>
                <a:off x="4333730" y="3258548"/>
                <a:ext cx="238270" cy="246221"/>
              </a:xfrm>
              <a:prstGeom prst="rect">
                <a:avLst/>
              </a:prstGeom>
              <a:blipFill>
                <a:blip r:embed="rId6"/>
                <a:stretch>
                  <a:fillRect l="-20513" r="-5128" b="-5000"/>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D563105F-4179-D9D3-0FA6-BED7F11B7595}"/>
              </a:ext>
            </a:extLst>
          </p:cNvPr>
          <p:cNvSpPr/>
          <p:nvPr/>
        </p:nvSpPr>
        <p:spPr>
          <a:xfrm>
            <a:off x="3059108" y="3409696"/>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43A92AE9-4562-0052-38B5-52419C650844}"/>
              </a:ext>
            </a:extLst>
          </p:cNvPr>
          <p:cNvCxnSpPr>
            <a:stCxn id="37" idx="4"/>
          </p:cNvCxnSpPr>
          <p:nvPr/>
        </p:nvCxnSpPr>
        <p:spPr>
          <a:xfrm flipH="1">
            <a:off x="3086100" y="3473704"/>
            <a:ext cx="5012" cy="2258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F4D09B5-046F-3AB0-5085-913B01581677}"/>
              </a:ext>
            </a:extLst>
          </p:cNvPr>
          <p:cNvSpPr/>
          <p:nvPr/>
        </p:nvSpPr>
        <p:spPr>
          <a:xfrm>
            <a:off x="3059108" y="376142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7099D95-B61E-14E1-A02D-FDDB70918011}"/>
                  </a:ext>
                </a:extLst>
              </p:cNvPr>
              <p:cNvSpPr txBox="1"/>
              <p:nvPr/>
            </p:nvSpPr>
            <p:spPr>
              <a:xfrm>
                <a:off x="2861330" y="3166331"/>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dirty="0" smtClean="0">
                              <a:latin typeface="Cambria Math" panose="02040503050406030204" pitchFamily="18" charset="0"/>
                            </a:rPr>
                          </m:ctrlPr>
                        </m:sSupPr>
                        <m:e>
                          <m:r>
                            <a:rPr lang="en-US" sz="1200" i="1" dirty="0" smtClean="0">
                              <a:latin typeface="Cambria Math" panose="02040503050406030204" pitchFamily="18" charset="0"/>
                            </a:rPr>
                            <m:t>𝐴</m:t>
                          </m:r>
                        </m:e>
                        <m:sup>
                          <m:r>
                            <a:rPr lang="en-US" sz="1200" b="0" i="1" dirty="0" smtClean="0">
                              <a:latin typeface="Cambria Math" panose="02040503050406030204" pitchFamily="18" charset="0"/>
                            </a:rPr>
                            <m:t>′</m:t>
                          </m:r>
                        </m:sup>
                      </m:sSup>
                    </m:oMath>
                  </m:oMathPara>
                </a14:m>
                <a:endParaRPr lang="en-US" sz="1200" dirty="0"/>
              </a:p>
            </p:txBody>
          </p:sp>
        </mc:Choice>
        <mc:Fallback xmlns="">
          <p:sp>
            <p:nvSpPr>
              <p:cNvPr id="47" name="TextBox 46">
                <a:extLst>
                  <a:ext uri="{FF2B5EF4-FFF2-40B4-BE49-F238E27FC236}">
                    <a16:creationId xmlns:a16="http://schemas.microsoft.com/office/drawing/2014/main" id="{F7099D95-B61E-14E1-A02D-FDDB70918011}"/>
                  </a:ext>
                </a:extLst>
              </p:cNvPr>
              <p:cNvSpPr txBox="1">
                <a:spLocks noRot="1" noChangeAspect="1" noMove="1" noResize="1" noEditPoints="1" noAdjustHandles="1" noChangeArrowheads="1" noChangeShapeType="1" noTextEdit="1"/>
              </p:cNvSpPr>
              <p:nvPr/>
            </p:nvSpPr>
            <p:spPr>
              <a:xfrm>
                <a:off x="2861330" y="3166331"/>
                <a:ext cx="329116"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A6D174E-FD4D-2C9A-4E4B-0031D88B22AE}"/>
                  </a:ext>
                </a:extLst>
              </p:cNvPr>
              <p:cNvSpPr txBox="1"/>
              <p:nvPr/>
            </p:nvSpPr>
            <p:spPr>
              <a:xfrm>
                <a:off x="2000881" y="4005636"/>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𝐴</m:t>
                      </m:r>
                    </m:oMath>
                  </m:oMathPara>
                </a14:m>
                <a:endParaRPr lang="en-US" sz="1200" dirty="0"/>
              </a:p>
            </p:txBody>
          </p:sp>
        </mc:Choice>
        <mc:Fallback xmlns="">
          <p:sp>
            <p:nvSpPr>
              <p:cNvPr id="48" name="TextBox 47">
                <a:extLst>
                  <a:ext uri="{FF2B5EF4-FFF2-40B4-BE49-F238E27FC236}">
                    <a16:creationId xmlns:a16="http://schemas.microsoft.com/office/drawing/2014/main" id="{9A6D174E-FD4D-2C9A-4E4B-0031D88B22AE}"/>
                  </a:ext>
                </a:extLst>
              </p:cNvPr>
              <p:cNvSpPr txBox="1">
                <a:spLocks noRot="1" noChangeAspect="1" noMove="1" noResize="1" noEditPoints="1" noAdjustHandles="1" noChangeArrowheads="1" noChangeShapeType="1" noTextEdit="1"/>
              </p:cNvSpPr>
              <p:nvPr/>
            </p:nvSpPr>
            <p:spPr>
              <a:xfrm>
                <a:off x="2000881" y="4005636"/>
                <a:ext cx="32911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B6E7A9B-1539-70D8-7378-5B5CB05E910B}"/>
                  </a:ext>
                </a:extLst>
              </p:cNvPr>
              <p:cNvSpPr txBox="1"/>
              <p:nvPr/>
            </p:nvSpPr>
            <p:spPr>
              <a:xfrm>
                <a:off x="3025888" y="3724320"/>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𝐶</m:t>
                      </m:r>
                    </m:oMath>
                  </m:oMathPara>
                </a14:m>
                <a:endParaRPr lang="en-US" sz="1200" dirty="0"/>
              </a:p>
            </p:txBody>
          </p:sp>
        </mc:Choice>
        <mc:Fallback xmlns="">
          <p:sp>
            <p:nvSpPr>
              <p:cNvPr id="49" name="TextBox 48">
                <a:extLst>
                  <a:ext uri="{FF2B5EF4-FFF2-40B4-BE49-F238E27FC236}">
                    <a16:creationId xmlns:a16="http://schemas.microsoft.com/office/drawing/2014/main" id="{9B6E7A9B-1539-70D8-7378-5B5CB05E910B}"/>
                  </a:ext>
                </a:extLst>
              </p:cNvPr>
              <p:cNvSpPr txBox="1">
                <a:spLocks noRot="1" noChangeAspect="1" noMove="1" noResize="1" noEditPoints="1" noAdjustHandles="1" noChangeArrowheads="1" noChangeShapeType="1" noTextEdit="1"/>
              </p:cNvSpPr>
              <p:nvPr/>
            </p:nvSpPr>
            <p:spPr>
              <a:xfrm>
                <a:off x="3025888" y="3724320"/>
                <a:ext cx="32911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B5C95AB-7D0E-6B5C-9478-BFD11C8CD7A1}"/>
                  </a:ext>
                </a:extLst>
              </p:cNvPr>
              <p:cNvSpPr txBox="1"/>
              <p:nvPr/>
            </p:nvSpPr>
            <p:spPr>
              <a:xfrm>
                <a:off x="2842260" y="5703148"/>
                <a:ext cx="487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𝑌</m:t>
                          </m:r>
                        </m:e>
                        <m:sup>
                          <m:r>
                            <a:rPr lang="en-US" sz="1400" i="1">
                              <a:latin typeface="Cambria Math" panose="02040503050406030204" pitchFamily="18" charset="0"/>
                            </a:rPr>
                            <m:t>∗′</m:t>
                          </m:r>
                        </m:sup>
                      </m:sSup>
                    </m:oMath>
                  </m:oMathPara>
                </a14:m>
                <a:endParaRPr lang="en-US" sz="1400" dirty="0"/>
              </a:p>
            </p:txBody>
          </p:sp>
        </mc:Choice>
        <mc:Fallback xmlns="">
          <p:sp>
            <p:nvSpPr>
              <p:cNvPr id="50" name="TextBox 49">
                <a:extLst>
                  <a:ext uri="{FF2B5EF4-FFF2-40B4-BE49-F238E27FC236}">
                    <a16:creationId xmlns:a16="http://schemas.microsoft.com/office/drawing/2014/main" id="{CB5C95AB-7D0E-6B5C-9478-BFD11C8CD7A1}"/>
                  </a:ext>
                </a:extLst>
              </p:cNvPr>
              <p:cNvSpPr txBox="1">
                <a:spLocks noRot="1" noChangeAspect="1" noMove="1" noResize="1" noEditPoints="1" noAdjustHandles="1" noChangeArrowheads="1" noChangeShapeType="1" noTextEdit="1"/>
              </p:cNvSpPr>
              <p:nvPr/>
            </p:nvSpPr>
            <p:spPr>
              <a:xfrm>
                <a:off x="2842260" y="5703148"/>
                <a:ext cx="487680" cy="307777"/>
              </a:xfrm>
              <a:prstGeom prst="rect">
                <a:avLst/>
              </a:prstGeom>
              <a:blipFill>
                <a:blip r:embed="rId10"/>
                <a:stretch>
                  <a:fillRect/>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E17D6D30-52CE-7B4A-80E6-168CE4868595}"/>
              </a:ext>
            </a:extLst>
          </p:cNvPr>
          <p:cNvCxnSpPr/>
          <p:nvPr/>
        </p:nvCxnSpPr>
        <p:spPr>
          <a:xfrm flipV="1">
            <a:off x="995363" y="3825429"/>
            <a:ext cx="0" cy="608459"/>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DAE35F-DDC4-D165-70CA-1C727649FC5D}"/>
                  </a:ext>
                </a:extLst>
              </p:cNvPr>
              <p:cNvSpPr txBox="1"/>
              <p:nvPr/>
            </p:nvSpPr>
            <p:spPr>
              <a:xfrm>
                <a:off x="948305" y="3942682"/>
                <a:ext cx="4750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𝑋</m:t>
                      </m:r>
                    </m:oMath>
                  </m:oMathPara>
                </a14:m>
                <a:endParaRPr lang="en-US" dirty="0"/>
              </a:p>
            </p:txBody>
          </p:sp>
        </mc:Choice>
        <mc:Fallback xmlns="">
          <p:sp>
            <p:nvSpPr>
              <p:cNvPr id="54" name="TextBox 53">
                <a:extLst>
                  <a:ext uri="{FF2B5EF4-FFF2-40B4-BE49-F238E27FC236}">
                    <a16:creationId xmlns:a16="http://schemas.microsoft.com/office/drawing/2014/main" id="{90DAE35F-DDC4-D165-70CA-1C727649FC5D}"/>
                  </a:ext>
                </a:extLst>
              </p:cNvPr>
              <p:cNvSpPr txBox="1">
                <a:spLocks noRot="1" noChangeAspect="1" noMove="1" noResize="1" noEditPoints="1" noAdjustHandles="1" noChangeArrowheads="1" noChangeShapeType="1" noTextEdit="1"/>
              </p:cNvSpPr>
              <p:nvPr/>
            </p:nvSpPr>
            <p:spPr>
              <a:xfrm>
                <a:off x="948305" y="3942682"/>
                <a:ext cx="475067" cy="36933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883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48564AE-FC02-9F90-3D02-8C9DEA4F4D3F}"/>
              </a:ext>
            </a:extLst>
          </p:cNvPr>
          <p:cNvCxnSpPr>
            <a:cxnSpLocks/>
          </p:cNvCxnSpPr>
          <p:nvPr/>
        </p:nvCxnSpPr>
        <p:spPr>
          <a:xfrm flipV="1">
            <a:off x="861600" y="2315965"/>
            <a:ext cx="2527042" cy="17214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Demand:</a:t>
            </a:r>
            <a:br>
              <a:rPr lang="en-US" dirty="0"/>
            </a:br>
            <a:r>
              <a:rPr lang="en-US" dirty="0"/>
              <a:t>Foreign Demand</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18</a:t>
            </a:fld>
            <a:endParaRPr lang="en-US" dirty="0"/>
          </a:p>
        </p:txBody>
      </p:sp>
      <p:cxnSp>
        <p:nvCxnSpPr>
          <p:cNvPr id="9" name="Straight Arrow Connector 8">
            <a:extLst>
              <a:ext uri="{FF2B5EF4-FFF2-40B4-BE49-F238E27FC236}">
                <a16:creationId xmlns:a16="http://schemas.microsoft.com/office/drawing/2014/main" id="{C232E70B-65A1-AC86-BDD7-361A8BA55D3D}"/>
              </a:ext>
            </a:extLst>
          </p:cNvPr>
          <p:cNvCxnSpPr/>
          <p:nvPr/>
        </p:nvCxnSpPr>
        <p:spPr>
          <a:xfrm>
            <a:off x="703294" y="440287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EC32647-EF98-85BB-C53E-4696F416F6D4}"/>
              </a:ext>
            </a:extLst>
          </p:cNvPr>
          <p:cNvCxnSpPr>
            <a:cxnSpLocks/>
          </p:cNvCxnSpPr>
          <p:nvPr/>
        </p:nvCxnSpPr>
        <p:spPr>
          <a:xfrm rot="16200000">
            <a:off x="-504996" y="319722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45ECD4-AD2C-9586-7F60-FB0FD7C4FFE5}"/>
              </a:ext>
            </a:extLst>
          </p:cNvPr>
          <p:cNvCxnSpPr>
            <a:cxnSpLocks/>
          </p:cNvCxnSpPr>
          <p:nvPr/>
        </p:nvCxnSpPr>
        <p:spPr>
          <a:xfrm>
            <a:off x="880014" y="5180695"/>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6470AF-3359-F148-EB8F-60284AEBD8B7}"/>
              </a:ext>
            </a:extLst>
          </p:cNvPr>
          <p:cNvSpPr txBox="1"/>
          <p:nvPr/>
        </p:nvSpPr>
        <p:spPr>
          <a:xfrm>
            <a:off x="3085071" y="4108081"/>
            <a:ext cx="708848" cy="307777"/>
          </a:xfrm>
          <a:prstGeom prst="rect">
            <a:avLst/>
          </a:prstGeom>
          <a:noFill/>
        </p:spPr>
        <p:txBody>
          <a:bodyPr wrap="none" rtlCol="0">
            <a:spAutoFit/>
          </a:bodyPr>
          <a:lstStyle/>
          <a:p>
            <a:r>
              <a:rPr lang="en-US" sz="1400" dirty="0"/>
              <a:t>Output</a:t>
            </a:r>
          </a:p>
        </p:txBody>
      </p:sp>
      <p:sp>
        <p:nvSpPr>
          <p:cNvPr id="12" name="TextBox 11">
            <a:extLst>
              <a:ext uri="{FF2B5EF4-FFF2-40B4-BE49-F238E27FC236}">
                <a16:creationId xmlns:a16="http://schemas.microsoft.com/office/drawing/2014/main" id="{18B9E9F8-0EB6-C9F6-2E3C-47DB9E65CCF9}"/>
              </a:ext>
            </a:extLst>
          </p:cNvPr>
          <p:cNvSpPr txBox="1"/>
          <p:nvPr/>
        </p:nvSpPr>
        <p:spPr>
          <a:xfrm rot="16200000">
            <a:off x="301581" y="2046700"/>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CB1933-3E55-A919-DEF0-A5F3ED487933}"/>
                  </a:ext>
                </a:extLst>
              </p:cNvPr>
              <p:cNvSpPr txBox="1"/>
              <p:nvPr/>
            </p:nvSpPr>
            <p:spPr>
              <a:xfrm>
                <a:off x="3413725" y="2732700"/>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4" name="TextBox 13">
                <a:extLst>
                  <a:ext uri="{FF2B5EF4-FFF2-40B4-BE49-F238E27FC236}">
                    <a16:creationId xmlns:a16="http://schemas.microsoft.com/office/drawing/2014/main" id="{B5CB1933-3E55-A919-DEF0-A5F3ED487933}"/>
                  </a:ext>
                </a:extLst>
              </p:cNvPr>
              <p:cNvSpPr txBox="1">
                <a:spLocks noRot="1" noChangeAspect="1" noMove="1" noResize="1" noEditPoints="1" noAdjustHandles="1" noChangeArrowheads="1" noChangeShapeType="1" noTextEdit="1"/>
              </p:cNvSpPr>
              <p:nvPr/>
            </p:nvSpPr>
            <p:spPr>
              <a:xfrm>
                <a:off x="3413725" y="2732700"/>
                <a:ext cx="173316" cy="246221"/>
              </a:xfrm>
              <a:prstGeom prst="rect">
                <a:avLst/>
              </a:prstGeom>
              <a:blipFill>
                <a:blip r:embed="rId2"/>
                <a:stretch>
                  <a:fillRect l="-28571" r="-25000" b="-4878"/>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28A673D-640F-B6BC-2B39-45BC47C16553}"/>
              </a:ext>
            </a:extLst>
          </p:cNvPr>
          <p:cNvCxnSpPr>
            <a:cxnSpLocks/>
          </p:cNvCxnSpPr>
          <p:nvPr/>
        </p:nvCxnSpPr>
        <p:spPr>
          <a:xfrm flipH="1">
            <a:off x="866603" y="1917585"/>
            <a:ext cx="2501019" cy="2483278"/>
          </a:xfrm>
          <a:prstGeom prst="straightConnector1">
            <a:avLst/>
          </a:prstGeom>
          <a:ln>
            <a:solidFill>
              <a:srgbClr val="FFC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DDD585-B5AD-B2AB-5C5E-A4170E44B06F}"/>
              </a:ext>
            </a:extLst>
          </p:cNvPr>
          <p:cNvCxnSpPr/>
          <p:nvPr/>
        </p:nvCxnSpPr>
        <p:spPr>
          <a:xfrm>
            <a:off x="703294" y="5576518"/>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75CAD38-3672-D5A9-290C-57A40565E986}"/>
                  </a:ext>
                </a:extLst>
              </p:cNvPr>
              <p:cNvSpPr txBox="1"/>
              <p:nvPr/>
            </p:nvSpPr>
            <p:spPr>
              <a:xfrm rot="16200000">
                <a:off x="486914" y="4722833"/>
                <a:ext cx="4759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𝑁𝑋</m:t>
                      </m:r>
                    </m:oMath>
                  </m:oMathPara>
                </a14:m>
                <a:endParaRPr lang="en-US" sz="1400" dirty="0"/>
              </a:p>
            </p:txBody>
          </p:sp>
        </mc:Choice>
        <mc:Fallback xmlns="">
          <p:sp>
            <p:nvSpPr>
              <p:cNvPr id="20" name="TextBox 19">
                <a:extLst>
                  <a:ext uri="{FF2B5EF4-FFF2-40B4-BE49-F238E27FC236}">
                    <a16:creationId xmlns:a16="http://schemas.microsoft.com/office/drawing/2014/main" id="{E75CAD38-3672-D5A9-290C-57A40565E986}"/>
                  </a:ext>
                </a:extLst>
              </p:cNvPr>
              <p:cNvSpPr txBox="1">
                <a:spLocks noRot="1" noChangeAspect="1" noMove="1" noResize="1" noEditPoints="1" noAdjustHandles="1" noChangeArrowheads="1" noChangeShapeType="1" noTextEdit="1"/>
              </p:cNvSpPr>
              <p:nvPr/>
            </p:nvSpPr>
            <p:spPr>
              <a:xfrm rot="16200000">
                <a:off x="486914" y="4722833"/>
                <a:ext cx="475964" cy="307777"/>
              </a:xfrm>
              <a:prstGeom prst="rect">
                <a:avLst/>
              </a:prstGeom>
              <a:blipFill>
                <a:blip r:embed="rId3"/>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9ED65C3-2371-057E-EAEC-293974ABA3D9}"/>
              </a:ext>
            </a:extLst>
          </p:cNvPr>
          <p:cNvSpPr txBox="1"/>
          <p:nvPr/>
        </p:nvSpPr>
        <p:spPr>
          <a:xfrm>
            <a:off x="3085071" y="5261780"/>
            <a:ext cx="708848" cy="307777"/>
          </a:xfrm>
          <a:prstGeom prst="rect">
            <a:avLst/>
          </a:prstGeom>
          <a:noFill/>
        </p:spPr>
        <p:txBody>
          <a:bodyPr wrap="none" rtlCol="0">
            <a:spAutoFit/>
          </a:bodyPr>
          <a:lstStyle/>
          <a:p>
            <a:r>
              <a:rPr lang="en-US" sz="1400" dirty="0"/>
              <a:t>Output</a:t>
            </a:r>
          </a:p>
        </p:txBody>
      </p:sp>
      <p:sp>
        <p:nvSpPr>
          <p:cNvPr id="22" name="Oval 21">
            <a:extLst>
              <a:ext uri="{FF2B5EF4-FFF2-40B4-BE49-F238E27FC236}">
                <a16:creationId xmlns:a16="http://schemas.microsoft.com/office/drawing/2014/main" id="{2D876AD9-58D5-E226-D8FD-94B6C46680CC}"/>
              </a:ext>
            </a:extLst>
          </p:cNvPr>
          <p:cNvSpPr/>
          <p:nvPr/>
        </p:nvSpPr>
        <p:spPr>
          <a:xfrm>
            <a:off x="2030666" y="554250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102F162-C7E9-386F-26A7-E544503BF731}"/>
                  </a:ext>
                </a:extLst>
              </p:cNvPr>
              <p:cNvSpPr txBox="1"/>
              <p:nvPr/>
            </p:nvSpPr>
            <p:spPr>
              <a:xfrm>
                <a:off x="2074894" y="4409839"/>
                <a:ext cx="30373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𝑌</m:t>
                          </m:r>
                        </m:e>
                        <m:sub>
                          <m:r>
                            <a:rPr lang="en-US" sz="1400" i="1">
                              <a:latin typeface="Cambria Math" panose="02040503050406030204" pitchFamily="18" charset="0"/>
                            </a:rPr>
                            <m:t>𝑇𝐵</m:t>
                          </m:r>
                        </m:sub>
                      </m:sSub>
                    </m:oMath>
                  </m:oMathPara>
                </a14:m>
                <a:endParaRPr lang="en-US" sz="1400" dirty="0"/>
              </a:p>
            </p:txBody>
          </p:sp>
        </mc:Choice>
        <mc:Fallback xmlns="">
          <p:sp>
            <p:nvSpPr>
              <p:cNvPr id="25" name="TextBox 24">
                <a:extLst>
                  <a:ext uri="{FF2B5EF4-FFF2-40B4-BE49-F238E27FC236}">
                    <a16:creationId xmlns:a16="http://schemas.microsoft.com/office/drawing/2014/main" id="{3102F162-C7E9-386F-26A7-E544503BF731}"/>
                  </a:ext>
                </a:extLst>
              </p:cNvPr>
              <p:cNvSpPr txBox="1">
                <a:spLocks noRot="1" noChangeAspect="1" noMove="1" noResize="1" noEditPoints="1" noAdjustHandles="1" noChangeArrowheads="1" noChangeShapeType="1" noTextEdit="1"/>
              </p:cNvSpPr>
              <p:nvPr/>
            </p:nvSpPr>
            <p:spPr>
              <a:xfrm>
                <a:off x="2074894" y="4409839"/>
                <a:ext cx="303736" cy="215444"/>
              </a:xfrm>
              <a:prstGeom prst="rect">
                <a:avLst/>
              </a:prstGeom>
              <a:blipFill>
                <a:blip r:embed="rId4"/>
                <a:stretch>
                  <a:fillRect l="-14000" r="-2000" b="-11111"/>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E8D13CA6-E83E-7714-59B0-040E5D41EE5D}"/>
              </a:ext>
            </a:extLst>
          </p:cNvPr>
          <p:cNvCxnSpPr>
            <a:cxnSpLocks/>
          </p:cNvCxnSpPr>
          <p:nvPr/>
        </p:nvCxnSpPr>
        <p:spPr>
          <a:xfrm flipV="1">
            <a:off x="866603" y="2857615"/>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90E30B9-8017-D1D8-11F8-28A8D623A8D3}"/>
              </a:ext>
            </a:extLst>
          </p:cNvPr>
          <p:cNvSpPr/>
          <p:nvPr/>
        </p:nvSpPr>
        <p:spPr>
          <a:xfrm>
            <a:off x="2030666" y="3179204"/>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8" name="Content Placeholder 3">
                <a:extLst>
                  <a:ext uri="{FF2B5EF4-FFF2-40B4-BE49-F238E27FC236}">
                    <a16:creationId xmlns:a16="http://schemas.microsoft.com/office/drawing/2014/main" id="{2DC14353-35AC-A7AB-AFA7-F36D50081826}"/>
                  </a:ext>
                </a:extLst>
              </p:cNvPr>
              <p:cNvSpPr txBox="1">
                <a:spLocks/>
              </p:cNvSpPr>
              <p:nvPr/>
            </p:nvSpPr>
            <p:spPr>
              <a:xfrm>
                <a:off x="3793919" y="1825625"/>
                <a:ext cx="4721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shift from </a:t>
                </a:r>
                <a14:m>
                  <m:oMath xmlns:m="http://schemas.openxmlformats.org/officeDocument/2006/math">
                    <m:r>
                      <a:rPr lang="en-US" i="1">
                        <a:latin typeface="Cambria Math" panose="02040503050406030204" pitchFamily="18" charset="0"/>
                      </a:rPr>
                      <m:t>𝑍</m:t>
                    </m:r>
                  </m:oMath>
                </a14:m>
                <a:r>
                  <a:rPr lang="en-US" dirty="0"/>
                  <a:t> to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m:t>
                        </m:r>
                      </m:sup>
                    </m:sSup>
                  </m:oMath>
                </a14:m>
                <a:r>
                  <a:rPr lang="en-US" dirty="0"/>
                  <a:t> was due to an increase in exports by </a:t>
                </a:r>
                <a14:m>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𝑋</m:t>
                    </m:r>
                  </m:oMath>
                </a14:m>
                <a:r>
                  <a:rPr lang="en-US" dirty="0"/>
                  <a:t>.</a:t>
                </a:r>
              </a:p>
              <a:p>
                <a:pPr lvl="3"/>
                <a:endParaRPr lang="en-US" dirty="0"/>
              </a:p>
              <a:p>
                <a:r>
                  <a:rPr lang="en-US" dirty="0"/>
                  <a:t>Since exports increased by </a:t>
                </a:r>
                <a14:m>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𝑋</m:t>
                    </m:r>
                  </m:oMath>
                </a14:m>
                <a:r>
                  <a:rPr lang="en-US" dirty="0"/>
                  <a:t>, </a:t>
                </a:r>
                <a14:m>
                  <m:oMath xmlns:m="http://schemas.openxmlformats.org/officeDocument/2006/math">
                    <m:r>
                      <a:rPr lang="en-US" b="0" i="1" smtClean="0">
                        <a:latin typeface="Cambria Math" panose="02040503050406030204" pitchFamily="18" charset="0"/>
                      </a:rPr>
                      <m:t>𝑁𝑋</m:t>
                    </m:r>
                  </m:oMath>
                </a14:m>
                <a:r>
                  <a:rPr lang="en-US" dirty="0"/>
                  <a:t> must also shift up by </a:t>
                </a:r>
                <a14:m>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𝑋</m:t>
                    </m:r>
                  </m:oMath>
                </a14:m>
                <a:r>
                  <a:rPr lang="en-US" dirty="0"/>
                  <a:t>.</a:t>
                </a:r>
              </a:p>
              <a:p>
                <a:pPr lvl="3"/>
                <a:endParaRPr lang="en-US" dirty="0"/>
              </a:p>
              <a:p>
                <a:r>
                  <a:rPr lang="en-US" dirty="0"/>
                  <a:t>While increased domestic output will lead to an increase in the domestic demand for foreign goods, it will not overpower the increase in exports.</a:t>
                </a:r>
              </a:p>
            </p:txBody>
          </p:sp>
        </mc:Choice>
        <mc:Fallback xmlns="">
          <p:sp>
            <p:nvSpPr>
              <p:cNvPr id="38" name="Content Placeholder 3">
                <a:extLst>
                  <a:ext uri="{FF2B5EF4-FFF2-40B4-BE49-F238E27FC236}">
                    <a16:creationId xmlns:a16="http://schemas.microsoft.com/office/drawing/2014/main" id="{2DC14353-35AC-A7AB-AFA7-F36D50081826}"/>
                  </a:ext>
                </a:extLst>
              </p:cNvPr>
              <p:cNvSpPr txBox="1">
                <a:spLocks noRot="1" noChangeAspect="1" noMove="1" noResize="1" noEditPoints="1" noAdjustHandles="1" noChangeArrowheads="1" noChangeShapeType="1" noTextEdit="1"/>
              </p:cNvSpPr>
              <p:nvPr/>
            </p:nvSpPr>
            <p:spPr>
              <a:xfrm>
                <a:off x="3793919" y="1825625"/>
                <a:ext cx="4721429" cy="4351338"/>
              </a:xfrm>
              <a:prstGeom prst="rect">
                <a:avLst/>
              </a:prstGeom>
              <a:blipFill>
                <a:blip r:embed="rId5"/>
                <a:stretch>
                  <a:fillRect l="-1677" t="-1821" r="-1677"/>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C3D20D49-C998-B04C-1274-BC8091C3F3F6}"/>
              </a:ext>
            </a:extLst>
          </p:cNvPr>
          <p:cNvCxnSpPr>
            <a:cxnSpLocks/>
            <a:stCxn id="22" idx="0"/>
          </p:cNvCxnSpPr>
          <p:nvPr/>
        </p:nvCxnSpPr>
        <p:spPr>
          <a:xfrm flipV="1">
            <a:off x="2062670" y="3214688"/>
            <a:ext cx="0" cy="23278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AC311D2-5434-28DD-04CF-77C7C6CBEC4D}"/>
                  </a:ext>
                </a:extLst>
              </p:cNvPr>
              <p:cNvSpPr txBox="1"/>
              <p:nvPr/>
            </p:nvSpPr>
            <p:spPr>
              <a:xfrm>
                <a:off x="2580951" y="4417775"/>
                <a:ext cx="2713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48" name="TextBox 47">
                <a:extLst>
                  <a:ext uri="{FF2B5EF4-FFF2-40B4-BE49-F238E27FC236}">
                    <a16:creationId xmlns:a16="http://schemas.microsoft.com/office/drawing/2014/main" id="{AAC311D2-5434-28DD-04CF-77C7C6CBEC4D}"/>
                  </a:ext>
                </a:extLst>
              </p:cNvPr>
              <p:cNvSpPr txBox="1">
                <a:spLocks noRot="1" noChangeAspect="1" noMove="1" noResize="1" noEditPoints="1" noAdjustHandles="1" noChangeArrowheads="1" noChangeShapeType="1" noTextEdit="1"/>
              </p:cNvSpPr>
              <p:nvPr/>
            </p:nvSpPr>
            <p:spPr>
              <a:xfrm>
                <a:off x="2580951" y="4417775"/>
                <a:ext cx="271356" cy="215444"/>
              </a:xfrm>
              <a:prstGeom prst="rect">
                <a:avLst/>
              </a:prstGeom>
              <a:blipFill>
                <a:blip r:embed="rId6"/>
                <a:stretch>
                  <a:fillRect l="-15556"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90605C2-C451-825A-1A52-240FD735B3E9}"/>
                  </a:ext>
                </a:extLst>
              </p:cNvPr>
              <p:cNvSpPr txBox="1"/>
              <p:nvPr/>
            </p:nvSpPr>
            <p:spPr>
              <a:xfrm>
                <a:off x="1757366" y="5593788"/>
                <a:ext cx="3037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𝑌</m:t>
                          </m:r>
                        </m:e>
                        <m:sub>
                          <m:r>
                            <a:rPr lang="en-US" sz="1400" b="0" i="1" smtClean="0">
                              <a:solidFill>
                                <a:schemeClr val="tx1"/>
                              </a:solidFill>
                              <a:latin typeface="Cambria Math" panose="02040503050406030204" pitchFamily="18" charset="0"/>
                            </a:rPr>
                            <m:t>𝑇𝐵</m:t>
                          </m:r>
                        </m:sub>
                      </m:sSub>
                    </m:oMath>
                  </m:oMathPara>
                </a14:m>
                <a:endParaRPr lang="en-US" sz="1400" dirty="0">
                  <a:solidFill>
                    <a:schemeClr val="tx1"/>
                  </a:solidFill>
                </a:endParaRPr>
              </a:p>
            </p:txBody>
          </p:sp>
        </mc:Choice>
        <mc:Fallback xmlns="">
          <p:sp>
            <p:nvSpPr>
              <p:cNvPr id="49" name="TextBox 48">
                <a:extLst>
                  <a:ext uri="{FF2B5EF4-FFF2-40B4-BE49-F238E27FC236}">
                    <a16:creationId xmlns:a16="http://schemas.microsoft.com/office/drawing/2014/main" id="{F90605C2-C451-825A-1A52-240FD735B3E9}"/>
                  </a:ext>
                </a:extLst>
              </p:cNvPr>
              <p:cNvSpPr txBox="1">
                <a:spLocks noRot="1" noChangeAspect="1" noMove="1" noResize="1" noEditPoints="1" noAdjustHandles="1" noChangeArrowheads="1" noChangeShapeType="1" noTextEdit="1"/>
              </p:cNvSpPr>
              <p:nvPr/>
            </p:nvSpPr>
            <p:spPr>
              <a:xfrm>
                <a:off x="1757366" y="5593788"/>
                <a:ext cx="303738" cy="215444"/>
              </a:xfrm>
              <a:prstGeom prst="rect">
                <a:avLst/>
              </a:prstGeom>
              <a:blipFill>
                <a:blip r:embed="rId4"/>
                <a:stretch>
                  <a:fillRect l="-14000" r="-2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58A21F-87F2-1C9E-D9C7-BC05FDCC6D90}"/>
                  </a:ext>
                </a:extLst>
              </p:cNvPr>
              <p:cNvSpPr txBox="1"/>
              <p:nvPr/>
            </p:nvSpPr>
            <p:spPr>
              <a:xfrm>
                <a:off x="3407454" y="2128447"/>
                <a:ext cx="1951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rPr>
                        <m:t>𝐷</m:t>
                      </m:r>
                    </m:oMath>
                  </m:oMathPara>
                </a14:m>
                <a:endParaRPr lang="en-US" sz="1600" dirty="0">
                  <a:solidFill>
                    <a:srgbClr val="FF0000"/>
                  </a:solidFill>
                </a:endParaRPr>
              </a:p>
            </p:txBody>
          </p:sp>
        </mc:Choice>
        <mc:Fallback xmlns="">
          <p:sp>
            <p:nvSpPr>
              <p:cNvPr id="8" name="TextBox 7">
                <a:extLst>
                  <a:ext uri="{FF2B5EF4-FFF2-40B4-BE49-F238E27FC236}">
                    <a16:creationId xmlns:a16="http://schemas.microsoft.com/office/drawing/2014/main" id="{9358A21F-87F2-1C9E-D9C7-BC05FDCC6D90}"/>
                  </a:ext>
                </a:extLst>
              </p:cNvPr>
              <p:cNvSpPr txBox="1">
                <a:spLocks noRot="1" noChangeAspect="1" noMove="1" noResize="1" noEditPoints="1" noAdjustHandles="1" noChangeArrowheads="1" noChangeShapeType="1" noTextEdit="1"/>
              </p:cNvSpPr>
              <p:nvPr/>
            </p:nvSpPr>
            <p:spPr>
              <a:xfrm>
                <a:off x="3407454" y="2128447"/>
                <a:ext cx="195182" cy="246221"/>
              </a:xfrm>
              <a:prstGeom prst="rect">
                <a:avLst/>
              </a:prstGeom>
              <a:blipFill>
                <a:blip r:embed="rId7"/>
                <a:stretch>
                  <a:fillRect l="-25000" r="-18750" b="-4878"/>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A0409A18-86FC-2537-835C-8E71A55C2D23}"/>
              </a:ext>
            </a:extLst>
          </p:cNvPr>
          <p:cNvCxnSpPr>
            <a:cxnSpLocks/>
          </p:cNvCxnSpPr>
          <p:nvPr/>
        </p:nvCxnSpPr>
        <p:spPr>
          <a:xfrm flipV="1">
            <a:off x="870843" y="2534268"/>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E0B70B3-5A26-0039-0391-F1A29F0E950F}"/>
                  </a:ext>
                </a:extLst>
              </p:cNvPr>
              <p:cNvSpPr txBox="1"/>
              <p:nvPr/>
            </p:nvSpPr>
            <p:spPr>
              <a:xfrm>
                <a:off x="3407454" y="2434862"/>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23" name="TextBox 22">
                <a:extLst>
                  <a:ext uri="{FF2B5EF4-FFF2-40B4-BE49-F238E27FC236}">
                    <a16:creationId xmlns:a16="http://schemas.microsoft.com/office/drawing/2014/main" id="{4E0B70B3-5A26-0039-0391-F1A29F0E950F}"/>
                  </a:ext>
                </a:extLst>
              </p:cNvPr>
              <p:cNvSpPr txBox="1">
                <a:spLocks noRot="1" noChangeAspect="1" noMove="1" noResize="1" noEditPoints="1" noAdjustHandles="1" noChangeArrowheads="1" noChangeShapeType="1" noTextEdit="1"/>
              </p:cNvSpPr>
              <p:nvPr/>
            </p:nvSpPr>
            <p:spPr>
              <a:xfrm>
                <a:off x="3407454" y="2434862"/>
                <a:ext cx="238270" cy="246221"/>
              </a:xfrm>
              <a:prstGeom prst="rect">
                <a:avLst/>
              </a:prstGeom>
              <a:blipFill>
                <a:blip r:embed="rId8"/>
                <a:stretch>
                  <a:fillRect l="-20513" r="-5128" b="-4878"/>
                </a:stretch>
              </a:blipFill>
            </p:spPr>
            <p:txBody>
              <a:bodyPr/>
              <a:lstStyle/>
              <a:p>
                <a:r>
                  <a:rPr lang="en-US">
                    <a:noFill/>
                  </a:rPr>
                  <a:t> </a:t>
                </a:r>
              </a:p>
            </p:txBody>
          </p:sp>
        </mc:Fallback>
      </mc:AlternateContent>
      <p:sp>
        <p:nvSpPr>
          <p:cNvPr id="29" name="Oval 28">
            <a:extLst>
              <a:ext uri="{FF2B5EF4-FFF2-40B4-BE49-F238E27FC236}">
                <a16:creationId xmlns:a16="http://schemas.microsoft.com/office/drawing/2014/main" id="{07AB4BD9-90BD-D367-B234-2A350114C5B5}"/>
              </a:ext>
            </a:extLst>
          </p:cNvPr>
          <p:cNvSpPr/>
          <p:nvPr/>
        </p:nvSpPr>
        <p:spPr>
          <a:xfrm>
            <a:off x="2484093" y="2732700"/>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5B34EE41-9FD9-D786-B09E-67132029644B}"/>
              </a:ext>
            </a:extLst>
          </p:cNvPr>
          <p:cNvCxnSpPr>
            <a:cxnSpLocks/>
            <a:stCxn id="29" idx="4"/>
          </p:cNvCxnSpPr>
          <p:nvPr/>
        </p:nvCxnSpPr>
        <p:spPr>
          <a:xfrm>
            <a:off x="2516097" y="2796708"/>
            <a:ext cx="0" cy="27728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EA7E3BF-15BE-2E0A-CC5A-92EF173A9689}"/>
              </a:ext>
            </a:extLst>
          </p:cNvPr>
          <p:cNvSpPr/>
          <p:nvPr/>
        </p:nvSpPr>
        <p:spPr>
          <a:xfrm>
            <a:off x="2486373" y="2877262"/>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AC9EA21-A09B-C65D-4146-E797E2A175CC}"/>
                  </a:ext>
                </a:extLst>
              </p:cNvPr>
              <p:cNvSpPr txBox="1"/>
              <p:nvPr/>
            </p:nvSpPr>
            <p:spPr>
              <a:xfrm>
                <a:off x="3293846" y="6070589"/>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35" name="TextBox 34">
                <a:extLst>
                  <a:ext uri="{FF2B5EF4-FFF2-40B4-BE49-F238E27FC236}">
                    <a16:creationId xmlns:a16="http://schemas.microsoft.com/office/drawing/2014/main" id="{5AC9EA21-A09B-C65D-4146-E797E2A175CC}"/>
                  </a:ext>
                </a:extLst>
              </p:cNvPr>
              <p:cNvSpPr txBox="1">
                <a:spLocks noRot="1" noChangeAspect="1" noMove="1" noResize="1" noEditPoints="1" noAdjustHandles="1" noChangeArrowheads="1" noChangeShapeType="1" noTextEdit="1"/>
              </p:cNvSpPr>
              <p:nvPr/>
            </p:nvSpPr>
            <p:spPr>
              <a:xfrm>
                <a:off x="3293846" y="6070589"/>
                <a:ext cx="291298" cy="215444"/>
              </a:xfrm>
              <a:prstGeom prst="rect">
                <a:avLst/>
              </a:prstGeom>
              <a:blipFill>
                <a:blip r:embed="rId9"/>
                <a:stretch>
                  <a:fillRect l="-14583" r="-10417" b="-5714"/>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9C541D2C-BC5F-E048-CB1B-A7D9060CA211}"/>
              </a:ext>
            </a:extLst>
          </p:cNvPr>
          <p:cNvCxnSpPr>
            <a:cxnSpLocks/>
          </p:cNvCxnSpPr>
          <p:nvPr/>
        </p:nvCxnSpPr>
        <p:spPr>
          <a:xfrm>
            <a:off x="874113" y="4887030"/>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1896AA-2FAB-EB68-EB30-5583E80538D5}"/>
              </a:ext>
            </a:extLst>
          </p:cNvPr>
          <p:cNvCxnSpPr>
            <a:cxnSpLocks/>
          </p:cNvCxnSpPr>
          <p:nvPr/>
        </p:nvCxnSpPr>
        <p:spPr>
          <a:xfrm flipV="1">
            <a:off x="880014" y="4692001"/>
            <a:ext cx="0" cy="156884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4A5E1D9-DDBC-1E3B-C03E-45A43AD428DA}"/>
                  </a:ext>
                </a:extLst>
              </p:cNvPr>
              <p:cNvSpPr txBox="1"/>
              <p:nvPr/>
            </p:nvSpPr>
            <p:spPr>
              <a:xfrm>
                <a:off x="2293900" y="2541793"/>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050" b="0" i="1" dirty="0" smtClean="0">
                              <a:latin typeface="Cambria Math" panose="02040503050406030204" pitchFamily="18" charset="0"/>
                            </a:rPr>
                          </m:ctrlPr>
                        </m:sSupPr>
                        <m:e>
                          <m:r>
                            <a:rPr lang="en-US" sz="1050" i="1" dirty="0" smtClean="0">
                              <a:latin typeface="Cambria Math" panose="02040503050406030204" pitchFamily="18" charset="0"/>
                            </a:rPr>
                            <m:t>𝐴</m:t>
                          </m:r>
                        </m:e>
                        <m:sup>
                          <m:r>
                            <a:rPr lang="en-US" sz="1050" b="0" i="1" dirty="0" smtClean="0">
                              <a:latin typeface="Cambria Math" panose="02040503050406030204" pitchFamily="18" charset="0"/>
                            </a:rPr>
                            <m:t>′</m:t>
                          </m:r>
                        </m:sup>
                      </m:sSup>
                    </m:oMath>
                  </m:oMathPara>
                </a14:m>
                <a:endParaRPr lang="en-US" sz="1050" dirty="0"/>
              </a:p>
            </p:txBody>
          </p:sp>
        </mc:Choice>
        <mc:Fallback xmlns="">
          <p:sp>
            <p:nvSpPr>
              <p:cNvPr id="43" name="TextBox 42">
                <a:extLst>
                  <a:ext uri="{FF2B5EF4-FFF2-40B4-BE49-F238E27FC236}">
                    <a16:creationId xmlns:a16="http://schemas.microsoft.com/office/drawing/2014/main" id="{64A5E1D9-DDBC-1E3B-C03E-45A43AD428DA}"/>
                  </a:ext>
                </a:extLst>
              </p:cNvPr>
              <p:cNvSpPr txBox="1">
                <a:spLocks noRot="1" noChangeAspect="1" noMove="1" noResize="1" noEditPoints="1" noAdjustHandles="1" noChangeArrowheads="1" noChangeShapeType="1" noTextEdit="1"/>
              </p:cNvSpPr>
              <p:nvPr/>
            </p:nvSpPr>
            <p:spPr>
              <a:xfrm>
                <a:off x="2293900" y="2541793"/>
                <a:ext cx="329116" cy="2616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6EA73A5-DBF7-2DCE-163E-40F1FA05DF82}"/>
                  </a:ext>
                </a:extLst>
              </p:cNvPr>
              <p:cNvSpPr txBox="1"/>
              <p:nvPr/>
            </p:nvSpPr>
            <p:spPr>
              <a:xfrm>
                <a:off x="2445699" y="2840703"/>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𝐶</m:t>
                      </m:r>
                    </m:oMath>
                  </m:oMathPara>
                </a14:m>
                <a:endParaRPr lang="en-US" sz="1050" dirty="0"/>
              </a:p>
            </p:txBody>
          </p:sp>
        </mc:Choice>
        <mc:Fallback xmlns="">
          <p:sp>
            <p:nvSpPr>
              <p:cNvPr id="46" name="TextBox 45">
                <a:extLst>
                  <a:ext uri="{FF2B5EF4-FFF2-40B4-BE49-F238E27FC236}">
                    <a16:creationId xmlns:a16="http://schemas.microsoft.com/office/drawing/2014/main" id="{96EA73A5-DBF7-2DCE-163E-40F1FA05DF82}"/>
                  </a:ext>
                </a:extLst>
              </p:cNvPr>
              <p:cNvSpPr txBox="1">
                <a:spLocks noRot="1" noChangeAspect="1" noMove="1" noResize="1" noEditPoints="1" noAdjustHandles="1" noChangeArrowheads="1" noChangeShapeType="1" noTextEdit="1"/>
              </p:cNvSpPr>
              <p:nvPr/>
            </p:nvSpPr>
            <p:spPr>
              <a:xfrm>
                <a:off x="2445699" y="2840703"/>
                <a:ext cx="329116" cy="2616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90AA476-4183-CDD0-6929-6A98B116350D}"/>
                  </a:ext>
                </a:extLst>
              </p:cNvPr>
              <p:cNvSpPr txBox="1"/>
              <p:nvPr/>
            </p:nvSpPr>
            <p:spPr>
              <a:xfrm>
                <a:off x="1819785" y="2987962"/>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𝐴</m:t>
                      </m:r>
                    </m:oMath>
                  </m:oMathPara>
                </a14:m>
                <a:endParaRPr lang="en-US" sz="1050" dirty="0"/>
              </a:p>
            </p:txBody>
          </p:sp>
        </mc:Choice>
        <mc:Fallback xmlns="">
          <p:sp>
            <p:nvSpPr>
              <p:cNvPr id="50" name="TextBox 49">
                <a:extLst>
                  <a:ext uri="{FF2B5EF4-FFF2-40B4-BE49-F238E27FC236}">
                    <a16:creationId xmlns:a16="http://schemas.microsoft.com/office/drawing/2014/main" id="{390AA476-4183-CDD0-6929-6A98B116350D}"/>
                  </a:ext>
                </a:extLst>
              </p:cNvPr>
              <p:cNvSpPr txBox="1">
                <a:spLocks noRot="1" noChangeAspect="1" noMove="1" noResize="1" noEditPoints="1" noAdjustHandles="1" noChangeArrowheads="1" noChangeShapeType="1" noTextEdit="1"/>
              </p:cNvSpPr>
              <p:nvPr/>
            </p:nvSpPr>
            <p:spPr>
              <a:xfrm>
                <a:off x="1819785" y="2987962"/>
                <a:ext cx="329116" cy="2616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AA8A869-9A5B-374A-7CF5-5F88FF5B2856}"/>
                  </a:ext>
                </a:extLst>
              </p:cNvPr>
              <p:cNvSpPr txBox="1"/>
              <p:nvPr/>
            </p:nvSpPr>
            <p:spPr>
              <a:xfrm>
                <a:off x="3483519" y="5636946"/>
                <a:ext cx="3538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m:t>
                      </m:r>
                      <m:sSup>
                        <m:sSupPr>
                          <m:ctrlPr>
                            <a:rPr lang="en-US" sz="1400" b="0" i="1" smtClean="0">
                              <a:solidFill>
                                <a:schemeClr val="accent4">
                                  <a:lumMod val="75000"/>
                                </a:schemeClr>
                              </a:solidFill>
                              <a:latin typeface="Cambria Math" panose="02040503050406030204" pitchFamily="18" charset="0"/>
                            </a:rPr>
                          </m:ctrlPr>
                        </m:sSupPr>
                        <m:e>
                          <m:r>
                            <a:rPr lang="en-US" sz="1400" b="0" i="1" smtClean="0">
                              <a:solidFill>
                                <a:schemeClr val="accent4">
                                  <a:lumMod val="75000"/>
                                </a:schemeClr>
                              </a:solidFill>
                              <a:latin typeface="Cambria Math" panose="02040503050406030204" pitchFamily="18" charset="0"/>
                            </a:rPr>
                            <m:t>𝑋</m:t>
                          </m:r>
                        </m:e>
                        <m:sup>
                          <m:r>
                            <a:rPr lang="en-US" sz="1400" b="0" i="1" smtClean="0">
                              <a:solidFill>
                                <a:schemeClr val="accent4">
                                  <a:lumMod val="75000"/>
                                </a:schemeClr>
                              </a:solidFill>
                              <a:latin typeface="Cambria Math" panose="02040503050406030204" pitchFamily="18" charset="0"/>
                            </a:rPr>
                            <m:t>′</m:t>
                          </m:r>
                        </m:sup>
                      </m:sSup>
                    </m:oMath>
                  </m:oMathPara>
                </a14:m>
                <a:endParaRPr lang="en-US" sz="1400" dirty="0">
                  <a:solidFill>
                    <a:schemeClr val="accent4">
                      <a:lumMod val="75000"/>
                    </a:schemeClr>
                  </a:solidFill>
                </a:endParaRPr>
              </a:p>
            </p:txBody>
          </p:sp>
        </mc:Choice>
        <mc:Fallback xmlns="">
          <p:sp>
            <p:nvSpPr>
              <p:cNvPr id="51" name="TextBox 50">
                <a:extLst>
                  <a:ext uri="{FF2B5EF4-FFF2-40B4-BE49-F238E27FC236}">
                    <a16:creationId xmlns:a16="http://schemas.microsoft.com/office/drawing/2014/main" id="{CAA8A869-9A5B-374A-7CF5-5F88FF5B2856}"/>
                  </a:ext>
                </a:extLst>
              </p:cNvPr>
              <p:cNvSpPr txBox="1">
                <a:spLocks noRot="1" noChangeAspect="1" noMove="1" noResize="1" noEditPoints="1" noAdjustHandles="1" noChangeArrowheads="1" noChangeShapeType="1" noTextEdit="1"/>
              </p:cNvSpPr>
              <p:nvPr/>
            </p:nvSpPr>
            <p:spPr>
              <a:xfrm>
                <a:off x="3483519" y="5636946"/>
                <a:ext cx="353815" cy="215444"/>
              </a:xfrm>
              <a:prstGeom prst="rect">
                <a:avLst/>
              </a:prstGeom>
              <a:blipFill>
                <a:blip r:embed="rId13"/>
                <a:stretch>
                  <a:fillRect l="-12069" r="-1724" b="-5714"/>
                </a:stretch>
              </a:blipFill>
            </p:spPr>
            <p:txBody>
              <a:bodyPr/>
              <a:lstStyle/>
              <a:p>
                <a:r>
                  <a:rPr lang="en-US">
                    <a:noFill/>
                  </a:rPr>
                  <a:t> </a:t>
                </a:r>
              </a:p>
            </p:txBody>
          </p:sp>
        </mc:Fallback>
      </mc:AlternateContent>
    </p:spTree>
    <p:extLst>
      <p:ext uri="{BB962C8B-B14F-4D97-AF65-F5344CB8AC3E}">
        <p14:creationId xmlns:p14="http://schemas.microsoft.com/office/powerpoint/2010/main" val="2767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10"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nodeType="withEffect">
                                  <p:stCondLst>
                                    <p:cond delay="0"/>
                                  </p:stCondLst>
                                  <p:childTnLst>
                                    <p:set>
                                      <p:cBhvr>
                                        <p:cTn id="93" dur="1" fill="hold">
                                          <p:stCondLst>
                                            <p:cond delay="0"/>
                                          </p:stCondLst>
                                        </p:cTn>
                                        <p:tgtEl>
                                          <p:spTgt spid="38">
                                            <p:txEl>
                                              <p:pRg st="0" end="0"/>
                                            </p:txEl>
                                          </p:spTgt>
                                        </p:tgtEl>
                                        <p:attrNameLst>
                                          <p:attrName>style.visibility</p:attrName>
                                        </p:attrNameLst>
                                      </p:cBhvr>
                                      <p:to>
                                        <p:strVal val="visible"/>
                                      </p:to>
                                    </p:set>
                                    <p:animEffect transition="in" filter="fade">
                                      <p:cBhvr>
                                        <p:cTn id="94" dur="500"/>
                                        <p:tgtEl>
                                          <p:spTgt spid="38">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8">
                                            <p:txEl>
                                              <p:pRg st="2" end="2"/>
                                            </p:txEl>
                                          </p:spTgt>
                                        </p:tgtEl>
                                        <p:attrNameLst>
                                          <p:attrName>style.visibility</p:attrName>
                                        </p:attrNameLst>
                                      </p:cBhvr>
                                      <p:to>
                                        <p:strVal val="visible"/>
                                      </p:to>
                                    </p:set>
                                    <p:animEffect transition="in" filter="fade">
                                      <p:cBhvr>
                                        <p:cTn id="99" dur="500"/>
                                        <p:tgtEl>
                                          <p:spTgt spid="38">
                                            <p:txEl>
                                              <p:pRg st="2" end="2"/>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8">
                                            <p:txEl>
                                              <p:pRg st="4" end="4"/>
                                            </p:txEl>
                                          </p:spTgt>
                                        </p:tgtEl>
                                        <p:attrNameLst>
                                          <p:attrName>style.visibility</p:attrName>
                                        </p:attrNameLst>
                                      </p:cBhvr>
                                      <p:to>
                                        <p:strVal val="visible"/>
                                      </p:to>
                                    </p:set>
                                    <p:animEffect transition="in" filter="fade">
                                      <p:cBhvr>
                                        <p:cTn id="110"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20" grpId="0"/>
      <p:bldP spid="21" grpId="0"/>
      <p:bldP spid="22" grpId="0" animBg="1"/>
      <p:bldP spid="25" grpId="0"/>
      <p:bldP spid="31" grpId="0" animBg="1"/>
      <p:bldP spid="48" grpId="0"/>
      <p:bldP spid="49" grpId="0"/>
      <p:bldP spid="8" grpId="0"/>
      <p:bldP spid="23" grpId="0"/>
      <p:bldP spid="29" grpId="0" animBg="1"/>
      <p:bldP spid="34" grpId="0" animBg="1"/>
      <p:bldP spid="35" grpId="0"/>
      <p:bldP spid="43" grpId="0"/>
      <p:bldP spid="46"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Demand:</a:t>
            </a:r>
            <a:br>
              <a:rPr lang="en-US" dirty="0"/>
            </a:br>
            <a:r>
              <a:rPr lang="en-US" dirty="0"/>
              <a:t>Foreign Demand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An increase in foreign demand leads to an increase in domestic output, and an improvement in the trade balance.</a:t>
                </a:r>
              </a:p>
              <a:p>
                <a:pPr lvl="3"/>
                <a:endParaRPr lang="en-US" dirty="0"/>
              </a:p>
              <a:p>
                <a:r>
                  <a:rPr lang="en-US" dirty="0"/>
                  <a:t>Since domestic output increases, domestic demand for goods will increase, and imports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𝐼𝑀</m:t>
                    </m:r>
                    <m:r>
                      <a:rPr lang="en-US" i="1" dirty="0" smtClean="0">
                        <a:latin typeface="Cambria Math" panose="02040503050406030204" pitchFamily="18" charset="0"/>
                      </a:rPr>
                      <m:t>)</m:t>
                    </m:r>
                  </m:oMath>
                </a14:m>
                <a:r>
                  <a:rPr lang="en-US" dirty="0"/>
                  <a:t> will also increase.</a:t>
                </a:r>
              </a:p>
              <a:p>
                <a:pPr lvl="3"/>
                <a:endParaRPr lang="en-US" dirty="0"/>
              </a:p>
              <a:p>
                <a:r>
                  <a:rPr lang="en-US" dirty="0"/>
                  <a:t>This is the main reason that the change in net exports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𝑁𝑋</m:t>
                    </m:r>
                    <m:r>
                      <a:rPr lang="en-US" i="1" dirty="0" smtClean="0">
                        <a:latin typeface="Cambria Math" panose="02040503050406030204" pitchFamily="18" charset="0"/>
                      </a:rPr>
                      <m:t>)</m:t>
                    </m:r>
                  </m:oMath>
                </a14:m>
                <a:r>
                  <a:rPr lang="en-US" dirty="0"/>
                  <a:t> is not equal to the raw increase in exports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a:t>
                </a:r>
              </a:p>
              <a:p>
                <a:pPr lvl="3"/>
                <a:endParaRPr lang="en-US" dirty="0"/>
              </a:p>
              <a:p>
                <a:endParaRPr lang="en-US" dirty="0"/>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r="-83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19</a:t>
            </a:fld>
            <a:endParaRPr lang="en-US" dirty="0"/>
          </a:p>
        </p:txBody>
      </p:sp>
    </p:spTree>
    <p:extLst>
      <p:ext uri="{BB962C8B-B14F-4D97-AF65-F5344CB8AC3E}">
        <p14:creationId xmlns:p14="http://schemas.microsoft.com/office/powerpoint/2010/main" val="125795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9A4-5BC9-4EA8-C267-D3B26A49D07E}"/>
              </a:ext>
            </a:extLst>
          </p:cNvPr>
          <p:cNvSpPr>
            <a:spLocks noGrp="1"/>
          </p:cNvSpPr>
          <p:nvPr>
            <p:ph type="title"/>
          </p:nvPr>
        </p:nvSpPr>
        <p:spPr/>
        <p:txBody>
          <a:bodyPr/>
          <a:lstStyle/>
          <a:p>
            <a:pPr marL="0" indent="0" algn="ctr">
              <a:buNone/>
            </a:pPr>
            <a:r>
              <a:rPr lang="en-US" dirty="0"/>
              <a:t>https://pollev.com/brianpark046</a:t>
            </a:r>
          </a:p>
        </p:txBody>
      </p:sp>
      <p:sp>
        <p:nvSpPr>
          <p:cNvPr id="4" name="Date Placeholder 3">
            <a:extLst>
              <a:ext uri="{FF2B5EF4-FFF2-40B4-BE49-F238E27FC236}">
                <a16:creationId xmlns:a16="http://schemas.microsoft.com/office/drawing/2014/main" id="{CE725A02-EA7A-7321-8B8B-168BF05EA587}"/>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024C4429-8EF0-A6CF-DF65-1DD6365F71D2}"/>
              </a:ext>
            </a:extLst>
          </p:cNvPr>
          <p:cNvSpPr>
            <a:spLocks noGrp="1"/>
          </p:cNvSpPr>
          <p:nvPr>
            <p:ph type="ftr" sz="quarter" idx="11"/>
          </p:nvPr>
        </p:nvSpPr>
        <p:spPr/>
        <p:txBody>
          <a:bodyPr/>
          <a:lstStyle/>
          <a:p>
            <a:r>
              <a:rPr lang="en-US"/>
              <a:t>DEPARTMENT OF BUSINESS &amp; ECONOMICS</a:t>
            </a:r>
          </a:p>
        </p:txBody>
      </p:sp>
      <p:sp>
        <p:nvSpPr>
          <p:cNvPr id="6" name="Slide Number Placeholder 5">
            <a:extLst>
              <a:ext uri="{FF2B5EF4-FFF2-40B4-BE49-F238E27FC236}">
                <a16:creationId xmlns:a16="http://schemas.microsoft.com/office/drawing/2014/main" id="{E35CE67F-4580-2DF1-52D2-80C99C5F60C8}"/>
              </a:ext>
            </a:extLst>
          </p:cNvPr>
          <p:cNvSpPr>
            <a:spLocks noGrp="1"/>
          </p:cNvSpPr>
          <p:nvPr>
            <p:ph type="sldNum" sz="quarter" idx="12"/>
          </p:nvPr>
        </p:nvSpPr>
        <p:spPr/>
        <p:txBody>
          <a:bodyPr/>
          <a:lstStyle/>
          <a:p>
            <a:fld id="{1A980C56-831A-4EAB-9EDE-57C090F4F877}" type="slidenum">
              <a:rPr lang="en-US" smtClean="0"/>
              <a:t>2</a:t>
            </a:fld>
            <a:endParaRPr lang="en-US"/>
          </a:p>
        </p:txBody>
      </p:sp>
      <p:pic>
        <p:nvPicPr>
          <p:cNvPr id="8" name="Picture 7" descr="A qr code on a white background&#10;&#10;Description automatically generated">
            <a:extLst>
              <a:ext uri="{FF2B5EF4-FFF2-40B4-BE49-F238E27FC236}">
                <a16:creationId xmlns:a16="http://schemas.microsoft.com/office/drawing/2014/main" id="{2623E16C-1165-FEA6-D775-025B907AAFC0}"/>
              </a:ext>
            </a:extLst>
          </p:cNvPr>
          <p:cNvPicPr>
            <a:picLocks noChangeAspect="1"/>
          </p:cNvPicPr>
          <p:nvPr/>
        </p:nvPicPr>
        <p:blipFill rotWithShape="1">
          <a:blip r:embed="rId2">
            <a:extLst>
              <a:ext uri="{28A0092B-C50C-407E-A947-70E740481C1C}">
                <a14:useLocalDpi xmlns:a14="http://schemas.microsoft.com/office/drawing/2010/main" val="0"/>
              </a:ext>
            </a:extLst>
          </a:blip>
          <a:srcRect l="7351" t="7618" r="7351" b="7660"/>
          <a:stretch/>
        </p:blipFill>
        <p:spPr>
          <a:xfrm>
            <a:off x="2088573" y="1339928"/>
            <a:ext cx="4966854" cy="4933296"/>
          </a:xfrm>
          <a:prstGeom prst="rect">
            <a:avLst/>
          </a:prstGeom>
        </p:spPr>
      </p:pic>
    </p:spTree>
    <p:extLst>
      <p:ext uri="{BB962C8B-B14F-4D97-AF65-F5344CB8AC3E}">
        <p14:creationId xmlns:p14="http://schemas.microsoft.com/office/powerpoint/2010/main" val="146523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Consequences of Openness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We just examined two scenarios where…</a:t>
            </a:r>
          </a:p>
          <a:p>
            <a:pPr lvl="1"/>
            <a:r>
              <a:rPr lang="en-US" dirty="0"/>
              <a:t>Increasing domestic demand leads to a worsening trade balance.</a:t>
            </a:r>
          </a:p>
          <a:p>
            <a:pPr lvl="1"/>
            <a:r>
              <a:rPr lang="en-US" dirty="0"/>
              <a:t>Increasing foreign demand leads to an increase in domestic output and an improvement in the trade balance.</a:t>
            </a:r>
          </a:p>
          <a:p>
            <a:pPr lvl="3"/>
            <a:endParaRPr lang="en-US" dirty="0"/>
          </a:p>
          <a:p>
            <a:r>
              <a:rPr lang="en-US" dirty="0"/>
              <a:t>This implies that shocks to the demand in other countries will affect the economy of other countries.</a:t>
            </a:r>
          </a:p>
          <a:p>
            <a:pPr lvl="3"/>
            <a:endParaRPr lang="en-US" dirty="0"/>
          </a:p>
          <a:p>
            <a:r>
              <a:rPr lang="en-US" dirty="0"/>
              <a:t>This complicates the tasks of policymakers, especially for those in charge of fiscal policy.</a:t>
            </a:r>
          </a:p>
          <a:p>
            <a:pPr lvl="3"/>
            <a:endParaRPr lang="en-US" dirty="0"/>
          </a:p>
          <a:p>
            <a:endParaRPr lang="en-US" dirty="0"/>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20</a:t>
            </a:fld>
            <a:endParaRPr lang="en-US" dirty="0"/>
          </a:p>
        </p:txBody>
      </p:sp>
    </p:spTree>
    <p:extLst>
      <p:ext uri="{BB962C8B-B14F-4D97-AF65-F5344CB8AC3E}">
        <p14:creationId xmlns:p14="http://schemas.microsoft.com/office/powerpoint/2010/main" val="29358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Consequences of Openness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Suppose that multiple countries are closely tied in trade relations managing balanced trade are simultaneously hit with recession, which calls for expansionary fiscal policy.</a:t>
            </a:r>
          </a:p>
          <a:p>
            <a:pPr lvl="3"/>
            <a:endParaRPr lang="en-US" dirty="0"/>
          </a:p>
          <a:p>
            <a:r>
              <a:rPr lang="en-US" dirty="0"/>
              <a:t>The problem arises due to the close trade relations; if one country increases domestic output through stimuli, they will inevitably run a trade deficit.</a:t>
            </a:r>
          </a:p>
          <a:p>
            <a:pPr lvl="3"/>
            <a:endParaRPr lang="en-US" dirty="0"/>
          </a:p>
          <a:p>
            <a:r>
              <a:rPr lang="en-US" dirty="0"/>
              <a:t>The governments of the other countries can simply wait out until the first mover increases their imports, which will boost domestic output without any effort on their end.</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21</a:t>
            </a:fld>
            <a:endParaRPr lang="en-US" dirty="0"/>
          </a:p>
        </p:txBody>
      </p:sp>
    </p:spTree>
    <p:extLst>
      <p:ext uri="{BB962C8B-B14F-4D97-AF65-F5344CB8AC3E}">
        <p14:creationId xmlns:p14="http://schemas.microsoft.com/office/powerpoint/2010/main" val="37639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Consequences of Openness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There is a </a:t>
            </a:r>
            <a:r>
              <a:rPr lang="en-US" i="1" dirty="0"/>
              <a:t>simple</a:t>
            </a:r>
            <a:r>
              <a:rPr lang="en-US" dirty="0"/>
              <a:t> solution: “If every country can coordinate their increase in government expenditure…”</a:t>
            </a:r>
          </a:p>
          <a:p>
            <a:pPr lvl="3"/>
            <a:endParaRPr lang="en-US" dirty="0"/>
          </a:p>
          <a:p>
            <a:r>
              <a:rPr lang="en-US" dirty="0"/>
              <a:t>The issue is that the </a:t>
            </a:r>
            <a:r>
              <a:rPr lang="en-US" i="1" dirty="0"/>
              <a:t>implementation</a:t>
            </a:r>
            <a:r>
              <a:rPr lang="en-US" dirty="0"/>
              <a:t> of this solution isn’t as simple as it sounds.</a:t>
            </a:r>
          </a:p>
          <a:p>
            <a:pPr lvl="3"/>
            <a:endParaRPr lang="en-US" dirty="0"/>
          </a:p>
          <a:p>
            <a:r>
              <a:rPr lang="en-US" dirty="0"/>
              <a:t>Countries will have an incentive to “promise” to implement expansionary policies, just to not deliver.</a:t>
            </a:r>
          </a:p>
          <a:p>
            <a:pPr lvl="3"/>
            <a:endParaRPr lang="en-US" dirty="0"/>
          </a:p>
          <a:p>
            <a:r>
              <a:rPr lang="en-US" dirty="0"/>
              <a:t>In the real world, each countries will have different politics, varying levels of trade deficits, national debts, which will further complicate coordination.</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22</a:t>
            </a:fld>
            <a:endParaRPr lang="en-US" dirty="0"/>
          </a:p>
        </p:txBody>
      </p:sp>
    </p:spTree>
    <p:extLst>
      <p:ext uri="{BB962C8B-B14F-4D97-AF65-F5344CB8AC3E}">
        <p14:creationId xmlns:p14="http://schemas.microsoft.com/office/powerpoint/2010/main" val="103028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Real-World Attempts at Coordination</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8" y="1825625"/>
            <a:ext cx="8095473" cy="4351338"/>
          </a:xfrm>
        </p:spPr>
        <p:txBody>
          <a:bodyPr/>
          <a:lstStyle/>
          <a:p>
            <a:r>
              <a:rPr lang="en-US" dirty="0"/>
              <a:t>Policy coordination was attempted as a response to the Great Recession of 2008, where G20 countries committed to a 2% (of GDP) benchmark of fiscal expansion.</a:t>
            </a:r>
          </a:p>
          <a:p>
            <a:pPr lvl="3"/>
            <a:endParaRPr lang="en-US" dirty="0"/>
          </a:p>
          <a:p>
            <a:r>
              <a:rPr lang="en-US" dirty="0"/>
              <a:t>The G20 countries roughly met this goal, where the average level of fiscal expansion reached 2.3% of combined GDP.</a:t>
            </a:r>
          </a:p>
          <a:p>
            <a:pPr lvl="3"/>
            <a:endParaRPr lang="en-US" dirty="0"/>
          </a:p>
          <a:p>
            <a:r>
              <a:rPr lang="en-US" dirty="0"/>
              <a:t>Some countries such as the US which had more fiscal room was able to commit more, while others with less fiscal room such as Italy were not able to meet the 2% benchmark.</a:t>
            </a:r>
          </a:p>
          <a:p>
            <a:pPr lvl="3"/>
            <a:endParaRPr lang="en-US" dirty="0"/>
          </a:p>
          <a:p>
            <a:r>
              <a:rPr lang="en-US" dirty="0"/>
              <a:t>Did they succeed? Difficult to tell…</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23</a:t>
            </a:fld>
            <a:endParaRPr lang="en-US" dirty="0"/>
          </a:p>
        </p:txBody>
      </p:sp>
    </p:spTree>
    <p:extLst>
      <p:ext uri="{BB962C8B-B14F-4D97-AF65-F5344CB8AC3E}">
        <p14:creationId xmlns:p14="http://schemas.microsoft.com/office/powerpoint/2010/main" val="30366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Exchange Rates:</a:t>
            </a:r>
            <a:br>
              <a:rPr lang="en-US" dirty="0"/>
            </a:br>
            <a:r>
              <a:rPr lang="en-US" dirty="0"/>
              <a:t>Nominal &amp; Real Depreciation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Now let’s imagine a scenario where the nominal exchange rate of the economy has depreciated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dirty="0"/>
                  <a:t>.</a:t>
                </a:r>
              </a:p>
              <a:p>
                <a:pPr lvl="3"/>
                <a:endParaRPr lang="en-US" dirty="0"/>
              </a:p>
              <a:p>
                <a:r>
                  <a:rPr lang="en-US" dirty="0"/>
                  <a:t>Given that price levels are stable across borders, this will lead to a depreciation of the real exchange rate </a:t>
                </a:r>
                <a14:m>
                  <m:oMath xmlns:m="http://schemas.openxmlformats.org/officeDocument/2006/math">
                    <m:r>
                      <a:rPr lang="en-US">
                        <a:latin typeface="Cambria Math" panose="02040503050406030204" pitchFamily="18" charset="0"/>
                      </a:rPr>
                      <m:t>(</m:t>
                    </m:r>
                    <m:r>
                      <a:rPr lang="en-US" b="0" i="1" smtClean="0">
                        <a:latin typeface="Cambria Math" panose="02040503050406030204" pitchFamily="18" charset="0"/>
                      </a:rPr>
                      <m:t>𝜀</m:t>
                    </m:r>
                    <m:r>
                      <a:rPr lang="en-US" i="1">
                        <a:latin typeface="Cambria Math" panose="02040503050406030204" pitchFamily="18" charset="0"/>
                        <a:ea typeface="Cambria Math" panose="02040503050406030204" pitchFamily="18" charset="0"/>
                      </a:rPr>
                      <m:t>↓)</m:t>
                    </m:r>
                  </m:oMath>
                </a14:m>
                <a:r>
                  <a:rPr lang="en-US" dirty="0"/>
                  <a:t>.</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𝑃</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𝐹</m:t>
                              </m:r>
                            </m:sup>
                          </m:sSup>
                        </m:den>
                      </m:f>
                    </m:oMath>
                  </m:oMathPara>
                </a14:m>
                <a:endParaRPr lang="en-US" dirty="0"/>
              </a:p>
              <a:p>
                <a:pPr lvl="3"/>
                <a:endParaRPr lang="en-US" dirty="0"/>
              </a:p>
              <a:p>
                <a:r>
                  <a:rPr lang="en-US" dirty="0"/>
                  <a:t>Let’s examine how this depreciation of currencies may affect the balance of trade for the economy.</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24</a:t>
            </a:fld>
            <a:endParaRPr lang="en-US" dirty="0"/>
          </a:p>
        </p:txBody>
      </p:sp>
    </p:spTree>
    <p:extLst>
      <p:ext uri="{BB962C8B-B14F-4D97-AF65-F5344CB8AC3E}">
        <p14:creationId xmlns:p14="http://schemas.microsoft.com/office/powerpoint/2010/main" val="23122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Exchange Rates:</a:t>
            </a:r>
            <a:br>
              <a:rPr lang="en-US" dirty="0"/>
            </a:br>
            <a:r>
              <a:rPr lang="en-US" dirty="0"/>
              <a:t>Real Depreciation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530726"/>
              </a:xfrm>
            </p:spPr>
            <p:txBody>
              <a:bodyPr>
                <a:normAutofit/>
              </a:bodyPr>
              <a:lstStyle/>
              <a:p>
                <a:r>
                  <a:rPr lang="en-US" dirty="0"/>
                  <a:t>Note that the balance of trade is expressed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𝑁𝑋</m:t>
                      </m:r>
                      <m:r>
                        <a:rPr lang="en-US" sz="2000" i="1">
                          <a:latin typeface="Cambria Math" panose="02040503050406030204" pitchFamily="18" charset="0"/>
                        </a:rPr>
                        <m:t>=</m:t>
                      </m:r>
                      <m:r>
                        <a:rPr lang="en-US" sz="2000" i="1">
                          <a:latin typeface="Cambria Math" panose="02040503050406030204" pitchFamily="18" charset="0"/>
                        </a:rPr>
                        <m:t>𝑋</m:t>
                      </m:r>
                      <m:d>
                        <m:dPr>
                          <m:ctrlPr>
                            <a:rPr lang="en-US" sz="200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𝑌</m:t>
                              </m:r>
                            </m:e>
                            <m:sup>
                              <m:r>
                                <a:rPr lang="en-US" sz="2000" i="1">
                                  <a:latin typeface="Cambria Math" panose="02040503050406030204" pitchFamily="18" charset="0"/>
                                </a:rPr>
                                <m:t>𝐹</m:t>
                              </m:r>
                            </m:sup>
                          </m:sSup>
                          <m:r>
                            <a:rPr lang="en-US" sz="2000" i="1">
                              <a:latin typeface="Cambria Math" panose="02040503050406030204" pitchFamily="18" charset="0"/>
                            </a:rPr>
                            <m:t>,</m:t>
                          </m:r>
                          <m:r>
                            <a:rPr lang="en-US" sz="2000" i="1">
                              <a:latin typeface="Cambria Math" panose="02040503050406030204" pitchFamily="18" charset="0"/>
                            </a:rPr>
                            <m:t>𝜀</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𝜀</m:t>
                          </m:r>
                        </m:den>
                      </m:f>
                      <m:r>
                        <a:rPr lang="en-US" sz="2000" b="0" i="1" smtClean="0">
                          <a:latin typeface="Cambria Math" panose="02040503050406030204" pitchFamily="18" charset="0"/>
                        </a:rPr>
                        <m:t>×</m:t>
                      </m:r>
                      <m:r>
                        <a:rPr lang="en-US" sz="2000" i="1">
                          <a:latin typeface="Cambria Math" panose="02040503050406030204" pitchFamily="18" charset="0"/>
                        </a:rPr>
                        <m:t>𝐼𝑀</m:t>
                      </m:r>
                      <m:d>
                        <m:dPr>
                          <m:ctrlPr>
                            <a:rPr lang="en-US" sz="2000" i="1">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𝜀</m:t>
                          </m:r>
                        </m:e>
                      </m:d>
                    </m:oMath>
                  </m:oMathPara>
                </a14:m>
                <a:endParaRPr lang="en-US" sz="2000" dirty="0"/>
              </a:p>
              <a:p>
                <a:pPr lvl="3"/>
                <a:endParaRPr lang="en-US" sz="1200" dirty="0"/>
              </a:p>
              <a:p>
                <a:r>
                  <a:rPr lang="en-US" dirty="0"/>
                  <a:t>The effect of </a:t>
                </a:r>
                <a14:m>
                  <m:oMath xmlns:m="http://schemas.openxmlformats.org/officeDocument/2006/math">
                    <m:r>
                      <a:rPr lang="en-US" i="1">
                        <a:latin typeface="Cambria Math" panose="02040503050406030204" pitchFamily="18" charset="0"/>
                      </a:rPr>
                      <m:t>𝜀</m:t>
                    </m:r>
                    <m:r>
                      <a:rPr lang="en-US" i="1" smtClean="0">
                        <a:latin typeface="Cambria Math" panose="02040503050406030204" pitchFamily="18" charset="0"/>
                        <a:ea typeface="Cambria Math" panose="02040503050406030204" pitchFamily="18" charset="0"/>
                      </a:rPr>
                      <m:t>↓</m:t>
                    </m:r>
                  </m:oMath>
                </a14:m>
                <a:r>
                  <a:rPr lang="en-US" dirty="0"/>
                  <a:t> on each element above is…</a:t>
                </a:r>
              </a:p>
              <a:p>
                <a:pPr lvl="1"/>
                <a:r>
                  <a:rPr lang="en-US" dirty="0"/>
                  <a:t>The price of imported products that domestic consumers face </a:t>
                </a:r>
                <a14:m>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𝜀</m:t>
                            </m:r>
                          </m:den>
                        </m:f>
                      </m:e>
                    </m:d>
                  </m:oMath>
                </a14:m>
                <a:r>
                  <a:rPr lang="en-US" dirty="0"/>
                  <a:t> will increase.</a:t>
                </a:r>
              </a:p>
              <a:p>
                <a:pPr lvl="1"/>
                <a:r>
                  <a:rPr lang="en-US" dirty="0"/>
                  <a:t>The price of domestic exports that foreign consumers face </a:t>
                </a:r>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𝜀</m:t>
                        </m:r>
                      </m:e>
                    </m:d>
                  </m:oMath>
                </a14:m>
                <a:r>
                  <a:rPr lang="en-US" dirty="0"/>
                  <a:t> will decrease.</a:t>
                </a:r>
              </a:p>
              <a:p>
                <a:pPr lvl="1"/>
                <a:r>
                  <a:rPr lang="en-US" dirty="0"/>
                  <a:t>Exports </a:t>
                </a:r>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𝑋</m:t>
                        </m:r>
                      </m:e>
                    </m:d>
                  </m:oMath>
                </a14:m>
                <a:r>
                  <a:rPr lang="en-US" dirty="0"/>
                  <a:t> will increase, since domestic goods are now relatively cheaper for foreign consumers.</a:t>
                </a:r>
              </a:p>
              <a:p>
                <a:pPr lvl="1"/>
                <a:r>
                  <a:rPr lang="en-US" dirty="0"/>
                  <a:t>Imports </a:t>
                </a:r>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𝐼𝑀</m:t>
                        </m:r>
                      </m:e>
                    </m:d>
                  </m:oMath>
                </a14:m>
                <a:r>
                  <a:rPr lang="en-US" dirty="0"/>
                  <a:t> will decrease, since foreign goods are now relatively more expensive for domestic consumers.</a:t>
                </a:r>
              </a:p>
              <a:p>
                <a:pPr lvl="3"/>
                <a:endParaRPr lang="en-US" dirty="0"/>
              </a:p>
              <a:p>
                <a:endParaRPr lang="en-US" dirty="0"/>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530726"/>
              </a:xfrm>
              <a:blipFill>
                <a:blip r:embed="rId2"/>
                <a:stretch>
                  <a:fillRect l="-982" t="-174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25</a:t>
            </a:fld>
            <a:endParaRPr lang="en-US" dirty="0"/>
          </a:p>
        </p:txBody>
      </p:sp>
    </p:spTree>
    <p:extLst>
      <p:ext uri="{BB962C8B-B14F-4D97-AF65-F5344CB8AC3E}">
        <p14:creationId xmlns:p14="http://schemas.microsoft.com/office/powerpoint/2010/main" val="302147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Exchange Rates:</a:t>
            </a:r>
            <a:br>
              <a:rPr lang="en-US" dirty="0"/>
            </a:br>
            <a:r>
              <a:rPr lang="en-US" dirty="0"/>
              <a:t>The Marshall-Lerner Condition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normAutofit/>
              </a:bodyPr>
              <a:lstStyle/>
              <a:p>
                <a:r>
                  <a:rPr lang="en-US" dirty="0"/>
                  <a:t>For the trade balance to improve following a currency depreciation, certain conditions must be met.</a:t>
                </a:r>
              </a:p>
              <a:p>
                <a:pPr lvl="1"/>
                <a:r>
                  <a:rPr lang="en-US" dirty="0"/>
                  <a:t>Exports must increase enough, and…</a:t>
                </a:r>
              </a:p>
              <a:p>
                <a:pPr lvl="1"/>
                <a:r>
                  <a:rPr lang="en-US" dirty="0"/>
                  <a:t>Imports must decrease enough to balance out the increase in the price of imports.</a:t>
                </a:r>
              </a:p>
              <a:p>
                <a:pPr lvl="3"/>
                <a:endParaRPr lang="en-US" sz="1400" dirty="0"/>
              </a:p>
              <a:p>
                <a:r>
                  <a:rPr lang="en-US" dirty="0"/>
                  <a:t>The conditions above, which will guarantee that a real depreciation of currency leads to an improvement in the trade balance is called the “Marshall-Lerner condition.”</a:t>
                </a:r>
              </a:p>
              <a:p>
                <a:pPr lvl="3"/>
                <a:endParaRPr lang="en-US" sz="1400" dirty="0"/>
              </a:p>
              <a:p>
                <a:r>
                  <a:rPr lang="en-US" dirty="0"/>
                  <a:t>In the real-world, this condition is almost always met, so:</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𝜀</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𝑁𝑋</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26</a:t>
            </a:fld>
            <a:endParaRPr lang="en-US" dirty="0"/>
          </a:p>
        </p:txBody>
      </p:sp>
    </p:spTree>
    <p:extLst>
      <p:ext uri="{BB962C8B-B14F-4D97-AF65-F5344CB8AC3E}">
        <p14:creationId xmlns:p14="http://schemas.microsoft.com/office/powerpoint/2010/main" val="9665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Exchange Rates:</a:t>
            </a:r>
            <a:br>
              <a:rPr lang="en-US" dirty="0"/>
            </a:br>
            <a:r>
              <a:rPr lang="en-US" dirty="0"/>
              <a:t>Real Depreciation</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The depreciation of but it also affects domestic output.</a:t>
            </a:r>
          </a:p>
          <a:p>
            <a:pPr lvl="3"/>
            <a:endParaRPr lang="en-US" dirty="0"/>
          </a:p>
          <a:p>
            <a:r>
              <a:rPr lang="en-US" dirty="0"/>
              <a:t>Domestically produced goods are now relatively cheaper in the eyes of the foreign consumers.</a:t>
            </a:r>
          </a:p>
          <a:p>
            <a:pPr lvl="3"/>
            <a:endParaRPr lang="en-US" dirty="0"/>
          </a:p>
          <a:p>
            <a:r>
              <a:rPr lang="en-US" dirty="0"/>
              <a:t>Since domestic goods are more affordable in general, both domestic and foreign demand will shift in favor of domestic goods.</a:t>
            </a:r>
          </a:p>
          <a:p>
            <a:pPr lvl="3"/>
            <a:endParaRPr lang="en-US" dirty="0"/>
          </a:p>
          <a:p>
            <a:r>
              <a:rPr lang="en-US" dirty="0"/>
              <a:t>Illustrated on a graph, it will look identical to an increase in foreign demand.</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27</a:t>
            </a:fld>
            <a:endParaRPr lang="en-US" dirty="0"/>
          </a:p>
        </p:txBody>
      </p:sp>
    </p:spTree>
    <p:extLst>
      <p:ext uri="{BB962C8B-B14F-4D97-AF65-F5344CB8AC3E}">
        <p14:creationId xmlns:p14="http://schemas.microsoft.com/office/powerpoint/2010/main" val="101839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Fiscal Policy and Exchange Rates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Introducing openness in the economy introduces a new array of tools for policymakers.</a:t>
            </a:r>
          </a:p>
          <a:p>
            <a:pPr lvl="3"/>
            <a:endParaRPr lang="en-US" dirty="0"/>
          </a:p>
          <a:p>
            <a:r>
              <a:rPr lang="en-US" dirty="0"/>
              <a:t>Suppose that an economy is in its medium-run equilibrium, but meanwhile is running a large trade deficit.</a:t>
            </a:r>
          </a:p>
          <a:p>
            <a:pPr lvl="3"/>
            <a:endParaRPr lang="en-US" dirty="0"/>
          </a:p>
          <a:p>
            <a:r>
              <a:rPr lang="en-US" dirty="0"/>
              <a:t>The government want to steer the economy so that total output remains at potential output, while decreasing the trade deficit.</a:t>
            </a:r>
          </a:p>
          <a:p>
            <a:pPr lvl="3"/>
            <a:endParaRPr lang="en-US" dirty="0"/>
          </a:p>
          <a:p>
            <a:r>
              <a:rPr lang="en-US" dirty="0"/>
              <a:t>Is this possible?</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28</a:t>
            </a:fld>
            <a:endParaRPr lang="en-US" dirty="0"/>
          </a:p>
        </p:txBody>
      </p:sp>
    </p:spTree>
    <p:extLst>
      <p:ext uri="{BB962C8B-B14F-4D97-AF65-F5344CB8AC3E}">
        <p14:creationId xmlns:p14="http://schemas.microsoft.com/office/powerpoint/2010/main" val="40773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Fiscal Policy and Exchange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We just discussed how a depreciation of its currency can improve the balance of trade.</a:t>
                </a:r>
              </a:p>
              <a:p>
                <a:pPr lvl="3"/>
                <a:endParaRPr lang="en-US" dirty="0"/>
              </a:p>
              <a:p>
                <a:r>
                  <a:rPr lang="en-US" dirty="0"/>
                  <a:t>However, this will also increase domestic output, which will exceed potential output, and lead to inflation.</a:t>
                </a:r>
              </a:p>
              <a:p>
                <a:pPr lvl="3"/>
                <a:endParaRPr lang="en-US" dirty="0"/>
              </a:p>
              <a:p>
                <a:r>
                  <a:rPr lang="en-US" dirty="0"/>
                  <a:t>Therefore, the government should simultaneously enact contractionary fiscal policy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e>
                    </m:d>
                  </m:oMath>
                </a14:m>
                <a:r>
                  <a:rPr lang="en-US" dirty="0"/>
                  <a:t> to counteract the expected increase in output.</a:t>
                </a:r>
              </a:p>
              <a:p>
                <a:pPr lvl="3"/>
                <a:endParaRPr lang="en-US" dirty="0"/>
              </a:p>
              <a:p>
                <a:r>
                  <a:rPr lang="en-US" dirty="0"/>
                  <a:t>Illustrated in a graph, we have…</a:t>
                </a:r>
              </a:p>
              <a:p>
                <a:pPr lvl="3"/>
                <a:endParaRPr lang="en-US" dirty="0"/>
              </a:p>
              <a:p>
                <a:endParaRPr lang="en-US" dirty="0"/>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r="-45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29</a:t>
            </a:fld>
            <a:endParaRPr lang="en-US" dirty="0"/>
          </a:p>
        </p:txBody>
      </p:sp>
    </p:spTree>
    <p:extLst>
      <p:ext uri="{BB962C8B-B14F-4D97-AF65-F5344CB8AC3E}">
        <p14:creationId xmlns:p14="http://schemas.microsoft.com/office/powerpoint/2010/main" val="42836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The Goods Market &amp; IS Relation</a:t>
            </a:r>
            <a:br>
              <a:rPr lang="en-US" dirty="0"/>
            </a:br>
            <a:r>
              <a:rPr lang="en-US" dirty="0"/>
              <a:t>in an Open Economy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p:txBody>
              <a:bodyPr/>
              <a:lstStyle/>
              <a:p>
                <a:r>
                  <a:rPr lang="en-US" dirty="0"/>
                  <a:t>The </a:t>
                </a:r>
                <a:r>
                  <a:rPr lang="en-US" b="1" dirty="0"/>
                  <a:t>demand for domestic goods</a:t>
                </a:r>
                <a:r>
                  <a:rPr lang="en-US" dirty="0"/>
                  <a:t> is expressed as:</a:t>
                </a:r>
              </a:p>
              <a:p>
                <a:endParaRPr lang="en-US" sz="5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𝐼𝑀</m:t>
                          </m:r>
                        </m:num>
                        <m:den>
                          <m:r>
                            <a:rPr lang="en-US" b="0" i="1" smtClean="0">
                              <a:latin typeface="Cambria Math" panose="02040503050406030204" pitchFamily="18" charset="0"/>
                            </a:rPr>
                            <m:t>𝜀</m:t>
                          </m:r>
                        </m:den>
                      </m:f>
                      <m:r>
                        <a:rPr lang="en-US" b="0" i="1" smtClean="0">
                          <a:latin typeface="Cambria Math" panose="02040503050406030204" pitchFamily="18" charset="0"/>
                        </a:rPr>
                        <m:t>+</m:t>
                      </m:r>
                      <m:r>
                        <a:rPr lang="en-US" b="0" i="1" smtClean="0">
                          <a:latin typeface="Cambria Math" panose="02040503050406030204" pitchFamily="18" charset="0"/>
                        </a:rPr>
                        <m:t>𝑋</m:t>
                      </m:r>
                    </m:oMath>
                  </m:oMathPara>
                </a14:m>
                <a:endParaRPr lang="en-US" dirty="0"/>
              </a:p>
              <a:p>
                <a:pPr lvl="3"/>
                <a:endParaRPr lang="en-US" sz="500" dirty="0"/>
              </a:p>
              <a:p>
                <a:pPr lvl="1"/>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𝐺</m:t>
                    </m:r>
                  </m:oMath>
                </a14:m>
                <a:r>
                  <a:rPr lang="en-US" dirty="0"/>
                  <a:t>, is the domestic demand for goods.</a:t>
                </a:r>
              </a:p>
              <a:p>
                <a:pPr lvl="1"/>
                <a:endParaRPr lang="en-US" sz="500" dirty="0"/>
              </a:p>
              <a:p>
                <a:pPr lvl="1"/>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𝐼𝑀</m:t>
                        </m:r>
                      </m:num>
                      <m:den>
                        <m:r>
                          <a:rPr lang="en-US" b="0" i="1" smtClean="0">
                            <a:latin typeface="Cambria Math" panose="02040503050406030204" pitchFamily="18" charset="0"/>
                          </a:rPr>
                          <m:t>𝜀</m:t>
                        </m:r>
                      </m:den>
                    </m:f>
                  </m:oMath>
                </a14:m>
                <a:r>
                  <a:rPr lang="en-US" dirty="0"/>
                  <a:t> is the domestic demand for foreign goods.</a:t>
                </a:r>
              </a:p>
              <a:p>
                <a:pPr lvl="1"/>
                <a:endParaRPr lang="en-US" sz="500" dirty="0"/>
              </a:p>
              <a:p>
                <a:pPr lvl="1"/>
                <a14:m>
                  <m:oMath xmlns:m="http://schemas.openxmlformats.org/officeDocument/2006/math">
                    <m:r>
                      <a:rPr lang="en-US" b="0" i="1" smtClean="0">
                        <a:latin typeface="Cambria Math" panose="02040503050406030204" pitchFamily="18" charset="0"/>
                      </a:rPr>
                      <m:t>𝑋</m:t>
                    </m:r>
                  </m:oMath>
                </a14:m>
                <a:r>
                  <a:rPr lang="en-US" dirty="0"/>
                  <a:t> is the foreign demand for domestic goods.</a:t>
                </a:r>
              </a:p>
              <a:p>
                <a:pPr lvl="1"/>
                <a:endParaRPr lang="en-US" dirty="0"/>
              </a:p>
              <a:p>
                <a:r>
                  <a:rPr lang="en-US" dirty="0"/>
                  <a:t>When we leave out the rest of the world from the model, the demand for domestic goods was equal to domestic demand for goods.</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a:t>
            </a:fld>
            <a:endParaRPr lang="en-US" dirty="0"/>
          </a:p>
        </p:txBody>
      </p:sp>
    </p:spTree>
    <p:extLst>
      <p:ext uri="{BB962C8B-B14F-4D97-AF65-F5344CB8AC3E}">
        <p14:creationId xmlns:p14="http://schemas.microsoft.com/office/powerpoint/2010/main" val="201953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Fiscal Policy and Exchange Rates</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30</a:t>
            </a:fld>
            <a:endParaRPr lang="en-US" dirty="0"/>
          </a:p>
        </p:txBody>
      </p:sp>
      <mc:AlternateContent xmlns:mc="http://schemas.openxmlformats.org/markup-compatibility/2006" xmlns:a14="http://schemas.microsoft.com/office/drawing/2010/main">
        <mc:Choice Requires="a14">
          <p:sp>
            <p:nvSpPr>
              <p:cNvPr id="38" name="Content Placeholder 3">
                <a:extLst>
                  <a:ext uri="{FF2B5EF4-FFF2-40B4-BE49-F238E27FC236}">
                    <a16:creationId xmlns:a16="http://schemas.microsoft.com/office/drawing/2014/main" id="{2DC14353-35AC-A7AB-AFA7-F36D50081826}"/>
                  </a:ext>
                </a:extLst>
              </p:cNvPr>
              <p:cNvSpPr txBox="1">
                <a:spLocks/>
              </p:cNvSpPr>
              <p:nvPr/>
            </p:nvSpPr>
            <p:spPr>
              <a:xfrm>
                <a:off x="3793919" y="1825625"/>
                <a:ext cx="4721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depreciation of the nominal exchange rate shifts demand for domestic goods upward to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𝑍</m:t>
                        </m:r>
                      </m:e>
                      <m:sup>
                        <m:r>
                          <a:rPr lang="en-US" b="0" i="1" dirty="0" smtClean="0">
                            <a:latin typeface="Cambria Math" panose="02040503050406030204" pitchFamily="18" charset="0"/>
                          </a:rPr>
                          <m:t>′</m:t>
                        </m:r>
                      </m:sup>
                    </m:sSup>
                  </m:oMath>
                </a14:m>
                <a:r>
                  <a:rPr lang="en-US" dirty="0"/>
                  <a:t>.</a:t>
                </a:r>
              </a:p>
              <a:p>
                <a:pPr lvl="3"/>
                <a:endParaRPr lang="en-US" dirty="0"/>
              </a:p>
              <a:p>
                <a:r>
                  <a:rPr lang="en-US" dirty="0"/>
                  <a:t>Note that the output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dirty="0"/>
                  <a:t> now exceeds potential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𝑛</m:t>
                        </m:r>
                      </m:sub>
                    </m:sSub>
                  </m:oMath>
                </a14:m>
                <a:r>
                  <a:rPr lang="en-US" dirty="0"/>
                  <a:t>.</a:t>
                </a:r>
              </a:p>
              <a:p>
                <a:pPr lvl="3"/>
                <a:endParaRPr lang="en-US" dirty="0"/>
              </a:p>
              <a:p>
                <a:r>
                  <a:rPr lang="en-US" dirty="0"/>
                  <a:t>Appropriate contractionary fiscal policy will pull the demand for domestic goods back to </a:t>
                </a:r>
                <a14:m>
                  <m:oMath xmlns:m="http://schemas.openxmlformats.org/officeDocument/2006/math">
                    <m:r>
                      <a:rPr lang="en-US" i="1" dirty="0" smtClean="0">
                        <a:latin typeface="Cambria Math" panose="02040503050406030204" pitchFamily="18" charset="0"/>
                      </a:rPr>
                      <m:t>𝑍</m:t>
                    </m:r>
                  </m:oMath>
                </a14:m>
                <a:r>
                  <a:rPr lang="en-US" dirty="0"/>
                  <a:t>.</a:t>
                </a:r>
              </a:p>
              <a:p>
                <a:pPr lvl="3"/>
                <a:endParaRPr lang="en-US" dirty="0"/>
              </a:p>
              <a:p>
                <a:endParaRPr lang="en-US" dirty="0"/>
              </a:p>
            </p:txBody>
          </p:sp>
        </mc:Choice>
        <mc:Fallback xmlns="">
          <p:sp>
            <p:nvSpPr>
              <p:cNvPr id="38" name="Content Placeholder 3">
                <a:extLst>
                  <a:ext uri="{FF2B5EF4-FFF2-40B4-BE49-F238E27FC236}">
                    <a16:creationId xmlns:a16="http://schemas.microsoft.com/office/drawing/2014/main" id="{2DC14353-35AC-A7AB-AFA7-F36D50081826}"/>
                  </a:ext>
                </a:extLst>
              </p:cNvPr>
              <p:cNvSpPr txBox="1">
                <a:spLocks noRot="1" noChangeAspect="1" noMove="1" noResize="1" noEditPoints="1" noAdjustHandles="1" noChangeArrowheads="1" noChangeShapeType="1" noTextEdit="1"/>
              </p:cNvSpPr>
              <p:nvPr/>
            </p:nvSpPr>
            <p:spPr>
              <a:xfrm>
                <a:off x="3793919" y="1825625"/>
                <a:ext cx="4721429" cy="4351338"/>
              </a:xfrm>
              <a:prstGeom prst="rect">
                <a:avLst/>
              </a:prstGeom>
              <a:blipFill>
                <a:blip r:embed="rId2"/>
                <a:stretch>
                  <a:fillRect l="-1677" t="-1821" r="-6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E0B70B3-5A26-0039-0391-F1A29F0E950F}"/>
                  </a:ext>
                </a:extLst>
              </p:cNvPr>
              <p:cNvSpPr txBox="1"/>
              <p:nvPr/>
            </p:nvSpPr>
            <p:spPr>
              <a:xfrm>
                <a:off x="3407454" y="2434862"/>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23" name="TextBox 22">
                <a:extLst>
                  <a:ext uri="{FF2B5EF4-FFF2-40B4-BE49-F238E27FC236}">
                    <a16:creationId xmlns:a16="http://schemas.microsoft.com/office/drawing/2014/main" id="{4E0B70B3-5A26-0039-0391-F1A29F0E950F}"/>
                  </a:ext>
                </a:extLst>
              </p:cNvPr>
              <p:cNvSpPr txBox="1">
                <a:spLocks noRot="1" noChangeAspect="1" noMove="1" noResize="1" noEditPoints="1" noAdjustHandles="1" noChangeArrowheads="1" noChangeShapeType="1" noTextEdit="1"/>
              </p:cNvSpPr>
              <p:nvPr/>
            </p:nvSpPr>
            <p:spPr>
              <a:xfrm>
                <a:off x="3407454" y="2434862"/>
                <a:ext cx="238270" cy="246221"/>
              </a:xfrm>
              <a:prstGeom prst="rect">
                <a:avLst/>
              </a:prstGeom>
              <a:blipFill>
                <a:blip r:embed="rId3"/>
                <a:stretch>
                  <a:fillRect l="-20513" r="-5128" b="-4878"/>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543C7C0D-F2D6-6810-04CF-3A4CAF1CFE57}"/>
              </a:ext>
            </a:extLst>
          </p:cNvPr>
          <p:cNvGrpSpPr/>
          <p:nvPr/>
        </p:nvGrpSpPr>
        <p:grpSpPr>
          <a:xfrm>
            <a:off x="870843" y="2534268"/>
            <a:ext cx="2920451" cy="3508984"/>
            <a:chOff x="870843" y="2534268"/>
            <a:chExt cx="2920451" cy="3508984"/>
          </a:xfrm>
        </p:grpSpPr>
        <p:cxnSp>
          <p:nvCxnSpPr>
            <p:cNvPr id="16" name="Straight Connector 15">
              <a:extLst>
                <a:ext uri="{FF2B5EF4-FFF2-40B4-BE49-F238E27FC236}">
                  <a16:creationId xmlns:a16="http://schemas.microsoft.com/office/drawing/2014/main" id="{A0409A18-86FC-2537-835C-8E71A55C2D23}"/>
                </a:ext>
              </a:extLst>
            </p:cNvPr>
            <p:cNvCxnSpPr>
              <a:cxnSpLocks/>
            </p:cNvCxnSpPr>
            <p:nvPr/>
          </p:nvCxnSpPr>
          <p:spPr>
            <a:xfrm flipV="1">
              <a:off x="870843" y="2534268"/>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F1909D-3CC8-A49C-707E-C26B848C3A8E}"/>
                </a:ext>
              </a:extLst>
            </p:cNvPr>
            <p:cNvCxnSpPr>
              <a:cxnSpLocks/>
            </p:cNvCxnSpPr>
            <p:nvPr/>
          </p:nvCxnSpPr>
          <p:spPr>
            <a:xfrm flipV="1">
              <a:off x="1028001" y="3200633"/>
              <a:ext cx="0" cy="246888"/>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8887812-8662-5EA9-C714-06563E0B2AC8}"/>
                    </a:ext>
                  </a:extLst>
                </p:cNvPr>
                <p:cNvSpPr txBox="1"/>
                <p:nvPr/>
              </p:nvSpPr>
              <p:spPr>
                <a:xfrm>
                  <a:off x="1047656" y="3211262"/>
                  <a:ext cx="3420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solidFill>
                              <a:srgbClr val="FF0000"/>
                            </a:solidFill>
                            <a:latin typeface="Cambria Math" panose="02040503050406030204" pitchFamily="18" charset="0"/>
                          </a:rPr>
                          <m:t>Δ</m:t>
                        </m:r>
                        <m:r>
                          <a:rPr lang="en-US" sz="1200" b="0" i="1" smtClean="0">
                            <a:solidFill>
                              <a:srgbClr val="FF0000"/>
                            </a:solidFill>
                            <a:latin typeface="Cambria Math" panose="02040503050406030204" pitchFamily="18" charset="0"/>
                          </a:rPr>
                          <m:t>𝑁𝑋</m:t>
                        </m:r>
                      </m:oMath>
                    </m:oMathPara>
                  </a14:m>
                  <a:endParaRPr lang="en-US" sz="1200" dirty="0">
                    <a:solidFill>
                      <a:srgbClr val="FF0000"/>
                    </a:solidFill>
                  </a:endParaRPr>
                </a:p>
              </p:txBody>
            </p:sp>
          </mc:Choice>
          <mc:Fallback xmlns="">
            <p:sp>
              <p:nvSpPr>
                <p:cNvPr id="32" name="TextBox 31">
                  <a:extLst>
                    <a:ext uri="{FF2B5EF4-FFF2-40B4-BE49-F238E27FC236}">
                      <a16:creationId xmlns:a16="http://schemas.microsoft.com/office/drawing/2014/main" id="{68887812-8662-5EA9-C714-06563E0B2AC8}"/>
                    </a:ext>
                  </a:extLst>
                </p:cNvPr>
                <p:cNvSpPr txBox="1">
                  <a:spLocks noRot="1" noChangeAspect="1" noMove="1" noResize="1" noEditPoints="1" noAdjustHandles="1" noChangeArrowheads="1" noChangeShapeType="1" noTextEdit="1"/>
                </p:cNvSpPr>
                <p:nvPr/>
              </p:nvSpPr>
              <p:spPr>
                <a:xfrm>
                  <a:off x="1047656" y="3211262"/>
                  <a:ext cx="342017" cy="184666"/>
                </a:xfrm>
                <a:prstGeom prst="rect">
                  <a:avLst/>
                </a:prstGeom>
                <a:blipFill>
                  <a:blip r:embed="rId4"/>
                  <a:stretch>
                    <a:fillRect l="-10714" r="-892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9648714-5D60-642F-423D-FBCAECC1B44F}"/>
                    </a:ext>
                  </a:extLst>
                </p:cNvPr>
                <p:cNvSpPr txBox="1"/>
                <p:nvPr/>
              </p:nvSpPr>
              <p:spPr>
                <a:xfrm>
                  <a:off x="2491541" y="4422055"/>
                  <a:ext cx="2713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37" name="TextBox 36">
                  <a:extLst>
                    <a:ext uri="{FF2B5EF4-FFF2-40B4-BE49-F238E27FC236}">
                      <a16:creationId xmlns:a16="http://schemas.microsoft.com/office/drawing/2014/main" id="{89648714-5D60-642F-423D-FBCAECC1B44F}"/>
                    </a:ext>
                  </a:extLst>
                </p:cNvPr>
                <p:cNvSpPr txBox="1">
                  <a:spLocks noRot="1" noChangeAspect="1" noMove="1" noResize="1" noEditPoints="1" noAdjustHandles="1" noChangeArrowheads="1" noChangeShapeType="1" noTextEdit="1"/>
                </p:cNvSpPr>
                <p:nvPr/>
              </p:nvSpPr>
              <p:spPr>
                <a:xfrm>
                  <a:off x="2491541" y="4422055"/>
                  <a:ext cx="271356" cy="215444"/>
                </a:xfrm>
                <a:prstGeom prst="rect">
                  <a:avLst/>
                </a:prstGeom>
                <a:blipFill>
                  <a:blip r:embed="rId5"/>
                  <a:stretch>
                    <a:fillRect l="-15909" r="-2273" b="-2778"/>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65230121-6645-D713-6A24-1DD0C55F586E}"/>
                </a:ext>
              </a:extLst>
            </p:cNvPr>
            <p:cNvSpPr/>
            <p:nvPr/>
          </p:nvSpPr>
          <p:spPr>
            <a:xfrm>
              <a:off x="2484093" y="2732700"/>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FFF544C-3FCF-B144-EA87-EB82270A05D6}"/>
                    </a:ext>
                  </a:extLst>
                </p:cNvPr>
                <p:cNvSpPr txBox="1"/>
                <p:nvPr/>
              </p:nvSpPr>
              <p:spPr>
                <a:xfrm>
                  <a:off x="2293900" y="2541793"/>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050" b="0" i="1" dirty="0" smtClean="0">
                                <a:latin typeface="Cambria Math" panose="02040503050406030204" pitchFamily="18" charset="0"/>
                              </a:rPr>
                            </m:ctrlPr>
                          </m:sSupPr>
                          <m:e>
                            <m:r>
                              <a:rPr lang="en-US" sz="1050" i="1" dirty="0" smtClean="0">
                                <a:latin typeface="Cambria Math" panose="02040503050406030204" pitchFamily="18" charset="0"/>
                              </a:rPr>
                              <m:t>𝐴</m:t>
                            </m:r>
                          </m:e>
                          <m:sup>
                            <m:r>
                              <a:rPr lang="en-US" sz="1050" b="0" i="1" dirty="0" smtClean="0">
                                <a:latin typeface="Cambria Math" panose="02040503050406030204" pitchFamily="18" charset="0"/>
                              </a:rPr>
                              <m:t>′</m:t>
                            </m:r>
                          </m:sup>
                        </m:sSup>
                      </m:oMath>
                    </m:oMathPara>
                  </a14:m>
                  <a:endParaRPr lang="en-US" sz="1050" dirty="0"/>
                </a:p>
              </p:txBody>
            </p:sp>
          </mc:Choice>
          <mc:Fallback xmlns="">
            <p:sp>
              <p:nvSpPr>
                <p:cNvPr id="44" name="TextBox 43">
                  <a:extLst>
                    <a:ext uri="{FF2B5EF4-FFF2-40B4-BE49-F238E27FC236}">
                      <a16:creationId xmlns:a16="http://schemas.microsoft.com/office/drawing/2014/main" id="{3FFF544C-3FCF-B144-EA87-EB82270A05D6}"/>
                    </a:ext>
                  </a:extLst>
                </p:cNvPr>
                <p:cNvSpPr txBox="1">
                  <a:spLocks noRot="1" noChangeAspect="1" noMove="1" noResize="1" noEditPoints="1" noAdjustHandles="1" noChangeArrowheads="1" noChangeShapeType="1" noTextEdit="1"/>
                </p:cNvSpPr>
                <p:nvPr/>
              </p:nvSpPr>
              <p:spPr>
                <a:xfrm>
                  <a:off x="2293900" y="2541793"/>
                  <a:ext cx="329116" cy="261610"/>
                </a:xfrm>
                <a:prstGeom prst="rect">
                  <a:avLst/>
                </a:prstGeom>
                <a:blipFill>
                  <a:blip r:embed="rId6"/>
                  <a:stretch>
                    <a:fillRect/>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9C541D2C-BC5F-E048-CB1B-A7D9060CA211}"/>
                </a:ext>
              </a:extLst>
            </p:cNvPr>
            <p:cNvCxnSpPr>
              <a:cxnSpLocks/>
            </p:cNvCxnSpPr>
            <p:nvPr/>
          </p:nvCxnSpPr>
          <p:spPr>
            <a:xfrm>
              <a:off x="874113" y="5185614"/>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AA8A869-9A5B-374A-7CF5-5F88FF5B2856}"/>
                    </a:ext>
                  </a:extLst>
                </p:cNvPr>
                <p:cNvSpPr txBox="1"/>
                <p:nvPr/>
              </p:nvSpPr>
              <p:spPr>
                <a:xfrm>
                  <a:off x="3437479" y="5800422"/>
                  <a:ext cx="3538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m:t>
                        </m:r>
                        <m:sSup>
                          <m:sSupPr>
                            <m:ctrlPr>
                              <a:rPr lang="en-US" sz="1400" b="0" i="1" smtClean="0">
                                <a:solidFill>
                                  <a:schemeClr val="accent4">
                                    <a:lumMod val="75000"/>
                                  </a:schemeClr>
                                </a:solidFill>
                                <a:latin typeface="Cambria Math" panose="02040503050406030204" pitchFamily="18" charset="0"/>
                              </a:rPr>
                            </m:ctrlPr>
                          </m:sSupPr>
                          <m:e>
                            <m:r>
                              <a:rPr lang="en-US" sz="1400" b="0" i="1" smtClean="0">
                                <a:solidFill>
                                  <a:schemeClr val="accent4">
                                    <a:lumMod val="75000"/>
                                  </a:schemeClr>
                                </a:solidFill>
                                <a:latin typeface="Cambria Math" panose="02040503050406030204" pitchFamily="18" charset="0"/>
                              </a:rPr>
                              <m:t>𝑋</m:t>
                            </m:r>
                          </m:e>
                          <m:sup>
                            <m:r>
                              <a:rPr lang="en-US" sz="1400" b="0" i="1" smtClean="0">
                                <a:solidFill>
                                  <a:schemeClr val="accent4">
                                    <a:lumMod val="75000"/>
                                  </a:schemeClr>
                                </a:solidFill>
                                <a:latin typeface="Cambria Math" panose="02040503050406030204" pitchFamily="18" charset="0"/>
                              </a:rPr>
                              <m:t>′</m:t>
                            </m:r>
                          </m:sup>
                        </m:sSup>
                      </m:oMath>
                    </m:oMathPara>
                  </a14:m>
                  <a:endParaRPr lang="en-US" sz="1400" dirty="0">
                    <a:solidFill>
                      <a:schemeClr val="accent4">
                        <a:lumMod val="75000"/>
                      </a:schemeClr>
                    </a:solidFill>
                  </a:endParaRPr>
                </a:p>
              </p:txBody>
            </p:sp>
          </mc:Choice>
          <mc:Fallback xmlns="">
            <p:sp>
              <p:nvSpPr>
                <p:cNvPr id="51" name="TextBox 50">
                  <a:extLst>
                    <a:ext uri="{FF2B5EF4-FFF2-40B4-BE49-F238E27FC236}">
                      <a16:creationId xmlns:a16="http://schemas.microsoft.com/office/drawing/2014/main" id="{CAA8A869-9A5B-374A-7CF5-5F88FF5B2856}"/>
                    </a:ext>
                  </a:extLst>
                </p:cNvPr>
                <p:cNvSpPr txBox="1">
                  <a:spLocks noRot="1" noChangeAspect="1" noMove="1" noResize="1" noEditPoints="1" noAdjustHandles="1" noChangeArrowheads="1" noChangeShapeType="1" noTextEdit="1"/>
                </p:cNvSpPr>
                <p:nvPr/>
              </p:nvSpPr>
              <p:spPr>
                <a:xfrm>
                  <a:off x="3437479" y="5800422"/>
                  <a:ext cx="353815" cy="215444"/>
                </a:xfrm>
                <a:prstGeom prst="rect">
                  <a:avLst/>
                </a:prstGeom>
                <a:blipFill>
                  <a:blip r:embed="rId7"/>
                  <a:stretch>
                    <a:fillRect l="-12069" r="-1724" b="-5714"/>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B28A10E8-14B6-AFA4-D816-B9EEA8417CA9}"/>
                </a:ext>
              </a:extLst>
            </p:cNvPr>
            <p:cNvCxnSpPr>
              <a:cxnSpLocks/>
              <a:stCxn id="39" idx="4"/>
            </p:cNvCxnSpPr>
            <p:nvPr/>
          </p:nvCxnSpPr>
          <p:spPr>
            <a:xfrm>
              <a:off x="2516097" y="2796708"/>
              <a:ext cx="0" cy="16041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BA72128E-8DE2-4068-C6AA-208E0D853921}"/>
              </a:ext>
            </a:extLst>
          </p:cNvPr>
          <p:cNvGrpSpPr/>
          <p:nvPr/>
        </p:nvGrpSpPr>
        <p:grpSpPr>
          <a:xfrm>
            <a:off x="549405" y="1798876"/>
            <a:ext cx="3244514" cy="4556701"/>
            <a:chOff x="549405" y="1798876"/>
            <a:chExt cx="3244514" cy="4556701"/>
          </a:xfrm>
        </p:grpSpPr>
        <p:cxnSp>
          <p:nvCxnSpPr>
            <p:cNvPr id="9" name="Straight Arrow Connector 8">
              <a:extLst>
                <a:ext uri="{FF2B5EF4-FFF2-40B4-BE49-F238E27FC236}">
                  <a16:creationId xmlns:a16="http://schemas.microsoft.com/office/drawing/2014/main" id="{C232E70B-65A1-AC86-BDD7-361A8BA55D3D}"/>
                </a:ext>
              </a:extLst>
            </p:cNvPr>
            <p:cNvCxnSpPr/>
            <p:nvPr/>
          </p:nvCxnSpPr>
          <p:spPr>
            <a:xfrm>
              <a:off x="703294" y="440287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EC32647-EF98-85BB-C53E-4696F416F6D4}"/>
                </a:ext>
              </a:extLst>
            </p:cNvPr>
            <p:cNvCxnSpPr>
              <a:cxnSpLocks/>
            </p:cNvCxnSpPr>
            <p:nvPr/>
          </p:nvCxnSpPr>
          <p:spPr>
            <a:xfrm rot="16200000">
              <a:off x="-504996" y="319722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45ECD4-AD2C-9586-7F60-FB0FD7C4FFE5}"/>
                </a:ext>
              </a:extLst>
            </p:cNvPr>
            <p:cNvCxnSpPr>
              <a:cxnSpLocks/>
            </p:cNvCxnSpPr>
            <p:nvPr/>
          </p:nvCxnSpPr>
          <p:spPr>
            <a:xfrm>
              <a:off x="880014" y="5497939"/>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6470AF-3359-F148-EB8F-60284AEBD8B7}"/>
                </a:ext>
              </a:extLst>
            </p:cNvPr>
            <p:cNvSpPr txBox="1"/>
            <p:nvPr/>
          </p:nvSpPr>
          <p:spPr>
            <a:xfrm>
              <a:off x="3085071" y="4108081"/>
              <a:ext cx="708848" cy="307777"/>
            </a:xfrm>
            <a:prstGeom prst="rect">
              <a:avLst/>
            </a:prstGeom>
            <a:noFill/>
          </p:spPr>
          <p:txBody>
            <a:bodyPr wrap="none" rtlCol="0">
              <a:spAutoFit/>
            </a:bodyPr>
            <a:lstStyle/>
            <a:p>
              <a:r>
                <a:rPr lang="en-US" sz="1400" dirty="0"/>
                <a:t>Output</a:t>
              </a:r>
            </a:p>
          </p:txBody>
        </p:sp>
        <p:sp>
          <p:nvSpPr>
            <p:cNvPr id="12" name="TextBox 11">
              <a:extLst>
                <a:ext uri="{FF2B5EF4-FFF2-40B4-BE49-F238E27FC236}">
                  <a16:creationId xmlns:a16="http://schemas.microsoft.com/office/drawing/2014/main" id="{18B9E9F8-0EB6-C9F6-2E3C-47DB9E65CCF9}"/>
                </a:ext>
              </a:extLst>
            </p:cNvPr>
            <p:cNvSpPr txBox="1"/>
            <p:nvPr/>
          </p:nvSpPr>
          <p:spPr>
            <a:xfrm rot="16200000">
              <a:off x="301581" y="2046700"/>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CB1933-3E55-A919-DEF0-A5F3ED487933}"/>
                    </a:ext>
                  </a:extLst>
                </p:cNvPr>
                <p:cNvSpPr txBox="1"/>
                <p:nvPr/>
              </p:nvSpPr>
              <p:spPr>
                <a:xfrm>
                  <a:off x="3413725" y="2732700"/>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4" name="TextBox 13">
                  <a:extLst>
                    <a:ext uri="{FF2B5EF4-FFF2-40B4-BE49-F238E27FC236}">
                      <a16:creationId xmlns:a16="http://schemas.microsoft.com/office/drawing/2014/main" id="{B5CB1933-3E55-A919-DEF0-A5F3ED487933}"/>
                    </a:ext>
                  </a:extLst>
                </p:cNvPr>
                <p:cNvSpPr txBox="1">
                  <a:spLocks noRot="1" noChangeAspect="1" noMove="1" noResize="1" noEditPoints="1" noAdjustHandles="1" noChangeArrowheads="1" noChangeShapeType="1" noTextEdit="1"/>
                </p:cNvSpPr>
                <p:nvPr/>
              </p:nvSpPr>
              <p:spPr>
                <a:xfrm>
                  <a:off x="3413725" y="2732700"/>
                  <a:ext cx="173316" cy="246221"/>
                </a:xfrm>
                <a:prstGeom prst="rect">
                  <a:avLst/>
                </a:prstGeom>
                <a:blipFill>
                  <a:blip r:embed="rId8"/>
                  <a:stretch>
                    <a:fillRect l="-28571" r="-25000" b="-4878"/>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28A673D-640F-B6BC-2B39-45BC47C16553}"/>
                </a:ext>
              </a:extLst>
            </p:cNvPr>
            <p:cNvCxnSpPr>
              <a:cxnSpLocks/>
            </p:cNvCxnSpPr>
            <p:nvPr/>
          </p:nvCxnSpPr>
          <p:spPr>
            <a:xfrm flipH="1">
              <a:off x="866603" y="1917585"/>
              <a:ext cx="2501019" cy="2483278"/>
            </a:xfrm>
            <a:prstGeom prst="straightConnector1">
              <a:avLst/>
            </a:prstGeom>
            <a:ln>
              <a:solidFill>
                <a:srgbClr val="FFC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DDD585-B5AD-B2AB-5C5E-A4170E44B06F}"/>
                </a:ext>
              </a:extLst>
            </p:cNvPr>
            <p:cNvCxnSpPr/>
            <p:nvPr/>
          </p:nvCxnSpPr>
          <p:spPr>
            <a:xfrm>
              <a:off x="703294" y="5576518"/>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75CAD38-3672-D5A9-290C-57A40565E986}"/>
                    </a:ext>
                  </a:extLst>
                </p:cNvPr>
                <p:cNvSpPr txBox="1"/>
                <p:nvPr/>
              </p:nvSpPr>
              <p:spPr>
                <a:xfrm rot="16200000">
                  <a:off x="486914" y="4722833"/>
                  <a:ext cx="4759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𝑁𝑋</m:t>
                        </m:r>
                      </m:oMath>
                    </m:oMathPara>
                  </a14:m>
                  <a:endParaRPr lang="en-US" sz="1400" dirty="0"/>
                </a:p>
              </p:txBody>
            </p:sp>
          </mc:Choice>
          <mc:Fallback xmlns="">
            <p:sp>
              <p:nvSpPr>
                <p:cNvPr id="20" name="TextBox 19">
                  <a:extLst>
                    <a:ext uri="{FF2B5EF4-FFF2-40B4-BE49-F238E27FC236}">
                      <a16:creationId xmlns:a16="http://schemas.microsoft.com/office/drawing/2014/main" id="{E75CAD38-3672-D5A9-290C-57A40565E986}"/>
                    </a:ext>
                  </a:extLst>
                </p:cNvPr>
                <p:cNvSpPr txBox="1">
                  <a:spLocks noRot="1" noChangeAspect="1" noMove="1" noResize="1" noEditPoints="1" noAdjustHandles="1" noChangeArrowheads="1" noChangeShapeType="1" noTextEdit="1"/>
                </p:cNvSpPr>
                <p:nvPr/>
              </p:nvSpPr>
              <p:spPr>
                <a:xfrm rot="16200000">
                  <a:off x="486914" y="4722833"/>
                  <a:ext cx="475964" cy="307777"/>
                </a:xfrm>
                <a:prstGeom prst="rect">
                  <a:avLst/>
                </a:prstGeom>
                <a:blipFill>
                  <a:blip r:embed="rId9"/>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9ED65C3-2371-057E-EAEC-293974ABA3D9}"/>
                </a:ext>
              </a:extLst>
            </p:cNvPr>
            <p:cNvSpPr txBox="1"/>
            <p:nvPr/>
          </p:nvSpPr>
          <p:spPr>
            <a:xfrm>
              <a:off x="3085071" y="5261780"/>
              <a:ext cx="708848" cy="307777"/>
            </a:xfrm>
            <a:prstGeom prst="rect">
              <a:avLst/>
            </a:prstGeom>
            <a:noFill/>
          </p:spPr>
          <p:txBody>
            <a:bodyPr wrap="none" rtlCol="0">
              <a:spAutoFit/>
            </a:bodyPr>
            <a:lstStyle/>
            <a:p>
              <a:r>
                <a:rPr lang="en-US" sz="1400" dirty="0"/>
                <a:t>Output</a:t>
              </a:r>
            </a:p>
          </p:txBody>
        </p:sp>
        <p:sp>
          <p:nvSpPr>
            <p:cNvPr id="22" name="Oval 21">
              <a:extLst>
                <a:ext uri="{FF2B5EF4-FFF2-40B4-BE49-F238E27FC236}">
                  <a16:creationId xmlns:a16="http://schemas.microsoft.com/office/drawing/2014/main" id="{2D876AD9-58D5-E226-D8FD-94B6C46680CC}"/>
                </a:ext>
              </a:extLst>
            </p:cNvPr>
            <p:cNvSpPr/>
            <p:nvPr/>
          </p:nvSpPr>
          <p:spPr>
            <a:xfrm>
              <a:off x="2030666" y="585682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102F162-C7E9-386F-26A7-E544503BF731}"/>
                    </a:ext>
                  </a:extLst>
                </p:cNvPr>
                <p:cNvSpPr txBox="1"/>
                <p:nvPr/>
              </p:nvSpPr>
              <p:spPr>
                <a:xfrm>
                  <a:off x="2074894" y="4409839"/>
                  <a:ext cx="21268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𝑌</m:t>
                            </m:r>
                          </m:e>
                          <m:sub>
                            <m:r>
                              <a:rPr lang="en-US" sz="1400" b="0" i="1" smtClean="0">
                                <a:latin typeface="Cambria Math" panose="02040503050406030204" pitchFamily="18" charset="0"/>
                              </a:rPr>
                              <m:t>𝑛</m:t>
                            </m:r>
                          </m:sub>
                        </m:sSub>
                      </m:oMath>
                    </m:oMathPara>
                  </a14:m>
                  <a:endParaRPr lang="en-US" sz="1400" dirty="0"/>
                </a:p>
              </p:txBody>
            </p:sp>
          </mc:Choice>
          <mc:Fallback xmlns="">
            <p:sp>
              <p:nvSpPr>
                <p:cNvPr id="25" name="TextBox 24">
                  <a:extLst>
                    <a:ext uri="{FF2B5EF4-FFF2-40B4-BE49-F238E27FC236}">
                      <a16:creationId xmlns:a16="http://schemas.microsoft.com/office/drawing/2014/main" id="{3102F162-C7E9-386F-26A7-E544503BF731}"/>
                    </a:ext>
                  </a:extLst>
                </p:cNvPr>
                <p:cNvSpPr txBox="1">
                  <a:spLocks noRot="1" noChangeAspect="1" noMove="1" noResize="1" noEditPoints="1" noAdjustHandles="1" noChangeArrowheads="1" noChangeShapeType="1" noTextEdit="1"/>
                </p:cNvSpPr>
                <p:nvPr/>
              </p:nvSpPr>
              <p:spPr>
                <a:xfrm>
                  <a:off x="2074894" y="4409839"/>
                  <a:ext cx="212686" cy="215444"/>
                </a:xfrm>
                <a:prstGeom prst="rect">
                  <a:avLst/>
                </a:prstGeom>
                <a:blipFill>
                  <a:blip r:embed="rId10"/>
                  <a:stretch>
                    <a:fillRect l="-20000" b="-8333"/>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E8D13CA6-E83E-7714-59B0-040E5D41EE5D}"/>
                </a:ext>
              </a:extLst>
            </p:cNvPr>
            <p:cNvCxnSpPr>
              <a:cxnSpLocks/>
            </p:cNvCxnSpPr>
            <p:nvPr/>
          </p:nvCxnSpPr>
          <p:spPr>
            <a:xfrm flipV="1">
              <a:off x="866603" y="2857615"/>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90E30B9-8017-D1D8-11F8-28A8D623A8D3}"/>
                </a:ext>
              </a:extLst>
            </p:cNvPr>
            <p:cNvSpPr/>
            <p:nvPr/>
          </p:nvSpPr>
          <p:spPr>
            <a:xfrm>
              <a:off x="2030666" y="3179204"/>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C3D20D49-C998-B04C-1274-BC8091C3F3F6}"/>
                </a:ext>
              </a:extLst>
            </p:cNvPr>
            <p:cNvCxnSpPr>
              <a:cxnSpLocks/>
            </p:cNvCxnSpPr>
            <p:nvPr/>
          </p:nvCxnSpPr>
          <p:spPr>
            <a:xfrm flipV="1">
              <a:off x="2062670" y="3214688"/>
              <a:ext cx="0" cy="2657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AC9EA21-A09B-C65D-4146-E797E2A175CC}"/>
                    </a:ext>
                  </a:extLst>
                </p:cNvPr>
                <p:cNvSpPr txBox="1"/>
                <p:nvPr/>
              </p:nvSpPr>
              <p:spPr>
                <a:xfrm>
                  <a:off x="3436135" y="6133945"/>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35" name="TextBox 34">
                  <a:extLst>
                    <a:ext uri="{FF2B5EF4-FFF2-40B4-BE49-F238E27FC236}">
                      <a16:creationId xmlns:a16="http://schemas.microsoft.com/office/drawing/2014/main" id="{5AC9EA21-A09B-C65D-4146-E797E2A175CC}"/>
                    </a:ext>
                  </a:extLst>
                </p:cNvPr>
                <p:cNvSpPr txBox="1">
                  <a:spLocks noRot="1" noChangeAspect="1" noMove="1" noResize="1" noEditPoints="1" noAdjustHandles="1" noChangeArrowheads="1" noChangeShapeType="1" noTextEdit="1"/>
                </p:cNvSpPr>
                <p:nvPr/>
              </p:nvSpPr>
              <p:spPr>
                <a:xfrm>
                  <a:off x="3436135" y="6133945"/>
                  <a:ext cx="291298" cy="215444"/>
                </a:xfrm>
                <a:prstGeom prst="rect">
                  <a:avLst/>
                </a:prstGeom>
                <a:blipFill>
                  <a:blip r:embed="rId11"/>
                  <a:stretch>
                    <a:fillRect l="-14894" r="-12766" b="-2778"/>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091896AA-2FAB-EB68-EB30-5583E80538D5}"/>
                </a:ext>
              </a:extLst>
            </p:cNvPr>
            <p:cNvCxnSpPr>
              <a:cxnSpLocks/>
            </p:cNvCxnSpPr>
            <p:nvPr/>
          </p:nvCxnSpPr>
          <p:spPr>
            <a:xfrm flipV="1">
              <a:off x="880014" y="4692001"/>
              <a:ext cx="0" cy="156884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10D42D9-3FFA-B554-700F-3D310C9BFD36}"/>
                    </a:ext>
                  </a:extLst>
                </p:cNvPr>
                <p:cNvSpPr txBox="1"/>
                <p:nvPr/>
              </p:nvSpPr>
              <p:spPr>
                <a:xfrm>
                  <a:off x="1819785" y="2987962"/>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𝐴</m:t>
                        </m:r>
                      </m:oMath>
                    </m:oMathPara>
                  </a14:m>
                  <a:endParaRPr lang="en-US" sz="1050" dirty="0"/>
                </a:p>
              </p:txBody>
            </p:sp>
          </mc:Choice>
          <mc:Fallback xmlns="">
            <p:sp>
              <p:nvSpPr>
                <p:cNvPr id="47" name="TextBox 46">
                  <a:extLst>
                    <a:ext uri="{FF2B5EF4-FFF2-40B4-BE49-F238E27FC236}">
                      <a16:creationId xmlns:a16="http://schemas.microsoft.com/office/drawing/2014/main" id="{210D42D9-3FFA-B554-700F-3D310C9BFD36}"/>
                    </a:ext>
                  </a:extLst>
                </p:cNvPr>
                <p:cNvSpPr txBox="1">
                  <a:spLocks noRot="1" noChangeAspect="1" noMove="1" noResize="1" noEditPoints="1" noAdjustHandles="1" noChangeArrowheads="1" noChangeShapeType="1" noTextEdit="1"/>
                </p:cNvSpPr>
                <p:nvPr/>
              </p:nvSpPr>
              <p:spPr>
                <a:xfrm>
                  <a:off x="1819785" y="2987962"/>
                  <a:ext cx="329116" cy="261610"/>
                </a:xfrm>
                <a:prstGeom prst="rect">
                  <a:avLst/>
                </a:prstGeom>
                <a:blipFill>
                  <a:blip r:embed="rId12"/>
                  <a:stretch>
                    <a:fillRect/>
                  </a:stretch>
                </a:blipFill>
              </p:spPr>
              <p:txBody>
                <a:bodyPr/>
                <a:lstStyle/>
                <a:p>
                  <a:r>
                    <a:rPr lang="en-US">
                      <a:noFill/>
                    </a:rPr>
                    <a:t> </a:t>
                  </a:r>
                </a:p>
              </p:txBody>
            </p:sp>
          </mc:Fallback>
        </mc:AlternateContent>
      </p:grpSp>
      <p:grpSp>
        <p:nvGrpSpPr>
          <p:cNvPr id="62" name="Group 61">
            <a:extLst>
              <a:ext uri="{FF2B5EF4-FFF2-40B4-BE49-F238E27FC236}">
                <a16:creationId xmlns:a16="http://schemas.microsoft.com/office/drawing/2014/main" id="{922979F8-4ACC-1C1C-22C7-100E895D348B}"/>
              </a:ext>
            </a:extLst>
          </p:cNvPr>
          <p:cNvGrpSpPr/>
          <p:nvPr/>
        </p:nvGrpSpPr>
        <p:grpSpPr>
          <a:xfrm>
            <a:off x="2030666" y="2659922"/>
            <a:ext cx="1054405" cy="2950631"/>
            <a:chOff x="2030666" y="2659922"/>
            <a:chExt cx="1054405" cy="2950631"/>
          </a:xfrm>
        </p:grpSpPr>
        <p:cxnSp>
          <p:nvCxnSpPr>
            <p:cNvPr id="57" name="Straight Arrow Connector 56">
              <a:extLst>
                <a:ext uri="{FF2B5EF4-FFF2-40B4-BE49-F238E27FC236}">
                  <a16:creationId xmlns:a16="http://schemas.microsoft.com/office/drawing/2014/main" id="{B7A991D6-C721-B911-5706-EFD599B2D0A3}"/>
                </a:ext>
              </a:extLst>
            </p:cNvPr>
            <p:cNvCxnSpPr>
              <a:cxnSpLocks/>
            </p:cNvCxnSpPr>
            <p:nvPr/>
          </p:nvCxnSpPr>
          <p:spPr>
            <a:xfrm flipV="1">
              <a:off x="3085071" y="2659922"/>
              <a:ext cx="0" cy="246888"/>
            </a:xfrm>
            <a:prstGeom prst="straightConnector1">
              <a:avLst/>
            </a:prstGeom>
            <a:ln>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1746667-6C8C-E3CF-E2B7-E3E2E50FC262}"/>
                    </a:ext>
                  </a:extLst>
                </p:cNvPr>
                <p:cNvSpPr txBox="1"/>
                <p:nvPr/>
              </p:nvSpPr>
              <p:spPr>
                <a:xfrm>
                  <a:off x="2813209" y="2702264"/>
                  <a:ext cx="22955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solidFill>
                              <a:srgbClr val="FF0000"/>
                            </a:solidFill>
                            <a:latin typeface="Cambria Math" panose="02040503050406030204" pitchFamily="18" charset="0"/>
                          </a:rPr>
                          <m:t>Δ</m:t>
                        </m:r>
                        <m:r>
                          <a:rPr lang="en-US" sz="1200" b="0" i="1" smtClean="0">
                            <a:solidFill>
                              <a:srgbClr val="FF0000"/>
                            </a:solidFill>
                            <a:latin typeface="Cambria Math" panose="02040503050406030204" pitchFamily="18" charset="0"/>
                          </a:rPr>
                          <m:t>𝐺</m:t>
                        </m:r>
                      </m:oMath>
                    </m:oMathPara>
                  </a14:m>
                  <a:endParaRPr lang="en-US" sz="1200" dirty="0">
                    <a:solidFill>
                      <a:srgbClr val="FF0000"/>
                    </a:solidFill>
                  </a:endParaRPr>
                </a:p>
              </p:txBody>
            </p:sp>
          </mc:Choice>
          <mc:Fallback xmlns="">
            <p:sp>
              <p:nvSpPr>
                <p:cNvPr id="58" name="TextBox 57">
                  <a:extLst>
                    <a:ext uri="{FF2B5EF4-FFF2-40B4-BE49-F238E27FC236}">
                      <a16:creationId xmlns:a16="http://schemas.microsoft.com/office/drawing/2014/main" id="{E1746667-6C8C-E3CF-E2B7-E3E2E50FC262}"/>
                    </a:ext>
                  </a:extLst>
                </p:cNvPr>
                <p:cNvSpPr txBox="1">
                  <a:spLocks noRot="1" noChangeAspect="1" noMove="1" noResize="1" noEditPoints="1" noAdjustHandles="1" noChangeArrowheads="1" noChangeShapeType="1" noTextEdit="1"/>
                </p:cNvSpPr>
                <p:nvPr/>
              </p:nvSpPr>
              <p:spPr>
                <a:xfrm>
                  <a:off x="2813209" y="2702264"/>
                  <a:ext cx="229550" cy="184666"/>
                </a:xfrm>
                <a:prstGeom prst="rect">
                  <a:avLst/>
                </a:prstGeom>
                <a:blipFill>
                  <a:blip r:embed="rId13"/>
                  <a:stretch>
                    <a:fillRect l="-15789" r="-13158" b="-3226"/>
                  </a:stretch>
                </a:blipFill>
              </p:spPr>
              <p:txBody>
                <a:bodyPr/>
                <a:lstStyle/>
                <a:p>
                  <a:r>
                    <a:rPr lang="en-US">
                      <a:noFill/>
                    </a:rPr>
                    <a:t> </a:t>
                  </a:r>
                </a:p>
              </p:txBody>
            </p:sp>
          </mc:Fallback>
        </mc:AlternateContent>
        <p:sp>
          <p:nvSpPr>
            <p:cNvPr id="61" name="Oval 60">
              <a:extLst>
                <a:ext uri="{FF2B5EF4-FFF2-40B4-BE49-F238E27FC236}">
                  <a16:creationId xmlns:a16="http://schemas.microsoft.com/office/drawing/2014/main" id="{046B74C2-795F-E1A2-5B0A-341022E2CF12}"/>
                </a:ext>
              </a:extLst>
            </p:cNvPr>
            <p:cNvSpPr/>
            <p:nvPr/>
          </p:nvSpPr>
          <p:spPr>
            <a:xfrm>
              <a:off x="2030666" y="5546545"/>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8212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fade">
                                      <p:cBhvr>
                                        <p:cTn id="10" dur="500"/>
                                        <p:tgtEl>
                                          <p:spTgt spid="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animEffect transition="in" filter="fade">
                                      <p:cBhvr>
                                        <p:cTn id="15" dur="500"/>
                                        <p:tgtEl>
                                          <p:spTgt spid="3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xEl>
                                              <p:pRg st="4" end="4"/>
                                            </p:txEl>
                                          </p:spTgt>
                                        </p:tgtEl>
                                        <p:attrNameLst>
                                          <p:attrName>style.visibility</p:attrName>
                                        </p:attrNameLst>
                                      </p:cBhvr>
                                      <p:to>
                                        <p:strVal val="visible"/>
                                      </p:to>
                                    </p:set>
                                    <p:animEffect transition="in" filter="fade">
                                      <p:cBhvr>
                                        <p:cTn id="26" dur="500"/>
                                        <p:tgtEl>
                                          <p:spTgt spid="38">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Fiscal Policy and Exchange Rates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7886700" cy="4351338"/>
          </a:xfrm>
        </p:spPr>
        <p:txBody>
          <a:bodyPr>
            <a:normAutofit/>
          </a:bodyPr>
          <a:lstStyle/>
          <a:p>
            <a:r>
              <a:rPr lang="en-US" dirty="0"/>
              <a:t>To target two goals – balance of trade, and output – we must rely on a combination of at lest least two policies.</a:t>
            </a:r>
          </a:p>
          <a:p>
            <a:pPr lvl="3"/>
            <a:endParaRPr lang="en-US" sz="1400" dirty="0"/>
          </a:p>
          <a:p>
            <a:r>
              <a:rPr lang="en-US" dirty="0"/>
              <a:t>Suppose now we had low output alongside a trade deficit.</a:t>
            </a:r>
          </a:p>
          <a:p>
            <a:pPr lvl="1"/>
            <a:r>
              <a:rPr lang="en-US" dirty="0"/>
              <a:t>The depreciation of real exchange rates will lead to an increase in output and an improvement of the trade balance.</a:t>
            </a:r>
          </a:p>
          <a:p>
            <a:pPr lvl="1"/>
            <a:r>
              <a:rPr lang="en-US" dirty="0"/>
              <a:t>However, there is no guarantee that both goals will be met exactly based on a single policy change, so we may have to fine-tune our approach with fiscal policy.</a:t>
            </a:r>
          </a:p>
          <a:p>
            <a:pPr lvl="3"/>
            <a:endParaRPr lang="en-US" sz="1400" dirty="0"/>
          </a:p>
          <a:p>
            <a:r>
              <a:rPr lang="en-US" dirty="0"/>
              <a:t>Suppose now we had high output and a trade surplus…</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31</a:t>
            </a:fld>
            <a:endParaRPr lang="en-US" dirty="0"/>
          </a:p>
        </p:txBody>
      </p:sp>
    </p:spTree>
    <p:extLst>
      <p:ext uri="{BB962C8B-B14F-4D97-AF65-F5344CB8AC3E}">
        <p14:creationId xmlns:p14="http://schemas.microsoft.com/office/powerpoint/2010/main" val="211592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47FCD-3ACE-2A96-083B-78F08A1BF596}"/>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CA823C11-327A-D12D-EED2-E6AF349FF43A}"/>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FCBE5948-E4F8-E88C-17D0-0A29B7816BBC}"/>
              </a:ext>
            </a:extLst>
          </p:cNvPr>
          <p:cNvSpPr>
            <a:spLocks noGrp="1"/>
          </p:cNvSpPr>
          <p:nvPr>
            <p:ph type="sldNum" sz="quarter" idx="12"/>
          </p:nvPr>
        </p:nvSpPr>
        <p:spPr/>
        <p:txBody>
          <a:bodyPr/>
          <a:lstStyle/>
          <a:p>
            <a:fld id="{1A980C56-831A-4EAB-9EDE-57C090F4F877}" type="slidenum">
              <a:rPr lang="en-US" smtClean="0"/>
              <a:t>32</a:t>
            </a:fld>
            <a:endParaRPr lang="en-US" dirty="0"/>
          </a:p>
        </p:txBody>
      </p:sp>
      <p:pic>
        <p:nvPicPr>
          <p:cNvPr id="6" name="Picture 5">
            <a:extLst>
              <a:ext uri="{FF2B5EF4-FFF2-40B4-BE49-F238E27FC236}">
                <a16:creationId xmlns:a16="http://schemas.microsoft.com/office/drawing/2014/main" id="{68F5903D-4024-F715-2CCD-A986318D2A2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9345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171D5-8644-B578-F1AA-3B45C3EF360B}"/>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672555B5-5DF4-505A-CF34-CCF462649C03}"/>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01489652-E739-BCF6-3E72-5AB30402B8AA}"/>
              </a:ext>
            </a:extLst>
          </p:cNvPr>
          <p:cNvSpPr>
            <a:spLocks noGrp="1"/>
          </p:cNvSpPr>
          <p:nvPr>
            <p:ph type="sldNum" sz="quarter" idx="12"/>
          </p:nvPr>
        </p:nvSpPr>
        <p:spPr/>
        <p:txBody>
          <a:bodyPr/>
          <a:lstStyle/>
          <a:p>
            <a:fld id="{1A980C56-831A-4EAB-9EDE-57C090F4F877}" type="slidenum">
              <a:rPr lang="en-US" smtClean="0"/>
              <a:t>33</a:t>
            </a:fld>
            <a:endParaRPr lang="en-US" dirty="0"/>
          </a:p>
        </p:txBody>
      </p:sp>
      <p:pic>
        <p:nvPicPr>
          <p:cNvPr id="6" name="Picture 5">
            <a:extLst>
              <a:ext uri="{FF2B5EF4-FFF2-40B4-BE49-F238E27FC236}">
                <a16:creationId xmlns:a16="http://schemas.microsoft.com/office/drawing/2014/main" id="{D23055E2-11B6-C287-6358-05D0E9EC283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4761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Solution to In-Class Poll</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7955514" cy="4351338"/>
          </a:xfrm>
        </p:spPr>
        <p:txBody>
          <a:bodyPr>
            <a:normAutofit/>
          </a:bodyPr>
          <a:lstStyle/>
          <a:p>
            <a:r>
              <a:rPr lang="en-US" dirty="0"/>
              <a:t>Output is too high, and net exports is also too high.</a:t>
            </a:r>
          </a:p>
          <a:p>
            <a:pPr lvl="3"/>
            <a:endParaRPr lang="en-US" dirty="0"/>
          </a:p>
          <a:p>
            <a:r>
              <a:rPr lang="en-US" dirty="0"/>
              <a:t>Implement policies that leads to the real exchange rate appreciating to decrease the size of the trade surplus while lowering domestic output.</a:t>
            </a:r>
          </a:p>
          <a:p>
            <a:pPr lvl="1"/>
            <a:r>
              <a:rPr lang="en-US" dirty="0"/>
              <a:t>Recall that a real exchange rate appreciation would be analogous to a decrease in foreign demand.</a:t>
            </a:r>
          </a:p>
          <a:p>
            <a:pPr lvl="3"/>
            <a:endParaRPr lang="en-US" dirty="0"/>
          </a:p>
          <a:p>
            <a:r>
              <a:rPr lang="en-US" dirty="0"/>
              <a:t>Then fine-tune domestic output with fiscal policy.</a:t>
            </a:r>
          </a:p>
          <a:p>
            <a:pPr lvl="1"/>
            <a:r>
              <a:rPr lang="en-US" dirty="0"/>
              <a:t>If output is now below potential output, expansionary fiscal policy.</a:t>
            </a:r>
          </a:p>
          <a:p>
            <a:pPr lvl="1"/>
            <a:r>
              <a:rPr lang="en-US" dirty="0"/>
              <a:t>If output is still above potential output, contractionary fiscal policy.</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34</a:t>
            </a:fld>
            <a:endParaRPr lang="en-US" dirty="0"/>
          </a:p>
        </p:txBody>
      </p:sp>
    </p:spTree>
    <p:extLst>
      <p:ext uri="{BB962C8B-B14F-4D97-AF65-F5344CB8AC3E}">
        <p14:creationId xmlns:p14="http://schemas.microsoft.com/office/powerpoint/2010/main" val="28615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Wrapping Up</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7886700" cy="4351338"/>
          </a:xfrm>
        </p:spPr>
        <p:txBody>
          <a:bodyPr>
            <a:normAutofit/>
          </a:bodyPr>
          <a:lstStyle/>
          <a:p>
            <a:r>
              <a:rPr lang="en-US" dirty="0"/>
              <a:t>An increase in domestic demand will lead to an increase in domestic output.</a:t>
            </a:r>
          </a:p>
          <a:p>
            <a:pPr lvl="1"/>
            <a:r>
              <a:rPr lang="en-US" dirty="0"/>
              <a:t>The magnitude is smaller than the closed economy’s case.</a:t>
            </a:r>
          </a:p>
          <a:p>
            <a:pPr lvl="3"/>
            <a:endParaRPr lang="en-US" dirty="0"/>
          </a:p>
          <a:p>
            <a:r>
              <a:rPr lang="en-US" dirty="0"/>
              <a:t>An increase in foreign demand leads to an increase in domestic output and the trade balance improving.</a:t>
            </a:r>
          </a:p>
          <a:p>
            <a:pPr lvl="3"/>
            <a:endParaRPr lang="en-US" dirty="0"/>
          </a:p>
          <a:p>
            <a:r>
              <a:rPr lang="en-US" dirty="0"/>
              <a:t>A real depreciation will lead to an increase in domestic output and the trade balance improving.</a:t>
            </a:r>
          </a:p>
          <a:p>
            <a:pPr lvl="4"/>
            <a:endParaRPr lang="en-US" dirty="0"/>
          </a:p>
          <a:p>
            <a:r>
              <a:rPr lang="en-US" dirty="0"/>
              <a:t>To target two “goals,” policymakers must rely on at least two “tools” in their policy toolkit.</a:t>
            </a:r>
          </a:p>
          <a:p>
            <a:endParaRPr lang="en-US" dirty="0"/>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35</a:t>
            </a:fld>
            <a:endParaRPr lang="en-US" dirty="0"/>
          </a:p>
        </p:txBody>
      </p:sp>
    </p:spTree>
    <p:extLst>
      <p:ext uri="{BB962C8B-B14F-4D97-AF65-F5344CB8AC3E}">
        <p14:creationId xmlns:p14="http://schemas.microsoft.com/office/powerpoint/2010/main" val="9911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Accounting for Imports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48819" cy="4351338"/>
              </a:xfrm>
            </p:spPr>
            <p:txBody>
              <a:bodyPr/>
              <a:lstStyle/>
              <a:p>
                <a:r>
                  <a:rPr lang="en-US" dirty="0"/>
                  <a:t>In an open economy, we first subtract imports… But why not simply subtract </a:t>
                </a:r>
                <a14:m>
                  <m:oMath xmlns:m="http://schemas.openxmlformats.org/officeDocument/2006/math">
                    <m:r>
                      <a:rPr lang="en-US" i="1" dirty="0" smtClean="0">
                        <a:latin typeface="Cambria Math" panose="02040503050406030204" pitchFamily="18" charset="0"/>
                      </a:rPr>
                      <m:t>𝐼𝑀</m:t>
                    </m:r>
                  </m:oMath>
                </a14:m>
                <a:r>
                  <a:rPr lang="en-US" dirty="0"/>
                  <a:t>, but subtract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𝐼𝑀</m:t>
                        </m:r>
                      </m:num>
                      <m:den>
                        <m:r>
                          <m:rPr>
                            <m:sty m:val="p"/>
                          </m:rPr>
                          <a:rPr lang="en-US" b="0" i="1" smtClean="0">
                            <a:latin typeface="Cambria Math" panose="02040503050406030204" pitchFamily="18" charset="0"/>
                          </a:rPr>
                          <m:t>ε</m:t>
                        </m:r>
                      </m:den>
                    </m:f>
                  </m:oMath>
                </a14:m>
                <a:r>
                  <a:rPr lang="en-US" dirty="0"/>
                  <a:t>?</a:t>
                </a:r>
              </a:p>
              <a:p>
                <a:pPr lvl="3"/>
                <a:endParaRPr lang="en-US" dirty="0"/>
              </a:p>
              <a:p>
                <a:r>
                  <a:rPr lang="en-US" dirty="0"/>
                  <a:t>Foreign goods are foreign currency denominated. So, we must convert it into domestic currency values.</a:t>
                </a:r>
              </a:p>
              <a:p>
                <a:pPr lvl="3"/>
                <a:endParaRPr lang="en-US" dirty="0"/>
              </a:p>
              <a:p>
                <a14:m>
                  <m:oMath xmlns:m="http://schemas.openxmlformats.org/officeDocument/2006/math">
                    <m:r>
                      <m:rPr>
                        <m:sty m:val="p"/>
                      </m:rPr>
                      <a:rPr lang="en-US" b="0" i="1" smtClean="0">
                        <a:latin typeface="Cambria Math" panose="02040503050406030204" pitchFamily="18" charset="0"/>
                      </a:rPr>
                      <m:t>ε</m:t>
                    </m:r>
                  </m:oMath>
                </a14:m>
                <a:r>
                  <a:rPr lang="en-US" dirty="0"/>
                  <a:t> is the “price of domestic goods in terms of foreign goods.” </a:t>
                </a:r>
              </a:p>
              <a:p>
                <a:pPr lvl="3"/>
                <a:endParaRPr lang="en-US" dirty="0"/>
              </a:p>
              <a:p>
                <a:r>
                  <a:rPr lang="en-US" dirty="0"/>
                  <a:t>Thus, we want to multiply </a:t>
                </a:r>
                <a14:m>
                  <m:oMath xmlns:m="http://schemas.openxmlformats.org/officeDocument/2006/math">
                    <m:r>
                      <a:rPr lang="en-US" i="1" dirty="0">
                        <a:latin typeface="Cambria Math" panose="02040503050406030204" pitchFamily="18" charset="0"/>
                      </a:rPr>
                      <m:t>𝐼𝑀</m:t>
                    </m:r>
                  </m:oMath>
                </a14:m>
                <a:r>
                  <a:rPr lang="en-US" dirty="0"/>
                  <a:t> by its reciprocal,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m:rPr>
                            <m:sty m:val="p"/>
                          </m:rPr>
                          <a:rPr lang="en-US" i="1">
                            <a:latin typeface="Cambria Math" panose="02040503050406030204" pitchFamily="18" charset="0"/>
                          </a:rPr>
                          <m:t>ε</m:t>
                        </m:r>
                      </m:den>
                    </m:f>
                  </m:oMath>
                </a14:m>
                <a:r>
                  <a:rPr lang="en-US" dirty="0"/>
                  <a:t>, to find the “price of foreign imports in terms of domestic goods.”</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48819" cy="4351338"/>
              </a:xfrm>
              <a:blipFill>
                <a:blip r:embed="rId2"/>
                <a:stretch>
                  <a:fillRect l="-985" t="-1821" r="-21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4</a:t>
            </a:fld>
            <a:endParaRPr lang="en-US" dirty="0"/>
          </a:p>
        </p:txBody>
      </p:sp>
    </p:spTree>
    <p:extLst>
      <p:ext uri="{BB962C8B-B14F-4D97-AF65-F5344CB8AC3E}">
        <p14:creationId xmlns:p14="http://schemas.microsoft.com/office/powerpoint/2010/main" val="4951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Accounting for Imports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In the real-world, imports will depend on countless factors, but we will be simplifying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m:oMathPara>
                </a14:m>
                <a:endParaRPr lang="en-US" dirty="0"/>
              </a:p>
              <a:p>
                <a:pPr lvl="3"/>
                <a:endParaRPr lang="en-US" dirty="0"/>
              </a:p>
              <a:p>
                <a:r>
                  <a:rPr lang="en-US" dirty="0"/>
                  <a:t>When the domestic consumers’ income </a:t>
                </a:r>
                <a14:m>
                  <m:oMath xmlns:m="http://schemas.openxmlformats.org/officeDocument/2006/math">
                    <m:r>
                      <a:rPr lang="en-US" b="0" i="1" smtClean="0">
                        <a:latin typeface="Cambria Math" panose="02040503050406030204" pitchFamily="18" charset="0"/>
                      </a:rPr>
                      <m:t>𝑌</m:t>
                    </m:r>
                  </m:oMath>
                </a14:m>
                <a:r>
                  <a:rPr lang="en-US" dirty="0"/>
                  <a:t> increases, they will want to consume more goods in general, and demand for foreign products </a:t>
                </a:r>
                <a14:m>
                  <m:oMath xmlns:m="http://schemas.openxmlformats.org/officeDocument/2006/math">
                    <m:r>
                      <a:rPr lang="en-US" b="0" i="1" smtClean="0">
                        <a:latin typeface="Cambria Math" panose="02040503050406030204" pitchFamily="18" charset="0"/>
                      </a:rPr>
                      <m:t>𝐼𝑀</m:t>
                    </m:r>
                  </m:oMath>
                </a14:m>
                <a:r>
                  <a:rPr lang="en-US" dirty="0"/>
                  <a:t>, will also increase.</a:t>
                </a:r>
              </a:p>
              <a:p>
                <a:pPr lvl="3"/>
                <a:endParaRPr lang="en-US" dirty="0"/>
              </a:p>
              <a:p>
                <a:r>
                  <a:rPr lang="en-US" dirty="0"/>
                  <a:t>If the real exchange rate </a:t>
                </a:r>
                <a14:m>
                  <m:oMath xmlns:m="http://schemas.openxmlformats.org/officeDocument/2006/math">
                    <m:r>
                      <a:rPr lang="en-US" b="0" i="1" smtClean="0">
                        <a:latin typeface="Cambria Math" panose="02040503050406030204" pitchFamily="18" charset="0"/>
                      </a:rPr>
                      <m:t>𝜀</m:t>
                    </m:r>
                  </m:oMath>
                </a14:m>
                <a:r>
                  <a:rPr lang="en-US" dirty="0"/>
                  <a:t> increases, domestic goods get more expensive compared to foreign goods, and the domestic demand for foreign goods </a:t>
                </a:r>
                <a14:m>
                  <m:oMath xmlns:m="http://schemas.openxmlformats.org/officeDocument/2006/math">
                    <m:r>
                      <a:rPr lang="en-US" i="1" dirty="0" smtClean="0">
                        <a:latin typeface="Cambria Math" panose="02040503050406030204" pitchFamily="18" charset="0"/>
                      </a:rPr>
                      <m:t>𝐼𝑀</m:t>
                    </m:r>
                  </m:oMath>
                </a14:m>
                <a:r>
                  <a:rPr lang="en-US" dirty="0"/>
                  <a:t> will increase.</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r="-7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5</a:t>
            </a:fld>
            <a:endParaRPr lang="en-US" dirty="0"/>
          </a:p>
        </p:txBody>
      </p:sp>
    </p:spTree>
    <p:extLst>
      <p:ext uri="{BB962C8B-B14F-4D97-AF65-F5344CB8AC3E}">
        <p14:creationId xmlns:p14="http://schemas.microsoft.com/office/powerpoint/2010/main" val="121454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Accounting for Exports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48819" cy="4351338"/>
              </a:xfrm>
            </p:spPr>
            <p:txBody>
              <a:bodyPr/>
              <a:lstStyle/>
              <a:p>
                <a:r>
                  <a:rPr lang="en-US" dirty="0"/>
                  <a:t>We do not need to adjust the value of </a:t>
                </a:r>
                <a14:m>
                  <m:oMath xmlns:m="http://schemas.openxmlformats.org/officeDocument/2006/math">
                    <m:r>
                      <a:rPr lang="en-US" i="1" dirty="0" smtClean="0">
                        <a:latin typeface="Cambria Math" panose="02040503050406030204" pitchFamily="18" charset="0"/>
                      </a:rPr>
                      <m:t>𝑋</m:t>
                    </m:r>
                  </m:oMath>
                </a14:m>
                <a:r>
                  <a:rPr lang="en-US" dirty="0"/>
                  <a:t>, since products that we export are denominated in the domestic currency.</a:t>
                </a:r>
              </a:p>
              <a:p>
                <a:pPr marL="0" indent="0">
                  <a:buNone/>
                </a:pPr>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𝐹</m:t>
                          </m:r>
                        </m:sup>
                      </m:sSup>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m:oMathPara>
                </a14:m>
                <a:endParaRPr lang="en-US" dirty="0"/>
              </a:p>
              <a:p>
                <a:pPr marL="0" indent="0">
                  <a:buNone/>
                </a:pPr>
                <a:endParaRPr lang="en-US" sz="1600" dirty="0"/>
              </a:p>
              <a:p>
                <a:r>
                  <a:rPr lang="en-US" dirty="0"/>
                  <a:t>When foreign consumers’ income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𝐹</m:t>
                        </m:r>
                      </m:sup>
                    </m:sSup>
                  </m:oMath>
                </a14:m>
                <a:r>
                  <a:rPr lang="en-US" dirty="0"/>
                  <a:t> increases, then they will demand more goods in general, and the foreign demand for domestic goods </a:t>
                </a:r>
                <a14:m>
                  <m:oMath xmlns:m="http://schemas.openxmlformats.org/officeDocument/2006/math">
                    <m:r>
                      <a:rPr lang="en-US" i="1" dirty="0" smtClean="0">
                        <a:latin typeface="Cambria Math" panose="02040503050406030204" pitchFamily="18" charset="0"/>
                      </a:rPr>
                      <m:t>𝑋</m:t>
                    </m:r>
                  </m:oMath>
                </a14:m>
                <a:r>
                  <a:rPr lang="en-US" dirty="0"/>
                  <a:t> will also increase.</a:t>
                </a:r>
              </a:p>
              <a:p>
                <a:pPr lvl="3"/>
                <a:endParaRPr lang="en-US" dirty="0"/>
              </a:p>
              <a:p>
                <a:r>
                  <a:rPr lang="en-US" dirty="0"/>
                  <a:t>If </a:t>
                </a:r>
                <a14:m>
                  <m:oMath xmlns:m="http://schemas.openxmlformats.org/officeDocument/2006/math">
                    <m:r>
                      <a:rPr lang="en-US" b="0" i="1" smtClean="0">
                        <a:latin typeface="Cambria Math" panose="02040503050406030204" pitchFamily="18" charset="0"/>
                      </a:rPr>
                      <m:t>𝜀</m:t>
                    </m:r>
                  </m:oMath>
                </a14:m>
                <a:r>
                  <a:rPr lang="en-US" dirty="0"/>
                  <a:t> increases, domestic goods are more expensive than foreign goods, foreign demand for domestic goods falls, thus exports </a:t>
                </a:r>
                <a14:m>
                  <m:oMath xmlns:m="http://schemas.openxmlformats.org/officeDocument/2006/math">
                    <m:r>
                      <a:rPr lang="en-US" i="1" dirty="0" smtClean="0">
                        <a:latin typeface="Cambria Math" panose="02040503050406030204" pitchFamily="18" charset="0"/>
                      </a:rPr>
                      <m:t>𝑋</m:t>
                    </m:r>
                  </m:oMath>
                </a14:m>
                <a:r>
                  <a:rPr lang="en-US" dirty="0"/>
                  <a:t> will fall.</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48819" cy="4351338"/>
              </a:xfrm>
              <a:blipFill>
                <a:blip r:embed="rId2"/>
                <a:stretch>
                  <a:fillRect l="-98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6</a:t>
            </a:fld>
            <a:endParaRPr lang="en-US" dirty="0"/>
          </a:p>
        </p:txBody>
      </p:sp>
    </p:spTree>
    <p:extLst>
      <p:ext uri="{BB962C8B-B14F-4D97-AF65-F5344CB8AC3E}">
        <p14:creationId xmlns:p14="http://schemas.microsoft.com/office/powerpoint/2010/main" val="37062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5A5F1-B4DE-AD0E-B99C-F330DBE050D9}"/>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B8E59625-7AF8-4AC7-7AF1-E48977851F5A}"/>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FDBDF4BE-2572-67C7-1808-FBBB186ADE1E}"/>
              </a:ext>
            </a:extLst>
          </p:cNvPr>
          <p:cNvSpPr>
            <a:spLocks noGrp="1"/>
          </p:cNvSpPr>
          <p:nvPr>
            <p:ph type="sldNum" sz="quarter" idx="12"/>
          </p:nvPr>
        </p:nvSpPr>
        <p:spPr/>
        <p:txBody>
          <a:bodyPr/>
          <a:lstStyle/>
          <a:p>
            <a:fld id="{1A980C56-831A-4EAB-9EDE-57C090F4F877}" type="slidenum">
              <a:rPr lang="en-US" smtClean="0"/>
              <a:t>7</a:t>
            </a:fld>
            <a:endParaRPr lang="en-US" dirty="0"/>
          </a:p>
        </p:txBody>
      </p:sp>
      <p:pic>
        <p:nvPicPr>
          <p:cNvPr id="6" name="Picture 5">
            <a:extLst>
              <a:ext uri="{FF2B5EF4-FFF2-40B4-BE49-F238E27FC236}">
                <a16:creationId xmlns:a16="http://schemas.microsoft.com/office/drawing/2014/main" id="{1603EA40-BE88-25ED-FE03-F12D8660ED8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608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F8883-8DF5-EE49-803B-D1C737DF98B9}"/>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D1BC4558-F8A1-E53B-754F-9CFBC331CF02}"/>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0761FFB4-3033-DFF2-7507-85EFA7580B90}"/>
              </a:ext>
            </a:extLst>
          </p:cNvPr>
          <p:cNvSpPr>
            <a:spLocks noGrp="1"/>
          </p:cNvSpPr>
          <p:nvPr>
            <p:ph type="sldNum" sz="quarter" idx="12"/>
          </p:nvPr>
        </p:nvSpPr>
        <p:spPr/>
        <p:txBody>
          <a:bodyPr/>
          <a:lstStyle/>
          <a:p>
            <a:fld id="{1A980C56-831A-4EAB-9EDE-57C090F4F877}" type="slidenum">
              <a:rPr lang="en-US" smtClean="0"/>
              <a:t>8</a:t>
            </a:fld>
            <a:endParaRPr lang="en-US" dirty="0"/>
          </a:p>
        </p:txBody>
      </p:sp>
      <p:pic>
        <p:nvPicPr>
          <p:cNvPr id="6" name="Picture 5">
            <a:extLst>
              <a:ext uri="{FF2B5EF4-FFF2-40B4-BE49-F238E27FC236}">
                <a16:creationId xmlns:a16="http://schemas.microsoft.com/office/drawing/2014/main" id="{40EBF3E8-05C6-BFDE-E3D1-BCE1A854B16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113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50" y="1825625"/>
                <a:ext cx="3886200" cy="4351338"/>
              </a:xfrm>
            </p:spPr>
            <p:txBody>
              <a:bodyPr>
                <a:normAutofit/>
              </a:bodyPr>
              <a:lstStyle/>
              <a:p>
                <a:r>
                  <a:rPr lang="en-US" dirty="0"/>
                  <a:t>Domestic demand is…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panose="02040503050406030204" pitchFamily="18" charset="0"/>
                        </a:rPr>
                        <m:t>𝐶</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𝐼</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𝐺</m:t>
                      </m:r>
                    </m:oMath>
                  </m:oMathPara>
                </a14:m>
                <a:endParaRPr lang="en-US" sz="2000" dirty="0">
                  <a:solidFill>
                    <a:srgbClr val="FF0000"/>
                  </a:solidFill>
                </a:endParaRPr>
              </a:p>
              <a:p>
                <a:pPr lvl="3"/>
                <a:endParaRPr lang="en-US" dirty="0"/>
              </a:p>
              <a:p>
                <a:r>
                  <a:rPr lang="en-US" dirty="0"/>
                  <a:t>Taking away imports…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i="1">
                          <a:solidFill>
                            <a:srgbClr val="9C5BCD"/>
                          </a:solidFill>
                          <a:latin typeface="Cambria Math" panose="02040503050406030204" pitchFamily="18" charset="0"/>
                        </a:rPr>
                        <m:t>𝐶</m:t>
                      </m:r>
                      <m:r>
                        <a:rPr lang="en-US" sz="2000" i="1">
                          <a:solidFill>
                            <a:srgbClr val="9C5BCD"/>
                          </a:solidFill>
                          <a:latin typeface="Cambria Math" panose="02040503050406030204" pitchFamily="18" charset="0"/>
                        </a:rPr>
                        <m:t>+</m:t>
                      </m:r>
                      <m:r>
                        <a:rPr lang="en-US" sz="2000" i="1">
                          <a:solidFill>
                            <a:srgbClr val="9C5BCD"/>
                          </a:solidFill>
                          <a:latin typeface="Cambria Math" panose="02040503050406030204" pitchFamily="18" charset="0"/>
                        </a:rPr>
                        <m:t>𝐼</m:t>
                      </m:r>
                      <m:r>
                        <a:rPr lang="en-US" sz="2000" i="1">
                          <a:solidFill>
                            <a:srgbClr val="9C5BCD"/>
                          </a:solidFill>
                          <a:latin typeface="Cambria Math" panose="02040503050406030204" pitchFamily="18" charset="0"/>
                        </a:rPr>
                        <m:t>+</m:t>
                      </m:r>
                      <m:r>
                        <a:rPr lang="en-US" sz="2000" i="1">
                          <a:solidFill>
                            <a:srgbClr val="9C5BCD"/>
                          </a:solidFill>
                          <a:latin typeface="Cambria Math" panose="02040503050406030204" pitchFamily="18" charset="0"/>
                        </a:rPr>
                        <m:t>𝐺</m:t>
                      </m:r>
                      <m:r>
                        <a:rPr lang="en-US" sz="2000" i="1">
                          <a:solidFill>
                            <a:srgbClr val="9C5BCD"/>
                          </a:solidFill>
                          <a:latin typeface="Cambria Math" panose="02040503050406030204" pitchFamily="18" charset="0"/>
                        </a:rPr>
                        <m:t>−</m:t>
                      </m:r>
                      <m:f>
                        <m:fPr>
                          <m:ctrlPr>
                            <a:rPr lang="en-US" sz="2000" i="1">
                              <a:solidFill>
                                <a:srgbClr val="9C5BCD"/>
                              </a:solidFill>
                              <a:latin typeface="Cambria Math" panose="02040503050406030204" pitchFamily="18" charset="0"/>
                            </a:rPr>
                          </m:ctrlPr>
                        </m:fPr>
                        <m:num>
                          <m:r>
                            <a:rPr lang="en-US" sz="2000" i="1">
                              <a:solidFill>
                                <a:srgbClr val="9C5BCD"/>
                              </a:solidFill>
                              <a:latin typeface="Cambria Math" panose="02040503050406030204" pitchFamily="18" charset="0"/>
                            </a:rPr>
                            <m:t>𝐼𝑀</m:t>
                          </m:r>
                        </m:num>
                        <m:den>
                          <m:r>
                            <a:rPr lang="en-US" sz="2000" i="1">
                              <a:solidFill>
                                <a:srgbClr val="9C5BCD"/>
                              </a:solidFill>
                              <a:latin typeface="Cambria Math" panose="02040503050406030204" pitchFamily="18" charset="0"/>
                            </a:rPr>
                            <m:t>𝜀</m:t>
                          </m:r>
                        </m:den>
                      </m:f>
                    </m:oMath>
                  </m:oMathPara>
                </a14:m>
                <a:endParaRPr lang="en-US" sz="2000" dirty="0">
                  <a:solidFill>
                    <a:srgbClr val="9C5BCD"/>
                  </a:solidFill>
                </a:endParaRPr>
              </a:p>
              <a:p>
                <a:pPr lvl="3"/>
                <a:endParaRPr lang="en-US" dirty="0"/>
              </a:p>
              <a:p>
                <a:r>
                  <a:rPr lang="en-US" dirty="0">
                    <a:solidFill>
                      <a:schemeClr val="tx1"/>
                    </a:solidFill>
                  </a:rPr>
                  <a:t>This new demand leaving out imports is “flatter.”</a:t>
                </a:r>
              </a:p>
              <a:p>
                <a:pPr lvl="1"/>
                <a14:m>
                  <m:oMath xmlns:m="http://schemas.openxmlformats.org/officeDocument/2006/math">
                    <m:r>
                      <a:rPr lang="en-US" i="1" dirty="0" smtClean="0">
                        <a:latin typeface="Cambria Math" panose="02040503050406030204" pitchFamily="18" charset="0"/>
                      </a:rPr>
                      <m:t>𝐼𝑀</m:t>
                    </m:r>
                  </m:oMath>
                </a14:m>
                <a:r>
                  <a:rPr lang="en-US" dirty="0"/>
                  <a:t> is lower when </a:t>
                </a:r>
                <a14:m>
                  <m:oMath xmlns:m="http://schemas.openxmlformats.org/officeDocument/2006/math">
                    <m:r>
                      <a:rPr lang="en-US" i="1" dirty="0" smtClean="0">
                        <a:latin typeface="Cambria Math" panose="02040503050406030204" pitchFamily="18" charset="0"/>
                      </a:rPr>
                      <m:t>𝑌</m:t>
                    </m:r>
                  </m:oMath>
                </a14:m>
                <a:r>
                  <a:rPr lang="en-US" dirty="0">
                    <a:latin typeface="Cambria Math" panose="02040503050406030204" pitchFamily="18" charset="0"/>
                  </a:rPr>
                  <a:t> </a:t>
                </a:r>
                <a:r>
                  <a:rPr lang="en-US" dirty="0"/>
                  <a:t>is low.</a:t>
                </a:r>
              </a:p>
              <a:p>
                <a:pPr lvl="1"/>
                <a14:m>
                  <m:oMath xmlns:m="http://schemas.openxmlformats.org/officeDocument/2006/math">
                    <m:r>
                      <a:rPr lang="en-US" i="1" dirty="0">
                        <a:latin typeface="Cambria Math" panose="02040503050406030204" pitchFamily="18" charset="0"/>
                      </a:rPr>
                      <m:t>𝐼𝑀</m:t>
                    </m:r>
                  </m:oMath>
                </a14:m>
                <a:r>
                  <a:rPr lang="en-US" dirty="0"/>
                  <a:t> is higher when </a:t>
                </a:r>
                <a14:m>
                  <m:oMath xmlns:m="http://schemas.openxmlformats.org/officeDocument/2006/math">
                    <m:r>
                      <a:rPr lang="en-US" i="1" dirty="0">
                        <a:latin typeface="Cambria Math" panose="02040503050406030204" pitchFamily="18" charset="0"/>
                      </a:rPr>
                      <m:t>𝑌</m:t>
                    </m:r>
                  </m:oMath>
                </a14:m>
                <a:r>
                  <a:rPr lang="en-US" dirty="0">
                    <a:latin typeface="Cambria Math" panose="02040503050406030204" pitchFamily="18" charset="0"/>
                  </a:rPr>
                  <a:t> </a:t>
                </a:r>
                <a:r>
                  <a:rPr lang="en-US" dirty="0"/>
                  <a:t>is high.</a:t>
                </a:r>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50" y="1825625"/>
                <a:ext cx="3886200" cy="4351338"/>
              </a:xfrm>
              <a:blipFill>
                <a:blip r:embed="rId2"/>
                <a:stretch>
                  <a:fillRect l="-2038" t="-1821" r="-940"/>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9</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1958" y="2603424"/>
            <a:ext cx="3732311" cy="22314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8F910E-A0DE-7693-0969-CFE0993CF97B}"/>
              </a:ext>
            </a:extLst>
          </p:cNvPr>
          <p:cNvCxnSpPr>
            <a:cxnSpLocks/>
          </p:cNvCxnSpPr>
          <p:nvPr/>
        </p:nvCxnSpPr>
        <p:spPr>
          <a:xfrm flipV="1">
            <a:off x="782538" y="3957386"/>
            <a:ext cx="3732311" cy="998376"/>
          </a:xfrm>
          <a:prstGeom prst="line">
            <a:avLst/>
          </a:prstGeom>
          <a:ln w="28575">
            <a:solidFill>
              <a:srgbClr val="9C5BCD"/>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D5A82BC-72A5-9ECF-7635-DD8CF145D9D2}"/>
              </a:ext>
            </a:extLst>
          </p:cNvPr>
          <p:cNvCxnSpPr>
            <a:cxnSpLocks/>
          </p:cNvCxnSpPr>
          <p:nvPr/>
        </p:nvCxnSpPr>
        <p:spPr>
          <a:xfrm>
            <a:off x="1384300" y="4502150"/>
            <a:ext cx="0" cy="27940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B33091F-3D8E-6937-FF0D-8593572E2CD5}"/>
              </a:ext>
            </a:extLst>
          </p:cNvPr>
          <p:cNvCxnSpPr>
            <a:cxnSpLocks/>
          </p:cNvCxnSpPr>
          <p:nvPr/>
        </p:nvCxnSpPr>
        <p:spPr>
          <a:xfrm>
            <a:off x="3778250" y="3079750"/>
            <a:ext cx="0" cy="106680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85B34A1-7C2A-28DC-1A72-A39D9960BF81}"/>
                  </a:ext>
                </a:extLst>
              </p:cNvPr>
              <p:cNvSpPr txBox="1"/>
              <p:nvPr/>
            </p:nvSpPr>
            <p:spPr>
              <a:xfrm>
                <a:off x="3481163" y="4165923"/>
                <a:ext cx="1043106"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9C5BCD"/>
                          </a:solidFill>
                          <a:latin typeface="Cambria Math" panose="02040503050406030204" pitchFamily="18" charset="0"/>
                        </a:rPr>
                        <m:t>𝐶</m:t>
                      </m:r>
                      <m:r>
                        <a:rPr lang="en-US" sz="1200" b="0" i="1" smtClean="0">
                          <a:solidFill>
                            <a:srgbClr val="9C5BCD"/>
                          </a:solidFill>
                          <a:latin typeface="Cambria Math" panose="02040503050406030204" pitchFamily="18" charset="0"/>
                        </a:rPr>
                        <m:t>+</m:t>
                      </m:r>
                      <m:r>
                        <a:rPr lang="en-US" sz="1200" b="0" i="1" smtClean="0">
                          <a:solidFill>
                            <a:srgbClr val="9C5BCD"/>
                          </a:solidFill>
                          <a:latin typeface="Cambria Math" panose="02040503050406030204" pitchFamily="18" charset="0"/>
                        </a:rPr>
                        <m:t>𝐼</m:t>
                      </m:r>
                      <m:r>
                        <a:rPr lang="en-US" sz="1200" b="0" i="1" smtClean="0">
                          <a:solidFill>
                            <a:srgbClr val="9C5BCD"/>
                          </a:solidFill>
                          <a:latin typeface="Cambria Math" panose="02040503050406030204" pitchFamily="18" charset="0"/>
                        </a:rPr>
                        <m:t>+</m:t>
                      </m:r>
                      <m:r>
                        <a:rPr lang="en-US" sz="1200" b="0" i="1" smtClean="0">
                          <a:solidFill>
                            <a:srgbClr val="9C5BCD"/>
                          </a:solidFill>
                          <a:latin typeface="Cambria Math" panose="02040503050406030204" pitchFamily="18" charset="0"/>
                        </a:rPr>
                        <m:t>𝐺</m:t>
                      </m:r>
                      <m:r>
                        <a:rPr lang="en-US" sz="1200" b="0" i="1" smtClean="0">
                          <a:solidFill>
                            <a:srgbClr val="9C5BCD"/>
                          </a:solidFill>
                          <a:latin typeface="Cambria Math" panose="02040503050406030204" pitchFamily="18" charset="0"/>
                        </a:rPr>
                        <m:t>−</m:t>
                      </m:r>
                      <m:f>
                        <m:fPr>
                          <m:ctrlPr>
                            <a:rPr lang="en-US" sz="1200" b="0" i="1" smtClean="0">
                              <a:solidFill>
                                <a:srgbClr val="9C5BCD"/>
                              </a:solidFill>
                              <a:latin typeface="Cambria Math" panose="02040503050406030204" pitchFamily="18" charset="0"/>
                            </a:rPr>
                          </m:ctrlPr>
                        </m:fPr>
                        <m:num>
                          <m:r>
                            <a:rPr lang="en-US" sz="1200" b="0" i="1" smtClean="0">
                              <a:solidFill>
                                <a:srgbClr val="9C5BCD"/>
                              </a:solidFill>
                              <a:latin typeface="Cambria Math" panose="02040503050406030204" pitchFamily="18" charset="0"/>
                            </a:rPr>
                            <m:t>𝐼𝑀</m:t>
                          </m:r>
                        </m:num>
                        <m:den>
                          <m:r>
                            <a:rPr lang="en-US" sz="1200" b="0" i="1" smtClean="0">
                              <a:solidFill>
                                <a:srgbClr val="9C5BCD"/>
                              </a:solidFill>
                              <a:latin typeface="Cambria Math" panose="02040503050406030204" pitchFamily="18" charset="0"/>
                            </a:rPr>
                            <m:t>𝜀</m:t>
                          </m:r>
                        </m:den>
                      </m:f>
                    </m:oMath>
                  </m:oMathPara>
                </a14:m>
                <a:endParaRPr lang="en-US" sz="1200" dirty="0">
                  <a:solidFill>
                    <a:srgbClr val="9C5BCD"/>
                  </a:solidFill>
                </a:endParaRPr>
              </a:p>
            </p:txBody>
          </p:sp>
        </mc:Choice>
        <mc:Fallback xmlns="">
          <p:sp>
            <p:nvSpPr>
              <p:cNvPr id="49" name="TextBox 48">
                <a:extLst>
                  <a:ext uri="{FF2B5EF4-FFF2-40B4-BE49-F238E27FC236}">
                    <a16:creationId xmlns:a16="http://schemas.microsoft.com/office/drawing/2014/main" id="{485B34A1-7C2A-28DC-1A72-A39D9960BF81}"/>
                  </a:ext>
                </a:extLst>
              </p:cNvPr>
              <p:cNvSpPr txBox="1">
                <a:spLocks noRot="1" noChangeAspect="1" noMove="1" noResize="1" noEditPoints="1" noAdjustHandles="1" noChangeArrowheads="1" noChangeShapeType="1" noTextEdit="1"/>
              </p:cNvSpPr>
              <p:nvPr/>
            </p:nvSpPr>
            <p:spPr>
              <a:xfrm>
                <a:off x="3481163" y="4165923"/>
                <a:ext cx="1043106" cy="345736"/>
              </a:xfrm>
              <a:prstGeom prst="rect">
                <a:avLst/>
              </a:prstGeom>
              <a:blipFill>
                <a:blip r:embed="rId3"/>
                <a:stretch>
                  <a:fillRect l="-2924" t="-1754" r="-2339"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41B51C0-BBAC-2B4A-B130-D901A9F4282D}"/>
                  </a:ext>
                </a:extLst>
              </p:cNvPr>
              <p:cNvSpPr txBox="1"/>
              <p:nvPr/>
            </p:nvSpPr>
            <p:spPr>
              <a:xfrm>
                <a:off x="3857869" y="2393845"/>
                <a:ext cx="6664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𝐶</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𝐼</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𝐺</m:t>
                      </m:r>
                    </m:oMath>
                  </m:oMathPara>
                </a14:m>
                <a:endParaRPr lang="en-US" sz="1200" dirty="0">
                  <a:solidFill>
                    <a:srgbClr val="FF0000"/>
                  </a:solidFill>
                </a:endParaRPr>
              </a:p>
            </p:txBody>
          </p:sp>
        </mc:Choice>
        <mc:Fallback xmlns="">
          <p:sp>
            <p:nvSpPr>
              <p:cNvPr id="50" name="TextBox 49">
                <a:extLst>
                  <a:ext uri="{FF2B5EF4-FFF2-40B4-BE49-F238E27FC236}">
                    <a16:creationId xmlns:a16="http://schemas.microsoft.com/office/drawing/2014/main" id="{241B51C0-BBAC-2B4A-B130-D901A9F4282D}"/>
                  </a:ext>
                </a:extLst>
              </p:cNvPr>
              <p:cNvSpPr txBox="1">
                <a:spLocks noRot="1" noChangeAspect="1" noMove="1" noResize="1" noEditPoints="1" noAdjustHandles="1" noChangeArrowheads="1" noChangeShapeType="1" noTextEdit="1"/>
              </p:cNvSpPr>
              <p:nvPr/>
            </p:nvSpPr>
            <p:spPr>
              <a:xfrm>
                <a:off x="3857869" y="2393845"/>
                <a:ext cx="666400" cy="184666"/>
              </a:xfrm>
              <a:prstGeom prst="rect">
                <a:avLst/>
              </a:prstGeom>
              <a:blipFill>
                <a:blip r:embed="rId4"/>
                <a:stretch>
                  <a:fillRect l="-5505" r="-4587" b="-6667"/>
                </a:stretch>
              </a:blipFill>
            </p:spPr>
            <p:txBody>
              <a:bodyPr/>
              <a:lstStyle/>
              <a:p>
                <a:r>
                  <a:rPr lang="en-US">
                    <a:noFill/>
                  </a:rPr>
                  <a:t> </a:t>
                </a:r>
              </a:p>
            </p:txBody>
          </p:sp>
        </mc:Fallback>
      </mc:AlternateContent>
    </p:spTree>
    <p:extLst>
      <p:ext uri="{BB962C8B-B14F-4D97-AF65-F5344CB8AC3E}">
        <p14:creationId xmlns:p14="http://schemas.microsoft.com/office/powerpoint/2010/main" val="3023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500"/>
                                        <p:tgtEl>
                                          <p:spTgt spid="4">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500"/>
                                        <p:tgtEl>
                                          <p:spTgt spid="4">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fade">
                                      <p:cBhvr>
                                        <p:cTn id="62" dur="500"/>
                                        <p:tgtEl>
                                          <p:spTgt spid="4">
                                            <p:txEl>
                                              <p:pRg st="10" end="1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49" grpId="0"/>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f89b076e-0476-4b3c-b244-78fedf9719c5"/>
</p:tagLst>
</file>

<file path=ppt/tags/tag2.xml><?xml version="1.0" encoding="utf-8"?>
<p:tagLst xmlns:a="http://schemas.openxmlformats.org/drawingml/2006/main" xmlns:r="http://schemas.openxmlformats.org/officeDocument/2006/relationships" xmlns:p="http://schemas.openxmlformats.org/presentationml/2006/main">
  <p:tag name="__PE_POLL_EMBED_ID" val="07a75063-48dd-4212-a993-c0bd5dfd0fd0"/>
</p:tagLst>
</file>

<file path=ppt/tags/tag3.xml><?xml version="1.0" encoding="utf-8"?>
<p:tagLst xmlns:a="http://schemas.openxmlformats.org/drawingml/2006/main" xmlns:r="http://schemas.openxmlformats.org/officeDocument/2006/relationships" xmlns:p="http://schemas.openxmlformats.org/presentationml/2006/main">
  <p:tag name="__PE_POLL_EMBED_ID" val="06cbffb4-03b8-47df-9350-29b26b59ed6d"/>
</p:tagLst>
</file>

<file path=ppt/tags/tag4.xml><?xml version="1.0" encoding="utf-8"?>
<p:tagLst xmlns:a="http://schemas.openxmlformats.org/drawingml/2006/main" xmlns:r="http://schemas.openxmlformats.org/officeDocument/2006/relationships" xmlns:p="http://schemas.openxmlformats.org/presentationml/2006/main">
  <p:tag name="__PE_POLL_EMBED_ID" val="9692006d-48cc-4574-8e4f-0f47d30f16e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630E01-D107-42E5-8DFC-48302BB3DFE2}" vid="{4BEE81CA-F64C-419F-A97B-23D16F4EA3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mc-presentation-template</Template>
  <TotalTime>19378</TotalTime>
  <Words>2858</Words>
  <Application>Microsoft Office PowerPoint</Application>
  <PresentationFormat>On-screen Show (4:3)</PresentationFormat>
  <Paragraphs>441</Paragraphs>
  <Slides>35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Franklin Gothic Book</vt:lpstr>
      <vt:lpstr>Office Theme</vt:lpstr>
      <vt:lpstr>The Open Economy: The Goods Market</vt:lpstr>
      <vt:lpstr>https://pollev.com/brianpark046</vt:lpstr>
      <vt:lpstr>The Goods Market &amp; IS Relation in an Open Economy</vt:lpstr>
      <vt:lpstr>Accounting for Imports</vt:lpstr>
      <vt:lpstr>Accounting for Imports</vt:lpstr>
      <vt:lpstr>Accounting for Exports</vt:lpstr>
      <vt:lpstr>PowerPoint Presentation</vt:lpstr>
      <vt:lpstr>PowerPoint Presentation</vt:lpstr>
      <vt:lpstr>Visualizing the Open Goods Market</vt:lpstr>
      <vt:lpstr>Visualizing the Open Goods Market</vt:lpstr>
      <vt:lpstr>Visualizing the Open Goods Market</vt:lpstr>
      <vt:lpstr>Visualizing the Open Goods Market</vt:lpstr>
      <vt:lpstr>Visualizing the Open Goods Market</vt:lpstr>
      <vt:lpstr>Changes to Demand: Government Expenditure</vt:lpstr>
      <vt:lpstr>Changes to Demand: Government Expenditure</vt:lpstr>
      <vt:lpstr>Changes to Demand: Foreign Demand</vt:lpstr>
      <vt:lpstr>Changes to Demand: Foreign Demand</vt:lpstr>
      <vt:lpstr>Changes to Demand: Foreign Demand</vt:lpstr>
      <vt:lpstr>Changes to Demand: Foreign Demand</vt:lpstr>
      <vt:lpstr>Consequences of Openness</vt:lpstr>
      <vt:lpstr>Consequences of Openness</vt:lpstr>
      <vt:lpstr>Consequences of Openness</vt:lpstr>
      <vt:lpstr>Real-World Attempts at Coordination</vt:lpstr>
      <vt:lpstr>Changes to Exchange Rates: Nominal &amp; Real Depreciation</vt:lpstr>
      <vt:lpstr>Changes to Exchange Rates: Real Depreciation</vt:lpstr>
      <vt:lpstr>Changes to Exchange Rates: The Marshall-Lerner Condition</vt:lpstr>
      <vt:lpstr>Changes to Exchange Rates: Real Depreciation</vt:lpstr>
      <vt:lpstr>Fiscal Policy and Exchange Rates</vt:lpstr>
      <vt:lpstr>Fiscal Policy and Exchange Rates</vt:lpstr>
      <vt:lpstr>Fiscal Policy and Exchange Rates</vt:lpstr>
      <vt:lpstr>Fiscal Policy and Exchange Rates</vt:lpstr>
      <vt:lpstr>PowerPoint Presentation</vt:lpstr>
      <vt:lpstr>PowerPoint Presentation</vt:lpstr>
      <vt:lpstr>Solution to In-Class Poll</vt:lpstr>
      <vt:lpstr>Wrapping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Price Theory</dc:title>
  <dc:creator>Brian Park</dc:creator>
  <cp:lastModifiedBy>Brian Park</cp:lastModifiedBy>
  <cp:revision>280</cp:revision>
  <dcterms:created xsi:type="dcterms:W3CDTF">2023-08-17T23:00:51Z</dcterms:created>
  <dcterms:modified xsi:type="dcterms:W3CDTF">2025-02-16T23:46:33Z</dcterms:modified>
</cp:coreProperties>
</file>