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476" r:id="rId3"/>
    <p:sldId id="257" r:id="rId4"/>
    <p:sldId id="258" r:id="rId5"/>
    <p:sldId id="453" r:id="rId6"/>
    <p:sldId id="454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45" r:id="rId17"/>
    <p:sldId id="465" r:id="rId18"/>
    <p:sldId id="466" r:id="rId19"/>
    <p:sldId id="467" r:id="rId20"/>
    <p:sldId id="468" r:id="rId21"/>
    <p:sldId id="470" r:id="rId22"/>
    <p:sldId id="469" r:id="rId23"/>
    <p:sldId id="472" r:id="rId24"/>
    <p:sldId id="471" r:id="rId25"/>
    <p:sldId id="473" r:id="rId26"/>
    <p:sldId id="477" r:id="rId27"/>
    <p:sldId id="474" r:id="rId28"/>
    <p:sldId id="47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F5CFD0"/>
    <a:srgbClr val="9C5BCD"/>
    <a:srgbClr val="E05F6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2978" autoAdjust="0"/>
  </p:normalViewPr>
  <p:slideViewPr>
    <p:cSldViewPr snapToGrid="0">
      <p:cViewPr varScale="1">
        <p:scale>
          <a:sx n="103" d="100"/>
          <a:sy n="103" d="100"/>
        </p:scale>
        <p:origin x="21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51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vim4rsNHkQ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Long Run:</a:t>
            </a:r>
            <a:br>
              <a:rPr lang="en-US" sz="4200" dirty="0"/>
            </a:br>
            <a:r>
              <a:rPr lang="en-US" sz="4200" dirty="0"/>
              <a:t>Technological Progress and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Current Capital Stock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3015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keep current capital per effective labor to constant…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⟹  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For instance, if 7% of existing capital depreciates, 7% of current capital must be replenished each year.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the rate of technological progress is 3%, and employment increases by 2% per year…</a:t>
                </a:r>
              </a:p>
              <a:p>
                <a:pPr lvl="1"/>
                <a:r>
                  <a:rPr lang="en-US" dirty="0"/>
                  <a:t>The stock of “effective labor” increases by 3%+2%=5%.</a:t>
                </a:r>
              </a:p>
              <a:p>
                <a:pPr lvl="1"/>
                <a:r>
                  <a:rPr lang="en-US" dirty="0"/>
                  <a:t>So, to keep capital per effective labor constant, capital must increase by 5%.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30158" cy="4351338"/>
              </a:xfrm>
              <a:blipFill>
                <a:blip r:embed="rId2"/>
                <a:stretch>
                  <a:fillRect l="-987" t="-1821" r="-1974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5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4E7-3BA2-BC0E-5105-676449540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198" cy="4351338"/>
          </a:xfrm>
        </p:spPr>
        <p:txBody>
          <a:bodyPr/>
          <a:lstStyle/>
          <a:p>
            <a:r>
              <a:rPr lang="en-US" dirty="0"/>
              <a:t>We find that the graph is nearly identical to the case without growth.</a:t>
            </a:r>
          </a:p>
          <a:p>
            <a:pPr lvl="3"/>
            <a:endParaRPr lang="en-US" dirty="0"/>
          </a:p>
          <a:p>
            <a:r>
              <a:rPr lang="en-US" dirty="0"/>
              <a:t>The few differences are:</a:t>
            </a:r>
          </a:p>
          <a:p>
            <a:pPr lvl="1"/>
            <a:r>
              <a:rPr lang="en-US" dirty="0"/>
              <a:t>The use of effective labor in place of simple labor, and</a:t>
            </a:r>
          </a:p>
          <a:p>
            <a:pPr lvl="1"/>
            <a:r>
              <a:rPr lang="en-US" dirty="0"/>
              <a:t>Slightly different behavior of current capital stock.</a:t>
            </a:r>
          </a:p>
          <a:p>
            <a:pPr lvl="3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blipFill>
                <a:blip r:embed="rId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blipFill>
                <a:blip r:embed="rId4"/>
                <a:stretch>
                  <a:fillRect l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BD897C-2CF4-B72A-9207-9A0AFF2E2CC8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52635" y="2117462"/>
            <a:ext cx="3112683" cy="36467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7B08356-767C-A9BD-8DD5-F122B7D46900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/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blipFill>
                <a:blip r:embed="rId5"/>
                <a:stretch>
                  <a:fillRect l="-4310" r="-172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71359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713593" cy="484043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65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  <p:bldP spid="12" grpId="0"/>
      <p:bldP spid="17" grpId="0" animBg="1"/>
      <p:bldP spid="21" grpId="0"/>
      <p:bldP spid="8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5287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Starting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𝐴𝑁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The amount of investment required to stay at the same level of capital per effective labor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amount of new capital being added in the form of savings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Since we have more capital being added than required, capital per effective labor increases.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52875" cy="4351338"/>
              </a:xfrm>
              <a:blipFill>
                <a:blip r:embed="rId2"/>
                <a:stretch>
                  <a:fillRect l="-2003" t="-1821" r="-3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blipFill>
                <a:blip r:embed="rId5"/>
                <a:stretch>
                  <a:fillRect l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BD897C-2CF4-B72A-9207-9A0AFF2E2CC8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52635" y="2117462"/>
            <a:ext cx="3112683" cy="36467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7B08356-767C-A9BD-8DD5-F122B7D46900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/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blipFill>
                <a:blip r:embed="rId6"/>
                <a:stretch>
                  <a:fillRect l="-4310" r="-172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71359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713593" cy="484043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FF3CB-2308-A46F-C480-5A54161CB18E}"/>
              </a:ext>
            </a:extLst>
          </p:cNvPr>
          <p:cNvCxnSpPr/>
          <p:nvPr/>
        </p:nvCxnSpPr>
        <p:spPr>
          <a:xfrm>
            <a:off x="1476375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3685A-1590-BD07-7105-B1ADBDBC68D7}"/>
              </a:ext>
            </a:extLst>
          </p:cNvPr>
          <p:cNvCxnSpPr>
            <a:cxnSpLocks/>
          </p:cNvCxnSpPr>
          <p:nvPr/>
        </p:nvCxnSpPr>
        <p:spPr>
          <a:xfrm flipV="1">
            <a:off x="1476375" y="4857416"/>
            <a:ext cx="0" cy="867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218DD5C-6C8B-5E57-0149-4F16A5B23DC9}"/>
              </a:ext>
            </a:extLst>
          </p:cNvPr>
          <p:cNvSpPr/>
          <p:nvPr/>
        </p:nvSpPr>
        <p:spPr>
          <a:xfrm>
            <a:off x="1453515" y="4792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BED448-1907-86AC-3E2D-9968984CA76C}"/>
              </a:ext>
            </a:extLst>
          </p:cNvPr>
          <p:cNvSpPr/>
          <p:nvPr/>
        </p:nvSpPr>
        <p:spPr>
          <a:xfrm>
            <a:off x="1454149" y="428782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049466-B0A8-AC60-35C7-17D3F72AE048}"/>
              </a:ext>
            </a:extLst>
          </p:cNvPr>
          <p:cNvSpPr/>
          <p:nvPr/>
        </p:nvSpPr>
        <p:spPr>
          <a:xfrm>
            <a:off x="1453515" y="354023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846083-0E77-9B99-B29D-DF51B9164102}"/>
                  </a:ext>
                </a:extLst>
              </p:cNvPr>
              <p:cNvSpPr txBox="1"/>
              <p:nvPr/>
            </p:nvSpPr>
            <p:spPr>
              <a:xfrm>
                <a:off x="1179282" y="5864714"/>
                <a:ext cx="625043" cy="378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𝐴𝑁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box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846083-0E77-9B99-B29D-DF51B9164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82" y="5864714"/>
                <a:ext cx="625043" cy="3783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DB6DA7-1EE1-129D-DB02-AD3A1E1C9169}"/>
              </a:ext>
            </a:extLst>
          </p:cNvPr>
          <p:cNvCxnSpPr>
            <a:cxnSpLocks/>
          </p:cNvCxnSpPr>
          <p:nvPr/>
        </p:nvCxnSpPr>
        <p:spPr>
          <a:xfrm flipV="1">
            <a:off x="1476374" y="4294805"/>
            <a:ext cx="0" cy="5530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681160-8EED-F20C-A5F3-9F60CFA1B163}"/>
              </a:ext>
            </a:extLst>
          </p:cNvPr>
          <p:cNvCxnSpPr>
            <a:cxnSpLocks/>
          </p:cNvCxnSpPr>
          <p:nvPr/>
        </p:nvCxnSpPr>
        <p:spPr>
          <a:xfrm flipV="1">
            <a:off x="1476374" y="3585952"/>
            <a:ext cx="0" cy="741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17174D-CDE2-D679-C9B1-A5A082ECB25A}"/>
                  </a:ext>
                </a:extLst>
              </p:cNvPr>
              <p:cNvSpPr txBox="1"/>
              <p:nvPr/>
            </p:nvSpPr>
            <p:spPr>
              <a:xfrm>
                <a:off x="1429792" y="4746817"/>
                <a:ext cx="3550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17174D-CDE2-D679-C9B1-A5A082ECB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92" y="4746817"/>
                <a:ext cx="35503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188578-E83B-94FF-FECF-09816ED25B08}"/>
                  </a:ext>
                </a:extLst>
              </p:cNvPr>
              <p:cNvSpPr txBox="1"/>
              <p:nvPr/>
            </p:nvSpPr>
            <p:spPr>
              <a:xfrm>
                <a:off x="1429792" y="4248212"/>
                <a:ext cx="340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188578-E83B-94FF-FECF-09816ED25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92" y="4248212"/>
                <a:ext cx="34002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CB61CF-331A-FB0A-C309-2F658392D1D1}"/>
                  </a:ext>
                </a:extLst>
              </p:cNvPr>
              <p:cNvSpPr txBox="1"/>
              <p:nvPr/>
            </p:nvSpPr>
            <p:spPr>
              <a:xfrm>
                <a:off x="1437295" y="3508851"/>
                <a:ext cx="348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CB61CF-331A-FB0A-C309-2F658392D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95" y="3508851"/>
                <a:ext cx="34817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D11CD3-EBE5-B08A-F527-01FFDD93D9F0}"/>
                  </a:ext>
                </a:extLst>
              </p:cNvPr>
              <p:cNvSpPr txBox="1"/>
              <p:nvPr/>
            </p:nvSpPr>
            <p:spPr>
              <a:xfrm>
                <a:off x="1422289" y="5480943"/>
                <a:ext cx="3402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D11CD3-EBE5-B08A-F527-01FFDD93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89" y="5480943"/>
                <a:ext cx="34028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763EB6-6332-F325-ADED-E79781E5CBC0}"/>
              </a:ext>
            </a:extLst>
          </p:cNvPr>
          <p:cNvCxnSpPr/>
          <p:nvPr/>
        </p:nvCxnSpPr>
        <p:spPr>
          <a:xfrm>
            <a:off x="2033262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83AF88-CF29-5402-C337-20955F76AA8D}"/>
              </a:ext>
            </a:extLst>
          </p:cNvPr>
          <p:cNvCxnSpPr>
            <a:cxnSpLocks/>
          </p:cNvCxnSpPr>
          <p:nvPr/>
        </p:nvCxnSpPr>
        <p:spPr>
          <a:xfrm flipV="1">
            <a:off x="2033262" y="3089275"/>
            <a:ext cx="0" cy="26352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293C740-F2C7-55A8-9B6B-5383505F7BC4}"/>
              </a:ext>
            </a:extLst>
          </p:cNvPr>
          <p:cNvCxnSpPr>
            <a:cxnSpLocks/>
          </p:cNvCxnSpPr>
          <p:nvPr/>
        </p:nvCxnSpPr>
        <p:spPr>
          <a:xfrm>
            <a:off x="1528850" y="5829300"/>
            <a:ext cx="4294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524DE7-FA0F-5328-FC43-9E21893661E0}"/>
                  </a:ext>
                </a:extLst>
              </p:cNvPr>
              <p:cNvSpPr txBox="1"/>
              <p:nvPr/>
            </p:nvSpPr>
            <p:spPr>
              <a:xfrm>
                <a:off x="1762574" y="5864713"/>
                <a:ext cx="625043" cy="378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𝐴𝑁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box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524DE7-FA0F-5328-FC43-9E2189366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74" y="5864713"/>
                <a:ext cx="625043" cy="37837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1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8" grpId="0" animBg="1"/>
      <p:bldP spid="19" grpId="0" animBg="1"/>
      <p:bldP spid="20" grpId="0" animBg="1"/>
      <p:bldP spid="22" grpId="0"/>
      <p:bldP spid="25" grpId="0"/>
      <p:bldP spid="26" grpId="0"/>
      <p:bldP spid="27" grpId="0"/>
      <p:bldP spid="28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economy will converge to the steady state level of capital per effective labor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So, in the long run, the output per effective labor converges to, and stays constant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Does this mean that there is no growth?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2"/>
                <a:stretch>
                  <a:fillRect l="-2038" t="-1821" r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blipFill>
                <a:blip r:embed="rId5"/>
                <a:stretch>
                  <a:fillRect l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BD897C-2CF4-B72A-9207-9A0AFF2E2CC8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52635" y="2117462"/>
            <a:ext cx="3112683" cy="36467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7B08356-767C-A9BD-8DD5-F122B7D46900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/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blipFill>
                <a:blip r:embed="rId6"/>
                <a:stretch>
                  <a:fillRect l="-4310" r="-172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71359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713593" cy="484043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FF3CB-2308-A46F-C480-5A54161CB18E}"/>
              </a:ext>
            </a:extLst>
          </p:cNvPr>
          <p:cNvCxnSpPr/>
          <p:nvPr/>
        </p:nvCxnSpPr>
        <p:spPr>
          <a:xfrm>
            <a:off x="2233614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3685A-1590-BD07-7105-B1ADBDBC68D7}"/>
              </a:ext>
            </a:extLst>
          </p:cNvPr>
          <p:cNvCxnSpPr>
            <a:cxnSpLocks/>
          </p:cNvCxnSpPr>
          <p:nvPr/>
        </p:nvCxnSpPr>
        <p:spPr>
          <a:xfrm flipV="1">
            <a:off x="2233614" y="4857416"/>
            <a:ext cx="0" cy="867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9BED448-1907-86AC-3E2D-9968984CA76C}"/>
              </a:ext>
            </a:extLst>
          </p:cNvPr>
          <p:cNvSpPr/>
          <p:nvPr/>
        </p:nvSpPr>
        <p:spPr>
          <a:xfrm>
            <a:off x="2211388" y="388777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049466-B0A8-AC60-35C7-17D3F72AE048}"/>
              </a:ext>
            </a:extLst>
          </p:cNvPr>
          <p:cNvSpPr/>
          <p:nvPr/>
        </p:nvSpPr>
        <p:spPr>
          <a:xfrm>
            <a:off x="2210754" y="294015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846083-0E77-9B99-B29D-DF51B9164102}"/>
                  </a:ext>
                </a:extLst>
              </p:cNvPr>
              <p:cNvSpPr txBox="1"/>
              <p:nvPr/>
            </p:nvSpPr>
            <p:spPr>
              <a:xfrm>
                <a:off x="1941834" y="5795137"/>
                <a:ext cx="629916" cy="489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5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𝐴𝑁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846083-0E77-9B99-B29D-DF51B9164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34" y="5795137"/>
                <a:ext cx="629916" cy="4894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DB6DA7-1EE1-129D-DB02-AD3A1E1C9169}"/>
              </a:ext>
            </a:extLst>
          </p:cNvPr>
          <p:cNvCxnSpPr>
            <a:cxnSpLocks/>
          </p:cNvCxnSpPr>
          <p:nvPr/>
        </p:nvCxnSpPr>
        <p:spPr>
          <a:xfrm flipV="1">
            <a:off x="2233613" y="4294805"/>
            <a:ext cx="0" cy="5530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681160-8EED-F20C-A5F3-9F60CFA1B163}"/>
              </a:ext>
            </a:extLst>
          </p:cNvPr>
          <p:cNvCxnSpPr>
            <a:cxnSpLocks/>
            <a:endCxn id="20" idx="4"/>
          </p:cNvCxnSpPr>
          <p:nvPr/>
        </p:nvCxnSpPr>
        <p:spPr>
          <a:xfrm flipV="1">
            <a:off x="2233613" y="2985870"/>
            <a:ext cx="1" cy="13413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9" grpId="0" animBg="1"/>
      <p:bldP spid="20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3015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i="1" u="sng" dirty="0"/>
                  <a:t>output per effective labor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constant.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means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must </a:t>
                </a:r>
                <a:r>
                  <a:rPr lang="en-US" i="1" dirty="0"/>
                  <a:t>grow</a:t>
                </a:r>
                <a:r>
                  <a:rPr lang="en-US" dirty="0"/>
                  <a:t> at the same rate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𝐴𝑁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Note that effective labor grows at the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 so the output of this economy must grow at the same rate to keep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𝐴𝑁</m:t>
                    </m:r>
                  </m:oMath>
                </a14:m>
                <a:r>
                  <a:rPr lang="en-US" dirty="0"/>
                  <a:t> constant.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At the steady state, the growth rate of output is equal to the rate of population growth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plus the rate of technological progress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30158" cy="4351338"/>
              </a:xfrm>
              <a:blipFill>
                <a:blip r:embed="rId2"/>
                <a:stretch>
                  <a:fillRect l="-987" t="-1821" r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effect of an increased saving rate is also similar.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the economy has a low saving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Increasing the saving rate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, we observe that…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increases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sz="2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increases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2"/>
                <a:stretch>
                  <a:fillRect l="-2038" t="-1821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blipFill>
                <a:blip r:embed="rId5"/>
                <a:stretch>
                  <a:fillRect l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BD897C-2CF4-B72A-9207-9A0AFF2E2CC8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52635" y="2117462"/>
            <a:ext cx="3112683" cy="36467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7B08356-767C-A9BD-8DD5-F122B7D46900}"/>
              </a:ext>
            </a:extLst>
          </p:cNvPr>
          <p:cNvSpPr/>
          <p:nvPr/>
        </p:nvSpPr>
        <p:spPr>
          <a:xfrm>
            <a:off x="639039" y="4112878"/>
            <a:ext cx="3626428" cy="1649789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/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blipFill>
                <a:blip r:embed="rId6"/>
                <a:stretch>
                  <a:fillRect l="-4310" r="-172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/>
              <p:nvPr/>
            </p:nvSpPr>
            <p:spPr>
              <a:xfrm>
                <a:off x="3630364" y="4226431"/>
                <a:ext cx="79233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364" y="4226431"/>
                <a:ext cx="792332" cy="484043"/>
              </a:xfrm>
              <a:prstGeom prst="rect">
                <a:avLst/>
              </a:prstGeom>
              <a:blipFill>
                <a:blip r:embed="rId7"/>
                <a:stretch>
                  <a:fillRect l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FF3CB-2308-A46F-C480-5A54161CB18E}"/>
              </a:ext>
            </a:extLst>
          </p:cNvPr>
          <p:cNvCxnSpPr/>
          <p:nvPr/>
        </p:nvCxnSpPr>
        <p:spPr>
          <a:xfrm>
            <a:off x="1626395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3685A-1590-BD07-7105-B1ADBDBC68D7}"/>
              </a:ext>
            </a:extLst>
          </p:cNvPr>
          <p:cNvCxnSpPr>
            <a:cxnSpLocks/>
          </p:cNvCxnSpPr>
          <p:nvPr/>
        </p:nvCxnSpPr>
        <p:spPr>
          <a:xfrm flipV="1">
            <a:off x="1626395" y="4857416"/>
            <a:ext cx="0" cy="867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9BED448-1907-86AC-3E2D-9968984CA76C}"/>
              </a:ext>
            </a:extLst>
          </p:cNvPr>
          <p:cNvSpPr/>
          <p:nvPr/>
        </p:nvSpPr>
        <p:spPr>
          <a:xfrm>
            <a:off x="1604169" y="459501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049466-B0A8-AC60-35C7-17D3F72AE048}"/>
              </a:ext>
            </a:extLst>
          </p:cNvPr>
          <p:cNvSpPr/>
          <p:nvPr/>
        </p:nvSpPr>
        <p:spPr>
          <a:xfrm>
            <a:off x="1603535" y="336639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846083-0E77-9B99-B29D-DF51B9164102}"/>
                  </a:ext>
                </a:extLst>
              </p:cNvPr>
              <p:cNvSpPr txBox="1"/>
              <p:nvPr/>
            </p:nvSpPr>
            <p:spPr>
              <a:xfrm>
                <a:off x="1334615" y="5795137"/>
                <a:ext cx="557204" cy="422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9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𝐴𝑁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846083-0E77-9B99-B29D-DF51B9164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15" y="5795137"/>
                <a:ext cx="557204" cy="4224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DB6DA7-1EE1-129D-DB02-AD3A1E1C9169}"/>
              </a:ext>
            </a:extLst>
          </p:cNvPr>
          <p:cNvCxnSpPr>
            <a:cxnSpLocks/>
          </p:cNvCxnSpPr>
          <p:nvPr/>
        </p:nvCxnSpPr>
        <p:spPr>
          <a:xfrm flipV="1">
            <a:off x="1626394" y="4294805"/>
            <a:ext cx="0" cy="5530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681160-8EED-F20C-A5F3-9F60CFA1B163}"/>
              </a:ext>
            </a:extLst>
          </p:cNvPr>
          <p:cNvCxnSpPr>
            <a:cxnSpLocks/>
            <a:endCxn id="20" idx="4"/>
          </p:cNvCxnSpPr>
          <p:nvPr/>
        </p:nvCxnSpPr>
        <p:spPr>
          <a:xfrm flipV="1">
            <a:off x="1626394" y="3412117"/>
            <a:ext cx="1" cy="13413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478A32A-1A04-498C-0C73-7062F21E647F}"/>
              </a:ext>
            </a:extLst>
          </p:cNvPr>
          <p:cNvSpPr/>
          <p:nvPr/>
        </p:nvSpPr>
        <p:spPr>
          <a:xfrm>
            <a:off x="639039" y="3268039"/>
            <a:ext cx="3626428" cy="2494628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36F9D6-9292-A02C-10F0-7217265F88A7}"/>
                  </a:ext>
                </a:extLst>
              </p:cNvPr>
              <p:cNvSpPr txBox="1"/>
              <p:nvPr/>
            </p:nvSpPr>
            <p:spPr>
              <a:xfrm>
                <a:off x="3633460" y="3332105"/>
                <a:ext cx="817980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36F9D6-9292-A02C-10F0-7217265F8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60" y="3332105"/>
                <a:ext cx="817980" cy="484043"/>
              </a:xfrm>
              <a:prstGeom prst="rect">
                <a:avLst/>
              </a:prstGeom>
              <a:blipFill>
                <a:blip r:embed="rId9"/>
                <a:stretch>
                  <a:fillRect l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681666-B834-EAAC-9996-714BE09E88BF}"/>
              </a:ext>
            </a:extLst>
          </p:cNvPr>
          <p:cNvCxnSpPr/>
          <p:nvPr/>
        </p:nvCxnSpPr>
        <p:spPr>
          <a:xfrm>
            <a:off x="2468233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F531371-987D-02C0-6D32-3D9262C7EFEB}"/>
              </a:ext>
            </a:extLst>
          </p:cNvPr>
          <p:cNvCxnSpPr>
            <a:cxnSpLocks/>
          </p:cNvCxnSpPr>
          <p:nvPr/>
        </p:nvCxnSpPr>
        <p:spPr>
          <a:xfrm flipV="1">
            <a:off x="2468233" y="4857416"/>
            <a:ext cx="0" cy="867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E9DF847-1450-04F6-39FA-C0AE37FF3033}"/>
              </a:ext>
            </a:extLst>
          </p:cNvPr>
          <p:cNvSpPr/>
          <p:nvPr/>
        </p:nvSpPr>
        <p:spPr>
          <a:xfrm>
            <a:off x="2446007" y="360915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7B3EAE-1398-CFEE-4C02-76F6423EDE96}"/>
              </a:ext>
            </a:extLst>
          </p:cNvPr>
          <p:cNvSpPr/>
          <p:nvPr/>
        </p:nvSpPr>
        <p:spPr>
          <a:xfrm>
            <a:off x="2445373" y="282728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D05FC4-8766-88E5-618F-58F72C676726}"/>
                  </a:ext>
                </a:extLst>
              </p:cNvPr>
              <p:cNvSpPr txBox="1"/>
              <p:nvPr/>
            </p:nvSpPr>
            <p:spPr>
              <a:xfrm>
                <a:off x="2176453" y="5795137"/>
                <a:ext cx="573875" cy="421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9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𝐴𝑁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D05FC4-8766-88E5-618F-58F72C676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453" y="5795137"/>
                <a:ext cx="573875" cy="421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8141E4-F294-E306-5F25-EEBEB6743B1E}"/>
              </a:ext>
            </a:extLst>
          </p:cNvPr>
          <p:cNvCxnSpPr>
            <a:cxnSpLocks/>
          </p:cNvCxnSpPr>
          <p:nvPr/>
        </p:nvCxnSpPr>
        <p:spPr>
          <a:xfrm flipV="1">
            <a:off x="2468232" y="4226431"/>
            <a:ext cx="0" cy="6214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C7D34A-9713-7130-6AE4-972E3EDF30F6}"/>
              </a:ext>
            </a:extLst>
          </p:cNvPr>
          <p:cNvCxnSpPr>
            <a:cxnSpLocks/>
            <a:endCxn id="29" idx="4"/>
          </p:cNvCxnSpPr>
          <p:nvPr/>
        </p:nvCxnSpPr>
        <p:spPr>
          <a:xfrm flipV="1">
            <a:off x="2468232" y="2873001"/>
            <a:ext cx="1" cy="13413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91C281-84F1-1F2C-6C4E-7147D54FAA30}"/>
              </a:ext>
            </a:extLst>
          </p:cNvPr>
          <p:cNvCxnSpPr>
            <a:stCxn id="20" idx="2"/>
          </p:cNvCxnSpPr>
          <p:nvPr/>
        </p:nvCxnSpPr>
        <p:spPr>
          <a:xfrm flipH="1" flipV="1">
            <a:off x="652635" y="3388519"/>
            <a:ext cx="950900" cy="7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6EC4F2-6A4B-F3F1-C7B2-03A896130FF0}"/>
              </a:ext>
            </a:extLst>
          </p:cNvPr>
          <p:cNvCxnSpPr>
            <a:stCxn id="29" idx="2"/>
          </p:cNvCxnSpPr>
          <p:nvPr/>
        </p:nvCxnSpPr>
        <p:spPr>
          <a:xfrm flipH="1" flipV="1">
            <a:off x="639039" y="2847975"/>
            <a:ext cx="1806334" cy="21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A68A4C-FAB3-903C-6D87-735F3B4B8232}"/>
              </a:ext>
            </a:extLst>
          </p:cNvPr>
          <p:cNvCxnSpPr>
            <a:cxnSpLocks/>
          </p:cNvCxnSpPr>
          <p:nvPr/>
        </p:nvCxnSpPr>
        <p:spPr>
          <a:xfrm rot="16200000">
            <a:off x="631825" y="3336131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770DD5-7CAA-C688-118F-C3101F99F571}"/>
                  </a:ext>
                </a:extLst>
              </p:cNvPr>
              <p:cNvSpPr txBox="1"/>
              <p:nvPr/>
            </p:nvSpPr>
            <p:spPr>
              <a:xfrm>
                <a:off x="138533" y="3199239"/>
                <a:ext cx="557204" cy="42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9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𝐴𝑁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770DD5-7CAA-C688-118F-C3101F99F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3" y="3199239"/>
                <a:ext cx="557204" cy="4224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63055DC-938D-C7D4-E899-DE6670D84042}"/>
              </a:ext>
            </a:extLst>
          </p:cNvPr>
          <p:cNvCxnSpPr>
            <a:cxnSpLocks/>
          </p:cNvCxnSpPr>
          <p:nvPr/>
        </p:nvCxnSpPr>
        <p:spPr>
          <a:xfrm rot="16200000">
            <a:off x="630511" y="2795950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6E6547-A7B2-E70A-B80B-B07BE039E1D2}"/>
                  </a:ext>
                </a:extLst>
              </p:cNvPr>
              <p:cNvSpPr txBox="1"/>
              <p:nvPr/>
            </p:nvSpPr>
            <p:spPr>
              <a:xfrm>
                <a:off x="140503" y="2670165"/>
                <a:ext cx="557204" cy="42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9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𝐴𝑁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6E6547-A7B2-E70A-B80B-B07BE039E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03" y="2670165"/>
                <a:ext cx="557204" cy="4224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14" grpId="0"/>
      <p:bldP spid="19" grpId="0" animBg="1"/>
      <p:bldP spid="20" grpId="0" animBg="1"/>
      <p:bldP spid="22" grpId="0"/>
      <p:bldP spid="28" grpId="0" animBg="1"/>
      <p:bldP spid="29" grpId="0" animBg="1"/>
      <p:bldP spid="30" grpId="0"/>
      <p:bldP spid="38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effect of the change in saving rates over time can be illustrated in a graph.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main difference from the previous model is that there will be a steady growth of output over time.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Regardless of the saving rate, the growth rates will be identical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  <a:blipFill>
                <a:blip r:embed="rId2"/>
                <a:stretch>
                  <a:fillRect l="-1961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3939326" y="5773882"/>
                <a:ext cx="632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326" y="5773882"/>
                <a:ext cx="63267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17356" y="2091197"/>
                <a:ext cx="714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7356" y="2091197"/>
                <a:ext cx="714811" cy="307777"/>
              </a:xfrm>
              <a:prstGeom prst="rect">
                <a:avLst/>
              </a:prstGeom>
              <a:blipFill>
                <a:blip r:embed="rId4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DE049B-2B99-C472-EAF0-AE2BA10AC1CC}"/>
              </a:ext>
            </a:extLst>
          </p:cNvPr>
          <p:cNvCxnSpPr/>
          <p:nvPr/>
        </p:nvCxnSpPr>
        <p:spPr>
          <a:xfrm flipV="1">
            <a:off x="639039" y="3956357"/>
            <a:ext cx="3802395" cy="11010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464980-B495-AD20-EBBF-3DC941910688}"/>
              </a:ext>
            </a:extLst>
          </p:cNvPr>
          <p:cNvCxnSpPr/>
          <p:nvPr/>
        </p:nvCxnSpPr>
        <p:spPr>
          <a:xfrm flipV="1">
            <a:off x="639038" y="2640568"/>
            <a:ext cx="3802395" cy="11010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8D9F70-C9DB-7297-09E8-EE17903E4960}"/>
                  </a:ext>
                </a:extLst>
              </p:cNvPr>
              <p:cNvSpPr txBox="1"/>
              <p:nvPr/>
            </p:nvSpPr>
            <p:spPr>
              <a:xfrm rot="20611875">
                <a:off x="1801161" y="4501364"/>
                <a:ext cx="1769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associated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8D9F70-C9DB-7297-09E8-EE17903E4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11875">
                <a:off x="1801161" y="4501364"/>
                <a:ext cx="176977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817C7-A15D-29E9-7F8D-441F570C52AD}"/>
                  </a:ext>
                </a:extLst>
              </p:cNvPr>
              <p:cNvSpPr txBox="1"/>
              <p:nvPr/>
            </p:nvSpPr>
            <p:spPr>
              <a:xfrm rot="20611875">
                <a:off x="1678686" y="2815501"/>
                <a:ext cx="17954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associated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817C7-A15D-29E9-7F8D-441F570C5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11875">
                <a:off x="1678686" y="2815501"/>
                <a:ext cx="179542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7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  <p:bldP spid="12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economy is at steady state, following the growth path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the saving rate increases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economy will converge towards the steady state growth path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  <a:blipFill>
                <a:blip r:embed="rId2"/>
                <a:stretch>
                  <a:fillRect l="-1961" t="-1821" r="-3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3939326" y="5773882"/>
                <a:ext cx="632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326" y="5773882"/>
                <a:ext cx="63267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17356" y="2091197"/>
                <a:ext cx="714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7356" y="2091197"/>
                <a:ext cx="714811" cy="307777"/>
              </a:xfrm>
              <a:prstGeom prst="rect">
                <a:avLst/>
              </a:prstGeom>
              <a:blipFill>
                <a:blip r:embed="rId4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5E0856-22EB-6109-979F-07E8E49970A0}"/>
              </a:ext>
            </a:extLst>
          </p:cNvPr>
          <p:cNvCxnSpPr>
            <a:cxnSpLocks/>
          </p:cNvCxnSpPr>
          <p:nvPr/>
        </p:nvCxnSpPr>
        <p:spPr>
          <a:xfrm flipV="1">
            <a:off x="628650" y="4837566"/>
            <a:ext cx="725948" cy="2198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D1CE54-704F-0F58-4E70-C9DD51F4FDE9}"/>
              </a:ext>
            </a:extLst>
          </p:cNvPr>
          <p:cNvCxnSpPr>
            <a:cxnSpLocks/>
          </p:cNvCxnSpPr>
          <p:nvPr/>
        </p:nvCxnSpPr>
        <p:spPr>
          <a:xfrm>
            <a:off x="1346200" y="5724525"/>
            <a:ext cx="0" cy="109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21A3C8E-EF03-59DF-A599-E7F27FA4463E}"/>
                  </a:ext>
                </a:extLst>
              </p:cNvPr>
              <p:cNvSpPr txBox="1"/>
              <p:nvPr/>
            </p:nvSpPr>
            <p:spPr>
              <a:xfrm>
                <a:off x="1158488" y="5823240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21A3C8E-EF03-59DF-A599-E7F27FA44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88" y="5823240"/>
                <a:ext cx="37542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0783BE-8F23-BCE4-BF54-093551A4DC53}"/>
              </a:ext>
            </a:extLst>
          </p:cNvPr>
          <p:cNvCxnSpPr/>
          <p:nvPr/>
        </p:nvCxnSpPr>
        <p:spPr>
          <a:xfrm flipV="1">
            <a:off x="1346200" y="1887680"/>
            <a:ext cx="0" cy="38368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208AD61-0F39-A880-8AB6-A35657BC46B9}"/>
              </a:ext>
            </a:extLst>
          </p:cNvPr>
          <p:cNvSpPr/>
          <p:nvPr/>
        </p:nvSpPr>
        <p:spPr>
          <a:xfrm rot="20668383">
            <a:off x="1117870" y="3155350"/>
            <a:ext cx="3441153" cy="1264534"/>
          </a:xfrm>
          <a:custGeom>
            <a:avLst/>
            <a:gdLst>
              <a:gd name="connsiteX0" fmla="*/ 0 w 2813050"/>
              <a:gd name="connsiteY0" fmla="*/ 1085850 h 1085850"/>
              <a:gd name="connsiteX1" fmla="*/ 762000 w 2813050"/>
              <a:gd name="connsiteY1" fmla="*/ 234950 h 1085850"/>
              <a:gd name="connsiteX2" fmla="*/ 2813050 w 2813050"/>
              <a:gd name="connsiteY2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050" h="1085850">
                <a:moveTo>
                  <a:pt x="0" y="1085850"/>
                </a:moveTo>
                <a:cubicBezTo>
                  <a:pt x="146579" y="750887"/>
                  <a:pt x="293158" y="415925"/>
                  <a:pt x="762000" y="234950"/>
                </a:cubicBezTo>
                <a:cubicBezTo>
                  <a:pt x="1230842" y="53975"/>
                  <a:pt x="2021946" y="26987"/>
                  <a:pt x="281305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DE049B-2B99-C472-EAF0-AE2BA10AC1CC}"/>
              </a:ext>
            </a:extLst>
          </p:cNvPr>
          <p:cNvCxnSpPr/>
          <p:nvPr/>
        </p:nvCxnSpPr>
        <p:spPr>
          <a:xfrm flipV="1">
            <a:off x="639039" y="3956357"/>
            <a:ext cx="3802395" cy="11010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464980-B495-AD20-EBBF-3DC941910688}"/>
              </a:ext>
            </a:extLst>
          </p:cNvPr>
          <p:cNvCxnSpPr/>
          <p:nvPr/>
        </p:nvCxnSpPr>
        <p:spPr>
          <a:xfrm flipV="1">
            <a:off x="639038" y="2640568"/>
            <a:ext cx="3802395" cy="11010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8D9F70-C9DB-7297-09E8-EE17903E4960}"/>
                  </a:ext>
                </a:extLst>
              </p:cNvPr>
              <p:cNvSpPr txBox="1"/>
              <p:nvPr/>
            </p:nvSpPr>
            <p:spPr>
              <a:xfrm rot="20611875">
                <a:off x="1801161" y="4501364"/>
                <a:ext cx="1769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associated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8D9F70-C9DB-7297-09E8-EE17903E4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11875">
                <a:off x="1801161" y="4501364"/>
                <a:ext cx="176977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817C7-A15D-29E9-7F8D-441F570C52AD}"/>
                  </a:ext>
                </a:extLst>
              </p:cNvPr>
              <p:cNvSpPr txBox="1"/>
              <p:nvPr/>
            </p:nvSpPr>
            <p:spPr>
              <a:xfrm rot="20611875">
                <a:off x="1678686" y="2815501"/>
                <a:ext cx="17954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associated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817C7-A15D-29E9-7F8D-441F570C5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11875">
                <a:off x="1678686" y="2815501"/>
                <a:ext cx="179542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3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4" grpId="0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3015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Note that the saving rate does not affect the growth rate.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Instead, the saving rate will affect the steady state level of output per effective worker.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steady state growth rate of the economy depends on two factors:</a:t>
                </a:r>
              </a:p>
              <a:p>
                <a:pPr lvl="1"/>
                <a:r>
                  <a:rPr lang="en-US" dirty="0"/>
                  <a:t>The rate of technological progress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rate of population growth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While the output per </a:t>
                </a:r>
                <a:r>
                  <a:rPr lang="en-US" i="1" dirty="0"/>
                  <a:t>effective worker</a:t>
                </a:r>
                <a:r>
                  <a:rPr lang="en-US" dirty="0"/>
                  <a:t> is constant, output per </a:t>
                </a:r>
                <a:r>
                  <a:rPr lang="en-US" i="1" dirty="0"/>
                  <a:t>worker</a:t>
                </a:r>
                <a:r>
                  <a:rPr lang="en-US" dirty="0"/>
                  <a:t> grows at the rate of technological progress.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30158" cy="4351338"/>
              </a:xfrm>
              <a:blipFill>
                <a:blip r:embed="rId2"/>
                <a:stretch>
                  <a:fillRect l="-987" t="-182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5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 and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0158" cy="4351338"/>
          </a:xfrm>
        </p:spPr>
        <p:txBody>
          <a:bodyPr>
            <a:normAutofit/>
          </a:bodyPr>
          <a:lstStyle/>
          <a:p>
            <a:r>
              <a:rPr lang="en-US" dirty="0"/>
              <a:t>Most technological progress happens through a process called research and development (R&amp;D).</a:t>
            </a:r>
          </a:p>
          <a:p>
            <a:pPr lvl="3"/>
            <a:endParaRPr lang="en-US" dirty="0"/>
          </a:p>
          <a:p>
            <a:r>
              <a:rPr lang="en-US" dirty="0"/>
              <a:t>Among the most developed economies in the world, we usually see anywhere between 1.5% ~ 4% of GDP being spent on R&amp;D.</a:t>
            </a:r>
          </a:p>
          <a:p>
            <a:pPr lvl="3"/>
            <a:endParaRPr lang="en-US" dirty="0"/>
          </a:p>
          <a:p>
            <a:r>
              <a:rPr lang="en-US" dirty="0"/>
              <a:t>As of 2021, according to the World Bank:</a:t>
            </a:r>
          </a:p>
          <a:p>
            <a:pPr lvl="1"/>
            <a:r>
              <a:rPr lang="en-US" dirty="0"/>
              <a:t>United States: 3.5% of GDP is dedicated to R&amp;D.</a:t>
            </a:r>
          </a:p>
          <a:p>
            <a:pPr lvl="1"/>
            <a:r>
              <a:rPr lang="en-US" dirty="0"/>
              <a:t>South Korea: 4.8% / Japan: 3.3% / France: 2.4% / UK: 1.7%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565E-0B68-BC55-C206-EDD569F6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F7B67-DF7E-7FC7-3E3C-4FE69516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54FAF-8834-FAE2-FF02-4D26837B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373C5-089A-4567-5C42-9AC5BE7C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Online Media 8" title="How Not to Land an Orbital Rocket Booster">
            <a:hlinkClick r:id="" action="ppaction://media"/>
            <a:extLst>
              <a:ext uri="{FF2B5EF4-FFF2-40B4-BE49-F238E27FC236}">
                <a16:creationId xmlns:a16="http://schemas.microsoft.com/office/drawing/2014/main" id="{C331F04D-AE3E-EB84-FE36-F8608BF8597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725" y="1825625"/>
            <a:ext cx="77025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the world&#10;&#10;Description automatically generated">
            <a:extLst>
              <a:ext uri="{FF2B5EF4-FFF2-40B4-BE49-F238E27FC236}">
                <a16:creationId xmlns:a16="http://schemas.microsoft.com/office/drawing/2014/main" id="{7BAAF53B-7989-B1A2-225A-6DB74DE8F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" y="777240"/>
            <a:ext cx="7513319" cy="530352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A369-71A0-2558-EBFC-A9EDC22A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A4F7B-16F5-3C99-60D9-1DF4315D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5A3B-4D6E-B37B-471F-C05F46C7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14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A369-71A0-2558-EBFC-A9EDC22A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A4F7B-16F5-3C99-60D9-1DF4315D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5A3B-4D6E-B37B-471F-C05F46C7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9" name="Content Placeholder 8" descr="A map of the world&#10;&#10;Description automatically generated">
            <a:extLst>
              <a:ext uri="{FF2B5EF4-FFF2-40B4-BE49-F238E27FC236}">
                <a16:creationId xmlns:a16="http://schemas.microsoft.com/office/drawing/2014/main" id="{D56CF1D0-5063-C1A4-0281-11DF98113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" y="777240"/>
            <a:ext cx="7513319" cy="5303520"/>
          </a:xfrm>
        </p:spPr>
      </p:pic>
    </p:spTree>
    <p:extLst>
      <p:ext uri="{BB962C8B-B14F-4D97-AF65-F5344CB8AC3E}">
        <p14:creationId xmlns:p14="http://schemas.microsoft.com/office/powerpoint/2010/main" val="3704621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Determinants of Technological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0158" cy="4351338"/>
          </a:xfrm>
        </p:spPr>
        <p:txBody>
          <a:bodyPr>
            <a:normAutofit/>
          </a:bodyPr>
          <a:lstStyle/>
          <a:p>
            <a:r>
              <a:rPr lang="en-US" dirty="0"/>
              <a:t>Technological progress depends on the </a:t>
            </a:r>
            <a:r>
              <a:rPr lang="en-US" i="1" dirty="0"/>
              <a:t>fertility of research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Spending money on R&amp;D does not necessarily guarantee fruitful (or marketable) returns.</a:t>
            </a:r>
          </a:p>
          <a:p>
            <a:pPr lvl="1"/>
            <a:r>
              <a:rPr lang="en-US" dirty="0"/>
              <a:t>The fertility of research depends on factors that does not belong in the realm of economics.</a:t>
            </a:r>
          </a:p>
          <a:p>
            <a:pPr lvl="3"/>
            <a:endParaRPr lang="en-US" dirty="0"/>
          </a:p>
          <a:p>
            <a:r>
              <a:rPr lang="en-US" dirty="0"/>
              <a:t>Technological progress also depends on its </a:t>
            </a:r>
            <a:r>
              <a:rPr lang="en-US" i="1" dirty="0"/>
              <a:t>appropriability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the inventor of new technology is not allowed to reap the rewards in the form of profit, there will be less (or none of) R&amp;D.</a:t>
            </a:r>
          </a:p>
          <a:p>
            <a:pPr lvl="1"/>
            <a:r>
              <a:rPr lang="en-US" dirty="0"/>
              <a:t>Intellectual property rights are backed by the government in the form of patents and copyrights.</a:t>
            </a:r>
          </a:p>
          <a:p>
            <a:pPr lvl="1"/>
            <a:r>
              <a:rPr lang="en-US" dirty="0"/>
              <a:t>However, excessive protection will limit R&amp;D by not allowing others to build on others’ work.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Determinants of Technological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0158" cy="4351338"/>
          </a:xfrm>
        </p:spPr>
        <p:txBody>
          <a:bodyPr>
            <a:normAutofit/>
          </a:bodyPr>
          <a:lstStyle/>
          <a:p>
            <a:r>
              <a:rPr lang="en-US" dirty="0"/>
              <a:t>It is also important to distinguish between innovation and imitation when it comes to technological progress.</a:t>
            </a:r>
          </a:p>
          <a:p>
            <a:pPr lvl="3"/>
            <a:endParaRPr lang="en-US" dirty="0"/>
          </a:p>
          <a:p>
            <a:r>
              <a:rPr lang="en-US" dirty="0"/>
              <a:t>Economies that are less mature can reap tremendous gains through imitation of pre-existing technologies.</a:t>
            </a:r>
          </a:p>
          <a:p>
            <a:pPr lvl="3"/>
            <a:endParaRPr lang="en-US" dirty="0"/>
          </a:p>
          <a:p>
            <a:r>
              <a:rPr lang="en-US" dirty="0"/>
              <a:t>Meanwhile, economies that are already well developed can only sustain a higher growth rate by innovation, which extends the technology frontier.</a:t>
            </a:r>
          </a:p>
          <a:p>
            <a:pPr lvl="3"/>
            <a:endParaRPr lang="en-US" dirty="0"/>
          </a:p>
          <a:p>
            <a:r>
              <a:rPr lang="en-US" dirty="0"/>
              <a:t>So, less developed countries should have an advantage in catching up to the more developed countries.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Determinants of Technological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0158" cy="4351338"/>
          </a:xfrm>
        </p:spPr>
        <p:txBody>
          <a:bodyPr>
            <a:normAutofit/>
          </a:bodyPr>
          <a:lstStyle/>
          <a:p>
            <a:r>
              <a:rPr lang="en-US" dirty="0"/>
              <a:t>Then why did some countries manage to catch up, while others are still struggling to grow?</a:t>
            </a:r>
          </a:p>
          <a:p>
            <a:pPr lvl="3"/>
            <a:endParaRPr lang="en-US" dirty="0"/>
          </a:p>
          <a:p>
            <a:r>
              <a:rPr lang="en-US" dirty="0"/>
              <a:t>Institutions can be one of the major factors in determining the economic trajectory of countries.</a:t>
            </a:r>
          </a:p>
          <a:p>
            <a:pPr lvl="3"/>
            <a:endParaRPr lang="en-US" dirty="0"/>
          </a:p>
          <a:p>
            <a:r>
              <a:rPr lang="en-US" dirty="0"/>
              <a:t>Very “similar” countries have seen dramatically different rates of growth over time, and some claim that it is each countries’ institutions that contribute to this divergence.</a:t>
            </a:r>
          </a:p>
          <a:p>
            <a:pPr lvl="3"/>
            <a:endParaRPr lang="en-US" dirty="0"/>
          </a:p>
          <a:p>
            <a:r>
              <a:rPr lang="en-US" dirty="0"/>
              <a:t>Case study in the two Koreas.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Determinants of Technological Progress</a:t>
            </a:r>
          </a:p>
        </p:txBody>
      </p:sp>
      <p:pic>
        <p:nvPicPr>
          <p:cNvPr id="8" name="Content Placeholder 7" descr="A graph showing the growth of the us economy&#10;&#10;Description automatically generated">
            <a:extLst>
              <a:ext uri="{FF2B5EF4-FFF2-40B4-BE49-F238E27FC236}">
                <a16:creationId xmlns:a16="http://schemas.microsoft.com/office/drawing/2014/main" id="{BE15EFED-6545-F747-B28E-23C682898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43406"/>
            <a:ext cx="7886701" cy="38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28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Determinants of Technological Progress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p:pic>
        <p:nvPicPr>
          <p:cNvPr id="10" name="Content Placeholder 9" descr="Earth from space with lights&#10;&#10;Description automatically generated">
            <a:extLst>
              <a:ext uri="{FF2B5EF4-FFF2-40B4-BE49-F238E27FC236}">
                <a16:creationId xmlns:a16="http://schemas.microsoft.com/office/drawing/2014/main" id="{F9534AF8-701B-A9E3-69A0-9CDD2E277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7" y="1765511"/>
            <a:ext cx="6774025" cy="4516017"/>
          </a:xfrm>
        </p:spPr>
      </p:pic>
    </p:spTree>
    <p:extLst>
      <p:ext uri="{BB962C8B-B14F-4D97-AF65-F5344CB8AC3E}">
        <p14:creationId xmlns:p14="http://schemas.microsoft.com/office/powerpoint/2010/main" val="2082312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Measuring Technological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0158" cy="4351338"/>
          </a:xfrm>
        </p:spPr>
        <p:txBody>
          <a:bodyPr>
            <a:normAutofit/>
          </a:bodyPr>
          <a:lstStyle/>
          <a:p>
            <a:r>
              <a:rPr lang="en-US" dirty="0"/>
              <a:t>Technological progress is in practice not easily quantifiable.</a:t>
            </a:r>
          </a:p>
          <a:p>
            <a:pPr lvl="3"/>
            <a:endParaRPr lang="en-US" dirty="0"/>
          </a:p>
          <a:p>
            <a:r>
              <a:rPr lang="en-US" dirty="0"/>
              <a:t>The number of new patents, or the number of academic publications can be a proxy measure.</a:t>
            </a:r>
          </a:p>
          <a:p>
            <a:pPr lvl="3"/>
            <a:endParaRPr lang="en-US" dirty="0"/>
          </a:p>
          <a:p>
            <a:r>
              <a:rPr lang="en-US" dirty="0"/>
              <a:t>One measure economists use to calculate technological progress is called the “Solow Residual,” or “Total Factor Productivity (TFP).”</a:t>
            </a:r>
          </a:p>
          <a:p>
            <a:pPr lvl="3"/>
            <a:endParaRPr lang="en-US" dirty="0"/>
          </a:p>
          <a:p>
            <a:r>
              <a:rPr lang="en-US" dirty="0"/>
              <a:t>Sparing the details, the Solow Residual is the “the amount of output growth that cannot be accounted for by known factors of production.”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Measuring Technological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955513" cy="4351338"/>
          </a:xfrm>
        </p:spPr>
        <p:txBody>
          <a:bodyPr>
            <a:normAutofit/>
          </a:bodyPr>
          <a:lstStyle/>
          <a:p>
            <a:r>
              <a:rPr lang="en-US" dirty="0"/>
              <a:t>For instance, suppose that an economy experienced a 7% growth of output over some period.</a:t>
            </a:r>
          </a:p>
          <a:p>
            <a:pPr lvl="3"/>
            <a:endParaRPr lang="en-US" dirty="0"/>
          </a:p>
          <a:p>
            <a:r>
              <a:rPr lang="en-US" dirty="0"/>
              <a:t>Economists then measured the growth of labor and capital to be 4.5% over the same period.</a:t>
            </a:r>
          </a:p>
          <a:p>
            <a:pPr lvl="3"/>
            <a:endParaRPr lang="en-US" dirty="0"/>
          </a:p>
          <a:p>
            <a:r>
              <a:rPr lang="en-US" dirty="0"/>
              <a:t>The Solow Residual, which is the rate of TFP growth, which is also the rate of technological progress, would be 3.5%.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Previously, we examined the Solow model of growth, and concluded that…</a:t>
            </a:r>
          </a:p>
          <a:p>
            <a:pPr lvl="1"/>
            <a:r>
              <a:rPr lang="en-US" dirty="0"/>
              <a:t>The accumulation of capital can contribute to the economy reaching a higher level of output per labor.</a:t>
            </a:r>
          </a:p>
          <a:p>
            <a:pPr lvl="1"/>
            <a:r>
              <a:rPr lang="en-US" dirty="0"/>
              <a:t>However, the growth rate of the economy at the steady state was always zero.</a:t>
            </a:r>
          </a:p>
          <a:p>
            <a:pPr lvl="4"/>
            <a:endParaRPr lang="en-US" dirty="0"/>
          </a:p>
          <a:p>
            <a:r>
              <a:rPr lang="en-US" dirty="0"/>
              <a:t>To incorporate long run economic growth in the model, we will be introducing the concept of technological progress.</a:t>
            </a:r>
          </a:p>
          <a:p>
            <a:pPr lvl="3"/>
            <a:endParaRPr lang="en-US" dirty="0"/>
          </a:p>
          <a:p>
            <a:r>
              <a:rPr lang="en-US" dirty="0"/>
              <a:t>Let us revisit the aggregate production function and introduce technology into the model.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will rewrite the aggregate production function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represents the state of technology in the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implies that the aggregate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the economy will depend on…</a:t>
                </a:r>
              </a:p>
              <a:p>
                <a:pPr lvl="1"/>
                <a:r>
                  <a:rPr lang="en-US" dirty="0"/>
                  <a:t>…the stock of physical capital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economy, and</a:t>
                </a:r>
              </a:p>
              <a:p>
                <a:pPr lvl="1"/>
                <a:r>
                  <a:rPr lang="en-US" dirty="0"/>
                  <a:t>…the amount of labor…? technology…?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economy.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Let’s think about what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𝐴𝑁</m:t>
                    </m:r>
                  </m:oMath>
                </a14:m>
                <a:r>
                  <a:rPr lang="en-US" dirty="0"/>
                  <a:t> means.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will rewrite the aggregate production function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called “effective labor.”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rationale of using effective labor would be that…</a:t>
                </a:r>
              </a:p>
              <a:p>
                <a:pPr lvl="1"/>
                <a:r>
                  <a:rPr lang="en-US" dirty="0"/>
                  <a:t>…technological progress will reduce the number of workers required to produce any given amount of output.</a:t>
                </a:r>
              </a:p>
              <a:p>
                <a:pPr lvl="1"/>
                <a:r>
                  <a:rPr lang="en-US" dirty="0"/>
                  <a:t>…technological progress will allow the same number of workers to produce more units of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So, effective labor is labor in terms of efficiency units.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  <a:blipFill>
                <a:blip r:embed="rId2"/>
                <a:stretch>
                  <a:fillRect l="-1005" t="-1747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Capital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exhibits…</a:t>
                </a:r>
              </a:p>
              <a:p>
                <a:pPr lvl="1"/>
                <a:r>
                  <a:rPr lang="en-US" dirty="0"/>
                  <a:t>Constant Returns to Scale: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Decreasing Returns to Capital: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&gt;0,  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box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Decreasing Returns to Effective Labor: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𝐴𝑁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&gt;0,  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𝐴𝑁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box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Following analogous logic from the model without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𝐴𝑁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Output per labor of an economy depends on the level of capital per unit of effective labor in said economy.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  <a:blipFill>
                <a:blip r:embed="rId2"/>
                <a:stretch>
                  <a:fillRect l="-100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Capital on Output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4E7-3BA2-BC0E-5105-676449540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198" cy="4351338"/>
          </a:xfrm>
        </p:spPr>
        <p:txBody>
          <a:bodyPr/>
          <a:lstStyle/>
          <a:p>
            <a:r>
              <a:rPr lang="en-US" dirty="0"/>
              <a:t>The aggregate production function will look nearly identical to the previous model.</a:t>
            </a:r>
          </a:p>
          <a:p>
            <a:pPr lvl="3"/>
            <a:endParaRPr lang="en-US" dirty="0"/>
          </a:p>
          <a:p>
            <a:r>
              <a:rPr lang="en-US" dirty="0"/>
              <a:t>Is there anything missing from the new aggregate production function?</a:t>
            </a:r>
          </a:p>
          <a:p>
            <a:pPr lvl="3"/>
            <a:endParaRPr lang="en-US" dirty="0"/>
          </a:p>
          <a:p>
            <a:r>
              <a:rPr lang="en-US" dirty="0"/>
              <a:t>Yes, but we are leaving out the issue of human capital for now.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blipFill>
                <a:blip r:embed="rId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blipFill>
                <a:blip r:embed="rId4"/>
                <a:stretch>
                  <a:fillRect l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58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  <p:bldP spid="12" grpId="0"/>
      <p:bldP spid="17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Output on Investment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that the effect of output on investment was mediated through savings.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maintain the assumption that the economy saves a fixed proportion of their income (output) as savings: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⟹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⟹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Meanwhile, the process governing what happens to pre-existing capital follows a slightly different process, as we introduce technological progress.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0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Current Capital Stock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will now calculate “the amount of investment required to keep capital per effective labor constant.”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must consider the following elements:</a:t>
                </a:r>
              </a:p>
              <a:p>
                <a:pPr lvl="1"/>
                <a:r>
                  <a:rPr lang="en-US" dirty="0"/>
                  <a:t>The depreciation of current capital stock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rate of technological progress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growth of population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To keep current capital per effective labor to constant…</a:t>
                </a:r>
                <a:endParaRPr lang="en-US" sz="500" dirty="0"/>
              </a:p>
              <a:p>
                <a:pPr lvl="1"/>
                <a:r>
                  <a:rPr lang="en-US" dirty="0"/>
                  <a:t>Replenish the amount of capital lost to depreciation, and</a:t>
                </a:r>
              </a:p>
              <a:p>
                <a:pPr lvl="1"/>
                <a:r>
                  <a:rPr lang="en-US" dirty="0"/>
                  <a:t>Add more capital as workers’ productivity increases, and</a:t>
                </a:r>
              </a:p>
              <a:p>
                <a:pPr lvl="1"/>
                <a:r>
                  <a:rPr lang="en-US" dirty="0"/>
                  <a:t>Add more capital as the number of workers increases.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082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15099</TotalTime>
  <Words>1989</Words>
  <Application>Microsoft Office PowerPoint</Application>
  <PresentationFormat>On-screen Show (4:3)</PresentationFormat>
  <Paragraphs>317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Franklin Gothic Book</vt:lpstr>
      <vt:lpstr>Office Theme</vt:lpstr>
      <vt:lpstr>The Long Run: Technological Progress and Growth</vt:lpstr>
      <vt:lpstr>Technological Progress</vt:lpstr>
      <vt:lpstr>Technological Progress</vt:lpstr>
      <vt:lpstr>Technological Progress</vt:lpstr>
      <vt:lpstr>Technological Progress</vt:lpstr>
      <vt:lpstr>The Effect of Capital on Output</vt:lpstr>
      <vt:lpstr>The Effect of Capital on Output</vt:lpstr>
      <vt:lpstr>The Effect of Output on Investment</vt:lpstr>
      <vt:lpstr>Evolution of Current Capital Stock</vt:lpstr>
      <vt:lpstr>Evolution of Current Capital Stock</vt:lpstr>
      <vt:lpstr>Output, Investment, and Capital</vt:lpstr>
      <vt:lpstr>Output, Investment, and Capital</vt:lpstr>
      <vt:lpstr>Output, Investment, and Capital</vt:lpstr>
      <vt:lpstr>Output, Investment, and Capital</vt:lpstr>
      <vt:lpstr>The Effect of Saving Rates on Output</vt:lpstr>
      <vt:lpstr>The Effect of Saving Rates on Output</vt:lpstr>
      <vt:lpstr>The Effect of Saving Rates on Output</vt:lpstr>
      <vt:lpstr>The Effect of Saving Rates on Output</vt:lpstr>
      <vt:lpstr>Technological Progress and Growth</vt:lpstr>
      <vt:lpstr>PowerPoint Presentation</vt:lpstr>
      <vt:lpstr>PowerPoint Presentation</vt:lpstr>
      <vt:lpstr>Determinants of Technological Progress</vt:lpstr>
      <vt:lpstr>Determinants of Technological Progress</vt:lpstr>
      <vt:lpstr>Determinants of Technological Progress</vt:lpstr>
      <vt:lpstr>Determinants of Technological Progress</vt:lpstr>
      <vt:lpstr>Determinants of Technological Progress</vt:lpstr>
      <vt:lpstr>Measuring Technological Progress</vt:lpstr>
      <vt:lpstr>Measuring Technological Progress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242</cp:revision>
  <dcterms:created xsi:type="dcterms:W3CDTF">2023-08-17T23:00:51Z</dcterms:created>
  <dcterms:modified xsi:type="dcterms:W3CDTF">2025-02-16T23:43:33Z</dcterms:modified>
</cp:coreProperties>
</file>