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5" r:id="rId23"/>
    <p:sldId id="444" r:id="rId24"/>
    <p:sldId id="446" r:id="rId25"/>
    <p:sldId id="447" r:id="rId26"/>
    <p:sldId id="448" r:id="rId27"/>
    <p:sldId id="449" r:id="rId28"/>
    <p:sldId id="450" r:id="rId29"/>
    <p:sldId id="451" r:id="rId30"/>
    <p:sldId id="45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282F"/>
    <a:srgbClr val="F5CFD0"/>
    <a:srgbClr val="9C5BCD"/>
    <a:srgbClr val="E05F6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2978" autoAdjust="0"/>
  </p:normalViewPr>
  <p:slideViewPr>
    <p:cSldViewPr snapToGrid="0">
      <p:cViewPr varScale="1">
        <p:scale>
          <a:sx n="103" d="100"/>
          <a:sy n="103" d="100"/>
        </p:scale>
        <p:origin x="21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0.png"/><Relationship Id="rId10" Type="http://schemas.openxmlformats.org/officeDocument/2006/relationships/image" Target="../media/image18.png"/><Relationship Id="rId4" Type="http://schemas.openxmlformats.org/officeDocument/2006/relationships/image" Target="../media/image20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20.pn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9.png"/><Relationship Id="rId7" Type="http://schemas.openxmlformats.org/officeDocument/2006/relationships/image" Target="../media/image44.png"/><Relationship Id="rId12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48.png"/><Relationship Id="rId5" Type="http://schemas.openxmlformats.org/officeDocument/2006/relationships/image" Target="../media/image120.png"/><Relationship Id="rId10" Type="http://schemas.openxmlformats.org/officeDocument/2006/relationships/image" Target="../media/image47.png"/><Relationship Id="rId4" Type="http://schemas.openxmlformats.org/officeDocument/2006/relationships/image" Target="../media/image20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Long Run:</a:t>
            </a:r>
            <a:br>
              <a:rPr lang="en-US" sz="4200" dirty="0"/>
            </a:br>
            <a:r>
              <a:rPr lang="en-US" sz="4200" dirty="0"/>
              <a:t>Capital Accumulation and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Combining all results, we have: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sz="1200" dirty="0"/>
              </a:p>
              <a:p>
                <a:r>
                  <a:rPr lang="en-US" dirty="0"/>
                  <a:t>If investment per labor exceeds depreciation per labor, the capital stock in the economy will increase.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If investment per labor is less than depreciation per labor, the capital stock in the economy will decrease.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When investment per labor is equal to depreciation per labor, the capital stock in the economy will be constant.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2164" b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1E066-1291-76A8-D2EB-60221A618B66}"/>
              </a:ext>
            </a:extLst>
          </p:cNvPr>
          <p:cNvSpPr/>
          <p:nvPr/>
        </p:nvSpPr>
        <p:spPr>
          <a:xfrm>
            <a:off x="2597727" y="2296391"/>
            <a:ext cx="3958937" cy="9247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/>
              <a:lstStyle/>
              <a:p>
                <a:r>
                  <a:rPr lang="en-US" dirty="0"/>
                  <a:t>First, we plot the aggregate production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savings of this economy is simply a “scaled-down” version of the production function,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𝑠𝑓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capital depreciation is a straight line as shown in the graph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f>
                      <m:f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 r="-4072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652635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1" grpId="0"/>
      <p:bldP spid="12" grpId="0"/>
      <p:bldP spid="17" grpId="0" animBg="1"/>
      <p:bldP spid="18" grpId="0" animBg="1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</p:spPr>
            <p:txBody>
              <a:bodyPr/>
              <a:lstStyle/>
              <a:p>
                <a:r>
                  <a:rPr lang="en-US" dirty="0"/>
                  <a:t>Suppose that the economy starts off at capital stock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this initial period,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bar>
                  </m:oMath>
                </a14:m>
                <a:r>
                  <a:rPr lang="en-US" dirty="0"/>
                  <a:t>  capital will depreciate.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Also,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bar>
                  </m:oMath>
                </a14:m>
                <a:r>
                  <a:rPr lang="en-US" dirty="0"/>
                  <a:t> amount of capital will be created.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Output per labor is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  <a:blipFill>
                <a:blip r:embed="rId2"/>
                <a:stretch>
                  <a:fillRect l="-2038" t="-1821" r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652635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60537B-3615-9131-92DA-FE366921ADA5}"/>
              </a:ext>
            </a:extLst>
          </p:cNvPr>
          <p:cNvCxnSpPr/>
          <p:nvPr/>
        </p:nvCxnSpPr>
        <p:spPr>
          <a:xfrm>
            <a:off x="1476375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85171-A3DB-B583-6F50-B5F3D508FD6B}"/>
              </a:ext>
            </a:extLst>
          </p:cNvPr>
          <p:cNvCxnSpPr>
            <a:cxnSpLocks/>
          </p:cNvCxnSpPr>
          <p:nvPr/>
        </p:nvCxnSpPr>
        <p:spPr>
          <a:xfrm flipV="1">
            <a:off x="1476375" y="4857416"/>
            <a:ext cx="0" cy="867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6231995-678C-F9C0-3BEB-702C6C303C17}"/>
              </a:ext>
            </a:extLst>
          </p:cNvPr>
          <p:cNvSpPr/>
          <p:nvPr/>
        </p:nvSpPr>
        <p:spPr>
          <a:xfrm>
            <a:off x="1453515" y="48116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AC6C86-881A-AEF4-9173-8C4640B688AF}"/>
              </a:ext>
            </a:extLst>
          </p:cNvPr>
          <p:cNvSpPr/>
          <p:nvPr/>
        </p:nvSpPr>
        <p:spPr>
          <a:xfrm>
            <a:off x="1454149" y="428147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A905E63-A78D-7B0C-B533-63B30D2A358B}"/>
              </a:ext>
            </a:extLst>
          </p:cNvPr>
          <p:cNvSpPr/>
          <p:nvPr/>
        </p:nvSpPr>
        <p:spPr>
          <a:xfrm>
            <a:off x="1453515" y="354023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CF224A-DA4D-C541-150F-B277246CD9B4}"/>
                  </a:ext>
                </a:extLst>
              </p:cNvPr>
              <p:cNvSpPr txBox="1"/>
              <p:nvPr/>
            </p:nvSpPr>
            <p:spPr>
              <a:xfrm>
                <a:off x="1286386" y="5797612"/>
                <a:ext cx="379976" cy="345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CCF224A-DA4D-C541-150F-B277246CD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86" y="5797612"/>
                <a:ext cx="379976" cy="3452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063850-AF40-9F17-BAB9-5D231098AD46}"/>
              </a:ext>
            </a:extLst>
          </p:cNvPr>
          <p:cNvCxnSpPr>
            <a:cxnSpLocks/>
          </p:cNvCxnSpPr>
          <p:nvPr/>
        </p:nvCxnSpPr>
        <p:spPr>
          <a:xfrm flipV="1">
            <a:off x="1476374" y="4294805"/>
            <a:ext cx="0" cy="5530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64BE50-3483-77CD-8471-F71273765B13}"/>
              </a:ext>
            </a:extLst>
          </p:cNvPr>
          <p:cNvCxnSpPr>
            <a:cxnSpLocks/>
          </p:cNvCxnSpPr>
          <p:nvPr/>
        </p:nvCxnSpPr>
        <p:spPr>
          <a:xfrm flipV="1">
            <a:off x="1476374" y="3585952"/>
            <a:ext cx="0" cy="741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B61040-E50C-7E16-E86B-2F94E2503AFF}"/>
                  </a:ext>
                </a:extLst>
              </p:cNvPr>
              <p:cNvSpPr txBox="1"/>
              <p:nvPr/>
            </p:nvSpPr>
            <p:spPr>
              <a:xfrm>
                <a:off x="1429792" y="4765867"/>
                <a:ext cx="3550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B61040-E50C-7E16-E86B-2F94E2503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92" y="4765867"/>
                <a:ext cx="35503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AE6162-AAAF-B855-EBFB-655356FF94E8}"/>
                  </a:ext>
                </a:extLst>
              </p:cNvPr>
              <p:cNvSpPr txBox="1"/>
              <p:nvPr/>
            </p:nvSpPr>
            <p:spPr>
              <a:xfrm>
                <a:off x="1429792" y="4241862"/>
                <a:ext cx="340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AE6162-AAAF-B855-EBFB-655356FF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92" y="4241862"/>
                <a:ext cx="34002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97B4C1-B331-4C2D-36E5-D6CA55DE1BF0}"/>
                  </a:ext>
                </a:extLst>
              </p:cNvPr>
              <p:cNvSpPr txBox="1"/>
              <p:nvPr/>
            </p:nvSpPr>
            <p:spPr>
              <a:xfrm>
                <a:off x="1437295" y="3508851"/>
                <a:ext cx="348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97B4C1-B331-4C2D-36E5-D6CA55DE1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95" y="3508851"/>
                <a:ext cx="348172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8A2F6A-73E8-9352-DB00-BE1C54296219}"/>
                  </a:ext>
                </a:extLst>
              </p:cNvPr>
              <p:cNvSpPr txBox="1"/>
              <p:nvPr/>
            </p:nvSpPr>
            <p:spPr>
              <a:xfrm>
                <a:off x="1422289" y="5480943"/>
                <a:ext cx="340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8A2F6A-73E8-9352-DB00-BE1C54296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89" y="5480943"/>
                <a:ext cx="34028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12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 animBg="1"/>
      <p:bldP spid="19" grpId="0" animBg="1"/>
      <p:bldP spid="23" grpId="0" animBg="1"/>
      <p:bldP spid="24" grpId="0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So, the distance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represents the amount of new capital accumulated this period.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next period, we start off with a slightly higher capital to labor ratio,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and output per labor will increase.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process will repeat…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  <a:blipFill>
                <a:blip r:embed="rId2"/>
                <a:stretch>
                  <a:fillRect l="-2038" t="-1821" r="-1254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652635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60537B-3615-9131-92DA-FE366921ADA5}"/>
              </a:ext>
            </a:extLst>
          </p:cNvPr>
          <p:cNvCxnSpPr/>
          <p:nvPr/>
        </p:nvCxnSpPr>
        <p:spPr>
          <a:xfrm>
            <a:off x="1476375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85171-A3DB-B583-6F50-B5F3D508FD6B}"/>
              </a:ext>
            </a:extLst>
          </p:cNvPr>
          <p:cNvCxnSpPr>
            <a:cxnSpLocks/>
          </p:cNvCxnSpPr>
          <p:nvPr/>
        </p:nvCxnSpPr>
        <p:spPr>
          <a:xfrm flipV="1">
            <a:off x="1476375" y="4857416"/>
            <a:ext cx="0" cy="8671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6231995-678C-F9C0-3BEB-702C6C303C17}"/>
              </a:ext>
            </a:extLst>
          </p:cNvPr>
          <p:cNvSpPr/>
          <p:nvPr/>
        </p:nvSpPr>
        <p:spPr>
          <a:xfrm>
            <a:off x="1453515" y="48116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AC6C86-881A-AEF4-9173-8C4640B688AF}"/>
              </a:ext>
            </a:extLst>
          </p:cNvPr>
          <p:cNvSpPr/>
          <p:nvPr/>
        </p:nvSpPr>
        <p:spPr>
          <a:xfrm>
            <a:off x="1454149" y="428147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A905E63-A78D-7B0C-B533-63B30D2A358B}"/>
              </a:ext>
            </a:extLst>
          </p:cNvPr>
          <p:cNvSpPr/>
          <p:nvPr/>
        </p:nvSpPr>
        <p:spPr>
          <a:xfrm>
            <a:off x="1453515" y="354023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E063850-AF40-9F17-BAB9-5D231098AD46}"/>
              </a:ext>
            </a:extLst>
          </p:cNvPr>
          <p:cNvCxnSpPr>
            <a:cxnSpLocks/>
          </p:cNvCxnSpPr>
          <p:nvPr/>
        </p:nvCxnSpPr>
        <p:spPr>
          <a:xfrm flipV="1">
            <a:off x="1476374" y="4294805"/>
            <a:ext cx="0" cy="5530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64BE50-3483-77CD-8471-F71273765B13}"/>
              </a:ext>
            </a:extLst>
          </p:cNvPr>
          <p:cNvCxnSpPr>
            <a:cxnSpLocks/>
          </p:cNvCxnSpPr>
          <p:nvPr/>
        </p:nvCxnSpPr>
        <p:spPr>
          <a:xfrm flipV="1">
            <a:off x="1476374" y="3585952"/>
            <a:ext cx="0" cy="741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B61040-E50C-7E16-E86B-2F94E2503AFF}"/>
                  </a:ext>
                </a:extLst>
              </p:cNvPr>
              <p:cNvSpPr txBox="1"/>
              <p:nvPr/>
            </p:nvSpPr>
            <p:spPr>
              <a:xfrm>
                <a:off x="1429792" y="4765867"/>
                <a:ext cx="3550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B61040-E50C-7E16-E86B-2F94E2503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92" y="4765867"/>
                <a:ext cx="35503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AE6162-AAAF-B855-EBFB-655356FF94E8}"/>
                  </a:ext>
                </a:extLst>
              </p:cNvPr>
              <p:cNvSpPr txBox="1"/>
              <p:nvPr/>
            </p:nvSpPr>
            <p:spPr>
              <a:xfrm>
                <a:off x="1429792" y="4241862"/>
                <a:ext cx="3400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AE6162-AAAF-B855-EBFB-655356FF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792" y="4241862"/>
                <a:ext cx="34002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97B4C1-B331-4C2D-36E5-D6CA55DE1BF0}"/>
                  </a:ext>
                </a:extLst>
              </p:cNvPr>
              <p:cNvSpPr txBox="1"/>
              <p:nvPr/>
            </p:nvSpPr>
            <p:spPr>
              <a:xfrm>
                <a:off x="1437295" y="3508851"/>
                <a:ext cx="3481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97B4C1-B331-4C2D-36E5-D6CA55DE1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95" y="3508851"/>
                <a:ext cx="348172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A88A8E-9734-FB18-C459-5416F473DC13}"/>
                  </a:ext>
                </a:extLst>
              </p:cNvPr>
              <p:cNvSpPr txBox="1"/>
              <p:nvPr/>
            </p:nvSpPr>
            <p:spPr>
              <a:xfrm>
                <a:off x="1422289" y="5480943"/>
                <a:ext cx="3402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A88A8E-9734-FB18-C459-5416F473D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89" y="5480943"/>
                <a:ext cx="34028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342FC7-AA63-0213-07BE-7E2F3DDFFCD1}"/>
              </a:ext>
            </a:extLst>
          </p:cNvPr>
          <p:cNvCxnSpPr/>
          <p:nvPr/>
        </p:nvCxnSpPr>
        <p:spPr>
          <a:xfrm>
            <a:off x="2033262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9A06F9-7758-B3A1-4D81-1D1782CCC01F}"/>
              </a:ext>
            </a:extLst>
          </p:cNvPr>
          <p:cNvCxnSpPr>
            <a:cxnSpLocks/>
          </p:cNvCxnSpPr>
          <p:nvPr/>
        </p:nvCxnSpPr>
        <p:spPr>
          <a:xfrm flipV="1">
            <a:off x="2033262" y="3089275"/>
            <a:ext cx="0" cy="26352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BE76C9-C7C7-03A9-61CF-4A907C7833D6}"/>
              </a:ext>
            </a:extLst>
          </p:cNvPr>
          <p:cNvCxnSpPr>
            <a:cxnSpLocks/>
          </p:cNvCxnSpPr>
          <p:nvPr/>
        </p:nvCxnSpPr>
        <p:spPr>
          <a:xfrm>
            <a:off x="1528850" y="5829300"/>
            <a:ext cx="4294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4D1984-90D8-D2E8-81F2-EBF482521A0A}"/>
                  </a:ext>
                </a:extLst>
              </p:cNvPr>
              <p:cNvSpPr txBox="1"/>
              <p:nvPr/>
            </p:nvSpPr>
            <p:spPr>
              <a:xfrm>
                <a:off x="1286386" y="5797612"/>
                <a:ext cx="379976" cy="345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4D1984-90D8-D2E8-81F2-EBF482521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86" y="5797612"/>
                <a:ext cx="379976" cy="3452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8D3A93-D9EC-C7DF-DD1E-1E279E59C1A3}"/>
                  </a:ext>
                </a:extLst>
              </p:cNvPr>
              <p:cNvSpPr txBox="1"/>
              <p:nvPr/>
            </p:nvSpPr>
            <p:spPr>
              <a:xfrm>
                <a:off x="1866748" y="5797383"/>
                <a:ext cx="379976" cy="3452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8D3A93-D9EC-C7DF-DD1E-1E279E59C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748" y="5797383"/>
                <a:ext cx="379976" cy="3452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6" grpId="0" animBg="1"/>
      <p:bldP spid="19" grpId="0" animBg="1"/>
      <p:bldP spid="23" grpId="0" animBg="1"/>
      <p:bldP spid="31" grpId="0"/>
      <p:bldP spid="32" grpId="0"/>
      <p:bldP spid="33" grpId="0"/>
      <p:bldP spid="3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eventually reach a level of capital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in which capital accumulation is equal to depreciation.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At this point, the per labor capital in the economy remains constant, and we call this the “steady state.”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  <a:blipFill>
                <a:blip r:embed="rId2"/>
                <a:stretch>
                  <a:fillRect l="-2038" t="-1821" r="-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652635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342FC7-AA63-0213-07BE-7E2F3DDFFCD1}"/>
              </a:ext>
            </a:extLst>
          </p:cNvPr>
          <p:cNvCxnSpPr/>
          <p:nvPr/>
        </p:nvCxnSpPr>
        <p:spPr>
          <a:xfrm>
            <a:off x="2305737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9A06F9-7758-B3A1-4D81-1D1782CCC01F}"/>
              </a:ext>
            </a:extLst>
          </p:cNvPr>
          <p:cNvCxnSpPr>
            <a:cxnSpLocks/>
          </p:cNvCxnSpPr>
          <p:nvPr/>
        </p:nvCxnSpPr>
        <p:spPr>
          <a:xfrm flipV="1">
            <a:off x="2305737" y="2940050"/>
            <a:ext cx="0" cy="27844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8D3A93-D9EC-C7DF-DD1E-1E279E59C1A3}"/>
                  </a:ext>
                </a:extLst>
              </p:cNvPr>
              <p:cNvSpPr txBox="1"/>
              <p:nvPr/>
            </p:nvSpPr>
            <p:spPr>
              <a:xfrm>
                <a:off x="2139223" y="5797383"/>
                <a:ext cx="380039" cy="359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8D3A93-D9EC-C7DF-DD1E-1E279E59C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23" y="5797383"/>
                <a:ext cx="380039" cy="359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68F37505-0B15-3FA7-1338-3C4FB70B6E31}"/>
              </a:ext>
            </a:extLst>
          </p:cNvPr>
          <p:cNvSpPr/>
          <p:nvPr/>
        </p:nvSpPr>
        <p:spPr>
          <a:xfrm>
            <a:off x="2283523" y="386537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56A4D5-EB95-A77C-4114-47DAB7AA8264}"/>
              </a:ext>
            </a:extLst>
          </p:cNvPr>
          <p:cNvSpPr/>
          <p:nvPr/>
        </p:nvSpPr>
        <p:spPr>
          <a:xfrm>
            <a:off x="2283523" y="29016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9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6" grpId="0"/>
      <p:bldP spid="25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At the steady state, output per labor is: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At this point, without any exogenous shocks, the economy will remain at the production level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capital per labor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886201" cy="4351338"/>
              </a:xfrm>
              <a:blipFill>
                <a:blip r:embed="rId2"/>
                <a:stretch>
                  <a:fillRect l="-2038" t="-1821" r="-3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652635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639039" y="3501736"/>
            <a:ext cx="3626428" cy="226093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637913"/>
                <a:ext cx="828175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8342FC7-AA63-0213-07BE-7E2F3DDFFCD1}"/>
              </a:ext>
            </a:extLst>
          </p:cNvPr>
          <p:cNvCxnSpPr/>
          <p:nvPr/>
        </p:nvCxnSpPr>
        <p:spPr>
          <a:xfrm>
            <a:off x="2305737" y="5724525"/>
            <a:ext cx="0" cy="104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D9A06F9-7758-B3A1-4D81-1D1782CCC01F}"/>
              </a:ext>
            </a:extLst>
          </p:cNvPr>
          <p:cNvCxnSpPr>
            <a:cxnSpLocks/>
          </p:cNvCxnSpPr>
          <p:nvPr/>
        </p:nvCxnSpPr>
        <p:spPr>
          <a:xfrm flipV="1">
            <a:off x="2305737" y="2940050"/>
            <a:ext cx="0" cy="27844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8D3A93-D9EC-C7DF-DD1E-1E279E59C1A3}"/>
                  </a:ext>
                </a:extLst>
              </p:cNvPr>
              <p:cNvSpPr txBox="1"/>
              <p:nvPr/>
            </p:nvSpPr>
            <p:spPr>
              <a:xfrm>
                <a:off x="2139223" y="5797383"/>
                <a:ext cx="380039" cy="359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8D3A93-D9EC-C7DF-DD1E-1E279E59C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223" y="5797383"/>
                <a:ext cx="380039" cy="359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68F37505-0B15-3FA7-1338-3C4FB70B6E31}"/>
              </a:ext>
            </a:extLst>
          </p:cNvPr>
          <p:cNvSpPr/>
          <p:nvPr/>
        </p:nvSpPr>
        <p:spPr>
          <a:xfrm>
            <a:off x="2283523" y="386537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A56A4D5-EB95-A77C-4114-47DAB7AA8264}"/>
              </a:ext>
            </a:extLst>
          </p:cNvPr>
          <p:cNvSpPr/>
          <p:nvPr/>
        </p:nvSpPr>
        <p:spPr>
          <a:xfrm>
            <a:off x="2283523" y="29016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natural question may be “can a higher saving rate be a driver of long run growth?”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In our model’s context, this is effectively asking “if the savings rate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increased, does the economy grow faster?”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answer is a bit complicated…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does not affect the long-run </a:t>
                </a:r>
                <a:r>
                  <a:rPr lang="en-US" i="1" u="sng" dirty="0"/>
                  <a:t>growth rate</a:t>
                </a:r>
                <a:r>
                  <a:rPr lang="en-US" dirty="0"/>
                  <a:t> of output per labor.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determines the </a:t>
                </a:r>
                <a:r>
                  <a:rPr lang="en-US" i="1" u="sng" dirty="0"/>
                  <a:t>level</a:t>
                </a:r>
                <a:r>
                  <a:rPr lang="en-US" dirty="0"/>
                  <a:t> of output per labor in the long run.</a:t>
                </a:r>
              </a:p>
              <a:p>
                <a:pPr lvl="1"/>
                <a:r>
                  <a:rPr lang="en-US" dirty="0"/>
                  <a:t>An increase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will lead to a higher growth of output per labor, but this is not sustainable.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First Claim: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/>
                  <a:t> does not affect the long-run </a:t>
                </a:r>
                <a:r>
                  <a:rPr lang="en-US" b="1" i="1" u="sng" dirty="0"/>
                  <a:t>growth rate</a:t>
                </a:r>
                <a:r>
                  <a:rPr lang="en-US" b="1" dirty="0"/>
                  <a:t> of output per labor.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Recall that the capital stock per labor in the economy will eventually reach the steady state level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Once the capital stock per labor reaches the steady state level, it will not deviate away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and this will lead to a steady state output per labor level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Therefore, in this specific model, the long run growth rate of output per labor will be zero.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Second Claim: 𝑠 determines the level of output per labor in the long run.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Rephrasing this, we can say that… “given two identical countries, the one with the higher saving rate will end up at a higher output per labor in the long run.”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Suppose we have two countries with identical production functions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identical rate of capital depreciation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but a different saving rate.</a:t>
                </a:r>
              </a:p>
              <a:p>
                <a:pPr lvl="1"/>
                <a:r>
                  <a:rPr lang="en-US" dirty="0"/>
                  <a:t>One country has a high saving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other country has a low saving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3977215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215" y="5766406"/>
                <a:ext cx="579198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132178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32178" y="2014029"/>
                <a:ext cx="560474" cy="307777"/>
              </a:xfrm>
              <a:prstGeom prst="rect">
                <a:avLst/>
              </a:prstGeom>
              <a:blipFill>
                <a:blip r:embed="rId3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579898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571499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566302" y="3190382"/>
            <a:ext cx="3626428" cy="2572286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19512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512" y="1421754"/>
                <a:ext cx="455060" cy="5167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21338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338" y="2433095"/>
                <a:ext cx="720775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357308" y="3342732"/>
                <a:ext cx="96321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08" y="3342732"/>
                <a:ext cx="963212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555913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76796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685014-EAD8-9F84-0B84-A7BF2B722652}"/>
                  </a:ext>
                </a:extLst>
              </p:cNvPr>
              <p:cNvSpPr txBox="1"/>
              <p:nvPr/>
            </p:nvSpPr>
            <p:spPr>
              <a:xfrm>
                <a:off x="8178985" y="5777621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685014-EAD8-9F84-0B84-A7BF2B722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985" y="5777621"/>
                <a:ext cx="579198" cy="307777"/>
              </a:xfrm>
              <a:prstGeom prst="rect">
                <a:avLst/>
              </a:prstGeom>
              <a:blipFill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2DEA2D-202E-F09B-99B1-DBD62C469FAC}"/>
                  </a:ext>
                </a:extLst>
              </p:cNvPr>
              <p:cNvSpPr txBox="1"/>
              <p:nvPr/>
            </p:nvSpPr>
            <p:spPr>
              <a:xfrm rot="16200000">
                <a:off x="4333948" y="2025244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2DEA2D-202E-F09B-99B1-DBD62C469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333948" y="2025244"/>
                <a:ext cx="560474" cy="307777"/>
              </a:xfrm>
              <a:prstGeom prst="rect">
                <a:avLst/>
              </a:prstGeom>
              <a:blipFill>
                <a:blip r:embed="rId7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AE9C07-1BBE-C086-C160-6725361589F0}"/>
              </a:ext>
            </a:extLst>
          </p:cNvPr>
          <p:cNvCxnSpPr/>
          <p:nvPr/>
        </p:nvCxnSpPr>
        <p:spPr>
          <a:xfrm flipV="1">
            <a:off x="4781668" y="1836840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D3BEC2F-5C00-A25F-11E0-BBB8AB0F9545}"/>
              </a:ext>
            </a:extLst>
          </p:cNvPr>
          <p:cNvSpPr/>
          <p:nvPr/>
        </p:nvSpPr>
        <p:spPr>
          <a:xfrm>
            <a:off x="4773269" y="2349170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2A07B7-875C-2F89-B9A8-AB5D7CB47972}"/>
              </a:ext>
            </a:extLst>
          </p:cNvPr>
          <p:cNvSpPr/>
          <p:nvPr/>
        </p:nvSpPr>
        <p:spPr>
          <a:xfrm>
            <a:off x="4768072" y="4177146"/>
            <a:ext cx="3626428" cy="1596736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256723-434B-EA99-C3F5-938D7C9CEDF0}"/>
                  </a:ext>
                </a:extLst>
              </p:cNvPr>
              <p:cNvSpPr txBox="1"/>
              <p:nvPr/>
            </p:nvSpPr>
            <p:spPr>
              <a:xfrm>
                <a:off x="8121282" y="1432969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256723-434B-EA99-C3F5-938D7C9CE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282" y="1432969"/>
                <a:ext cx="455060" cy="5167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9707E5-15C4-80B7-1D29-6D5FD869DD52}"/>
                  </a:ext>
                </a:extLst>
              </p:cNvPr>
              <p:cNvSpPr txBox="1"/>
              <p:nvPr/>
            </p:nvSpPr>
            <p:spPr>
              <a:xfrm>
                <a:off x="7923108" y="2444310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F9707E5-15C4-80B7-1D29-6D5FD869D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108" y="2444310"/>
                <a:ext cx="720775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BB0235-7DEB-9152-F837-54EFD9B66EAE}"/>
                  </a:ext>
                </a:extLst>
              </p:cNvPr>
              <p:cNvSpPr txBox="1"/>
              <p:nvPr/>
            </p:nvSpPr>
            <p:spPr>
              <a:xfrm>
                <a:off x="7696239" y="4272286"/>
                <a:ext cx="92794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BB0235-7DEB-9152-F837-54EFD9B66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39" y="4272286"/>
                <a:ext cx="927946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A9519F-58B9-3273-D20D-A6D152A877FF}"/>
              </a:ext>
            </a:extLst>
          </p:cNvPr>
          <p:cNvCxnSpPr/>
          <p:nvPr/>
        </p:nvCxnSpPr>
        <p:spPr>
          <a:xfrm>
            <a:off x="4757683" y="5785097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7DC021-27A3-E9E5-A8C7-AFC5A956DD39}"/>
              </a:ext>
            </a:extLst>
          </p:cNvPr>
          <p:cNvCxnSpPr>
            <a:cxnSpLocks/>
          </p:cNvCxnSpPr>
          <p:nvPr/>
        </p:nvCxnSpPr>
        <p:spPr>
          <a:xfrm rot="16200000">
            <a:off x="2824974" y="3841997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3068E62-0579-7C69-68DF-3674053EF1A4}"/>
              </a:ext>
            </a:extLst>
          </p:cNvPr>
          <p:cNvSpPr/>
          <p:nvPr/>
        </p:nvSpPr>
        <p:spPr>
          <a:xfrm>
            <a:off x="2531173" y="350167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C713180-403E-C720-6724-D756FE3F688D}"/>
              </a:ext>
            </a:extLst>
          </p:cNvPr>
          <p:cNvSpPr/>
          <p:nvPr/>
        </p:nvSpPr>
        <p:spPr>
          <a:xfrm>
            <a:off x="2531173" y="27602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3A5C502-A640-EB3B-F087-54D37B2DC388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2554033" y="2805935"/>
            <a:ext cx="0" cy="29567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27CCD907-1F12-B37E-13F7-FE2E63F65986}"/>
              </a:ext>
            </a:extLst>
          </p:cNvPr>
          <p:cNvSpPr/>
          <p:nvPr/>
        </p:nvSpPr>
        <p:spPr>
          <a:xfrm>
            <a:off x="5757995" y="463354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95E13B4-13DD-E771-DFA1-E540E1ED1437}"/>
              </a:ext>
            </a:extLst>
          </p:cNvPr>
          <p:cNvSpPr/>
          <p:nvPr/>
        </p:nvSpPr>
        <p:spPr>
          <a:xfrm>
            <a:off x="5755269" y="336550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D913C8D-71CF-C1C0-AA9B-7FD74B35C932}"/>
              </a:ext>
            </a:extLst>
          </p:cNvPr>
          <p:cNvCxnSpPr>
            <a:stCxn id="34" idx="4"/>
          </p:cNvCxnSpPr>
          <p:nvPr/>
        </p:nvCxnSpPr>
        <p:spPr>
          <a:xfrm flipH="1">
            <a:off x="5778128" y="3411223"/>
            <a:ext cx="1" cy="236265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3B8057-6808-A2E7-4F88-5C4EF9B77051}"/>
                  </a:ext>
                </a:extLst>
              </p:cNvPr>
              <p:cNvSpPr txBox="1"/>
              <p:nvPr/>
            </p:nvSpPr>
            <p:spPr>
              <a:xfrm>
                <a:off x="2312299" y="5829392"/>
                <a:ext cx="483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F3B8057-6808-A2E7-4F88-5C4EF9B77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299" y="5829392"/>
                <a:ext cx="483466" cy="215444"/>
              </a:xfrm>
              <a:prstGeom prst="rect">
                <a:avLst/>
              </a:prstGeom>
              <a:blipFill>
                <a:blip r:embed="rId11"/>
                <a:stretch>
                  <a:fillRect l="-7500" r="-6250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7EB3CEB-A79E-AD23-B25B-AE06394337F8}"/>
                  </a:ext>
                </a:extLst>
              </p:cNvPr>
              <p:cNvSpPr txBox="1"/>
              <p:nvPr/>
            </p:nvSpPr>
            <p:spPr>
              <a:xfrm>
                <a:off x="5536395" y="5819084"/>
                <a:ext cx="483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7EB3CEB-A79E-AD23-B25B-AE0639433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395" y="5819084"/>
                <a:ext cx="483466" cy="215444"/>
              </a:xfrm>
              <a:prstGeom prst="rect">
                <a:avLst/>
              </a:prstGeom>
              <a:blipFill>
                <a:blip r:embed="rId12"/>
                <a:stretch>
                  <a:fillRect l="-6250" r="-375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76D7660-5C6A-D1CD-45B7-3ADF9034DFC0}"/>
              </a:ext>
            </a:extLst>
          </p:cNvPr>
          <p:cNvCxnSpPr>
            <a:stCxn id="34" idx="2"/>
          </p:cNvCxnSpPr>
          <p:nvPr/>
        </p:nvCxnSpPr>
        <p:spPr>
          <a:xfrm flipH="1" flipV="1">
            <a:off x="4781668" y="3388363"/>
            <a:ext cx="973601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8C02822-82D6-B406-7610-D464B65C5B07}"/>
              </a:ext>
            </a:extLst>
          </p:cNvPr>
          <p:cNvCxnSpPr>
            <a:stCxn id="28" idx="2"/>
          </p:cNvCxnSpPr>
          <p:nvPr/>
        </p:nvCxnSpPr>
        <p:spPr>
          <a:xfrm flipH="1" flipV="1">
            <a:off x="555913" y="2783075"/>
            <a:ext cx="197526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56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  <p:bldP spid="18" grpId="0" animBg="1"/>
      <p:bldP spid="20" grpId="0"/>
      <p:bldP spid="21" grpId="0"/>
      <p:bldP spid="22" grpId="0"/>
      <p:bldP spid="3" grpId="0"/>
      <p:bldP spid="8" grpId="0"/>
      <p:bldP spid="14" grpId="0" animBg="1"/>
      <p:bldP spid="16" grpId="0" animBg="1"/>
      <p:bldP spid="19" grpId="0"/>
      <p:bldP spid="23" grpId="0"/>
      <p:bldP spid="24" grpId="0"/>
      <p:bldP spid="27" grpId="0" animBg="1"/>
      <p:bldP spid="28" grpId="0" animBg="1"/>
      <p:bldP spid="33" grpId="0" animBg="1"/>
      <p:bldP spid="34" grpId="0" animBg="1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and Capital in the Long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long run, output and capital interacts as follows:</a:t>
            </a:r>
          </a:p>
          <a:p>
            <a:pPr lvl="1"/>
            <a:r>
              <a:rPr lang="en-US" dirty="0"/>
              <a:t>The capital stock in the economy determines the amount of output that can be produced in the economy.</a:t>
            </a:r>
          </a:p>
          <a:p>
            <a:pPr lvl="1"/>
            <a:r>
              <a:rPr lang="en-US" dirty="0"/>
              <a:t>The amount of output produced in the economy in turn determines the amount of investment.</a:t>
            </a:r>
          </a:p>
          <a:p>
            <a:pPr lvl="1"/>
            <a:r>
              <a:rPr lang="en-US" dirty="0"/>
              <a:t>The amount of investment in the economy determines the amount of capital accumulation.</a:t>
            </a:r>
          </a:p>
          <a:p>
            <a:pPr lvl="1"/>
            <a:r>
              <a:rPr lang="en-US" dirty="0"/>
              <a:t>…and this closes the circular structure.</a:t>
            </a:r>
          </a:p>
          <a:p>
            <a:pPr lvl="3"/>
            <a:endParaRPr lang="en-US" dirty="0"/>
          </a:p>
          <a:p>
            <a:r>
              <a:rPr lang="en-US" dirty="0"/>
              <a:t>We will be looking into the details of each step in this circular process of growth.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Third Claim:</a:t>
                </a:r>
                <a:r>
                  <a:rPr lang="en-US" dirty="0"/>
                  <a:t> </a:t>
                </a:r>
                <a:r>
                  <a:rPr lang="en-US" b="1" dirty="0"/>
                  <a:t>An increase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/>
                  <a:t> will lead to a higher growth of output per labor, but this is not sustainable.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This claim is proven by the previous two claims.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know that regardless of the saving rate, the growth rate of output per labor remains constant at zero.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Meanwhile, increasing the saving rate will lead to a higher output per labor, all else equal.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So, </a:t>
                </a:r>
                <a:r>
                  <a:rPr lang="en-US" u="sng" dirty="0"/>
                  <a:t>saving alone cannot sustain growth over the long run</a:t>
                </a:r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/>
              <a:lstStyle/>
              <a:p>
                <a:r>
                  <a:rPr lang="en-US" dirty="0"/>
                  <a:t>Suppose that we start off at a low saving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steady state capital per labor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and output per labor will be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the saving rate increases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, the saving graph shifts upward.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Output increases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 r="-3167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52" y="5766406"/>
                <a:ext cx="579198" cy="307777"/>
              </a:xfrm>
              <a:prstGeom prst="rect">
                <a:avLst/>
              </a:prstGeo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CC9B06-2550-BB26-236E-259F5819ED3F}"/>
              </a:ext>
            </a:extLst>
          </p:cNvPr>
          <p:cNvCxnSpPr/>
          <p:nvPr/>
        </p:nvCxnSpPr>
        <p:spPr>
          <a:xfrm flipV="1">
            <a:off x="652635" y="1825625"/>
            <a:ext cx="3472642" cy="393855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6A2DB8C-A01A-FF99-7B23-73EFF03CE4A0}"/>
              </a:ext>
            </a:extLst>
          </p:cNvPr>
          <p:cNvSpPr/>
          <p:nvPr/>
        </p:nvSpPr>
        <p:spPr>
          <a:xfrm>
            <a:off x="644236" y="2337955"/>
            <a:ext cx="3626428" cy="3429000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BFB458-53A9-4968-F321-024870BD07F2}"/>
              </a:ext>
            </a:extLst>
          </p:cNvPr>
          <p:cNvSpPr/>
          <p:nvPr/>
        </p:nvSpPr>
        <p:spPr>
          <a:xfrm>
            <a:off x="639039" y="4029076"/>
            <a:ext cx="3626428" cy="173359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/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467D98E-8E87-B458-3195-9A61BBFA2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249" y="1421754"/>
                <a:ext cx="455060" cy="516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/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437163-64EF-90DA-1479-4A6DF321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075" y="2433095"/>
                <a:ext cx="720775" cy="622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/>
              <p:nvPr/>
            </p:nvSpPr>
            <p:spPr>
              <a:xfrm>
                <a:off x="3616535" y="4124216"/>
                <a:ext cx="92794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AA8D06-44A3-F04B-4ECA-1927F8A44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4124216"/>
                <a:ext cx="927946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DF046939-B255-D344-67C4-49AD2EA0A301}"/>
              </a:ext>
            </a:extLst>
          </p:cNvPr>
          <p:cNvSpPr/>
          <p:nvPr/>
        </p:nvSpPr>
        <p:spPr>
          <a:xfrm>
            <a:off x="1750123" y="447154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D8C11DE-9DE0-C7F6-33F7-4255A8679076}"/>
              </a:ext>
            </a:extLst>
          </p:cNvPr>
          <p:cNvSpPr/>
          <p:nvPr/>
        </p:nvSpPr>
        <p:spPr>
          <a:xfrm>
            <a:off x="1750123" y="323645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A703EF-403F-F499-6491-5BB2F3AA4A73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772983" y="3282172"/>
            <a:ext cx="0" cy="24804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90E15D-FF2E-481C-D5E3-8AFAB7C921CA}"/>
              </a:ext>
            </a:extLst>
          </p:cNvPr>
          <p:cNvCxnSpPr>
            <a:stCxn id="8" idx="2"/>
          </p:cNvCxnSpPr>
          <p:nvPr/>
        </p:nvCxnSpPr>
        <p:spPr>
          <a:xfrm flipH="1" flipV="1">
            <a:off x="639039" y="3259312"/>
            <a:ext cx="1111084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FB11E5-24E2-DBCE-A34C-3DE0C17B2225}"/>
              </a:ext>
            </a:extLst>
          </p:cNvPr>
          <p:cNvCxnSpPr/>
          <p:nvPr/>
        </p:nvCxnSpPr>
        <p:spPr>
          <a:xfrm>
            <a:off x="1772982" y="5738853"/>
            <a:ext cx="0" cy="729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EADCB9A-0E72-9E4B-F45D-EE556FFC81DD}"/>
              </a:ext>
            </a:extLst>
          </p:cNvPr>
          <p:cNvSpPr/>
          <p:nvPr/>
        </p:nvSpPr>
        <p:spPr>
          <a:xfrm>
            <a:off x="639039" y="3236452"/>
            <a:ext cx="3626428" cy="2527821"/>
          </a:xfrm>
          <a:custGeom>
            <a:avLst/>
            <a:gdLst>
              <a:gd name="connsiteX0" fmla="*/ 0 w 3626428"/>
              <a:gd name="connsiteY0" fmla="*/ 3429000 h 3429000"/>
              <a:gd name="connsiteX1" fmla="*/ 1018309 w 3626428"/>
              <a:gd name="connsiteY1" fmla="*/ 1018309 h 3429000"/>
              <a:gd name="connsiteX2" fmla="*/ 3626428 w 3626428"/>
              <a:gd name="connsiteY2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6428" h="3429000">
                <a:moveTo>
                  <a:pt x="0" y="3429000"/>
                </a:moveTo>
                <a:cubicBezTo>
                  <a:pt x="206952" y="2509404"/>
                  <a:pt x="413904" y="1589809"/>
                  <a:pt x="1018309" y="1018309"/>
                </a:cubicBezTo>
                <a:cubicBezTo>
                  <a:pt x="1622714" y="446809"/>
                  <a:pt x="2624571" y="223404"/>
                  <a:pt x="3626428" y="0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8EAB8E-F22A-2976-78B1-0878788C33AE}"/>
                  </a:ext>
                </a:extLst>
              </p:cNvPr>
              <p:cNvSpPr txBox="1"/>
              <p:nvPr/>
            </p:nvSpPr>
            <p:spPr>
              <a:xfrm>
                <a:off x="3616535" y="3300630"/>
                <a:ext cx="96321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18EAB8E-F22A-2976-78B1-0878788C3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5" y="3300630"/>
                <a:ext cx="963212" cy="6223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18024174-FDEF-3747-33EB-A117551E5C87}"/>
              </a:ext>
            </a:extLst>
          </p:cNvPr>
          <p:cNvSpPr/>
          <p:nvPr/>
        </p:nvSpPr>
        <p:spPr>
          <a:xfrm>
            <a:off x="2556034" y="35546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3537A61-A003-88CA-0B1B-4F4D8EDD31FD}"/>
              </a:ext>
            </a:extLst>
          </p:cNvPr>
          <p:cNvSpPr/>
          <p:nvPr/>
        </p:nvSpPr>
        <p:spPr>
          <a:xfrm>
            <a:off x="2556034" y="278299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501E94-2E0C-4F6E-A5D1-773E2C35A02A}"/>
              </a:ext>
            </a:extLst>
          </p:cNvPr>
          <p:cNvCxnSpPr>
            <a:cxnSpLocks/>
          </p:cNvCxnSpPr>
          <p:nvPr/>
        </p:nvCxnSpPr>
        <p:spPr>
          <a:xfrm>
            <a:off x="2577846" y="2828711"/>
            <a:ext cx="0" cy="293871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F1DB8A-2704-E2B6-0D5B-C2896121A981}"/>
              </a:ext>
            </a:extLst>
          </p:cNvPr>
          <p:cNvCxnSpPr/>
          <p:nvPr/>
        </p:nvCxnSpPr>
        <p:spPr>
          <a:xfrm>
            <a:off x="2577845" y="5738853"/>
            <a:ext cx="0" cy="729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19C224A-93D9-083D-7F0E-C052D1DDB1B4}"/>
              </a:ext>
            </a:extLst>
          </p:cNvPr>
          <p:cNvCxnSpPr>
            <a:cxnSpLocks/>
          </p:cNvCxnSpPr>
          <p:nvPr/>
        </p:nvCxnSpPr>
        <p:spPr>
          <a:xfrm flipH="1">
            <a:off x="644236" y="2805852"/>
            <a:ext cx="191179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347FD1-9CBF-FD34-23F7-378A397DCC3A}"/>
                  </a:ext>
                </a:extLst>
              </p:cNvPr>
              <p:cNvSpPr txBox="1"/>
              <p:nvPr/>
            </p:nvSpPr>
            <p:spPr>
              <a:xfrm>
                <a:off x="164539" y="3151590"/>
                <a:ext cx="4488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7347FD1-9CBF-FD34-23F7-378A397DC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9" y="3151590"/>
                <a:ext cx="448841" cy="215444"/>
              </a:xfrm>
              <a:prstGeom prst="rect">
                <a:avLst/>
              </a:prstGeom>
              <a:blipFill>
                <a:blip r:embed="rId9"/>
                <a:stretch>
                  <a:fillRect l="-8108" r="-67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8378F7-B7C1-3AC6-8C64-1477B9F0C4AE}"/>
                  </a:ext>
                </a:extLst>
              </p:cNvPr>
              <p:cNvSpPr txBox="1"/>
              <p:nvPr/>
            </p:nvSpPr>
            <p:spPr>
              <a:xfrm>
                <a:off x="164539" y="2692150"/>
                <a:ext cx="44884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8378F7-B7C1-3AC6-8C64-1477B9F0C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9" y="2692150"/>
                <a:ext cx="448841" cy="215444"/>
              </a:xfrm>
              <a:prstGeom prst="rect">
                <a:avLst/>
              </a:prstGeom>
              <a:blipFill>
                <a:blip r:embed="rId10"/>
                <a:stretch>
                  <a:fillRect l="-9459" r="-6757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F68820-BE49-6E9E-4516-C5F669601C52}"/>
                  </a:ext>
                </a:extLst>
              </p:cNvPr>
              <p:cNvSpPr txBox="1"/>
              <p:nvPr/>
            </p:nvSpPr>
            <p:spPr>
              <a:xfrm>
                <a:off x="1548561" y="5791398"/>
                <a:ext cx="468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F68820-BE49-6E9E-4516-C5F669601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61" y="5791398"/>
                <a:ext cx="468462" cy="215444"/>
              </a:xfrm>
              <a:prstGeom prst="rect">
                <a:avLst/>
              </a:prstGeom>
              <a:blipFill>
                <a:blip r:embed="rId11"/>
                <a:stretch>
                  <a:fillRect l="-7792" r="-649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BB23B6D-4061-3813-CF48-4EEDF7102AB1}"/>
                  </a:ext>
                </a:extLst>
              </p:cNvPr>
              <p:cNvSpPr txBox="1"/>
              <p:nvPr/>
            </p:nvSpPr>
            <p:spPr>
              <a:xfrm>
                <a:off x="2337519" y="5791398"/>
                <a:ext cx="4834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BB23B6D-4061-3813-CF48-4EEDF7102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519" y="5791398"/>
                <a:ext cx="483466" cy="215444"/>
              </a:xfrm>
              <a:prstGeom prst="rect">
                <a:avLst/>
              </a:prstGeom>
              <a:blipFill>
                <a:blip r:embed="rId12"/>
                <a:stretch>
                  <a:fillRect l="-7500" r="-6250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1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" grpId="0" animBg="1"/>
      <p:bldP spid="22" grpId="0"/>
      <p:bldP spid="3" grpId="0" animBg="1"/>
      <p:bldP spid="8" grpId="0" animBg="1"/>
      <p:bldP spid="28" grpId="0" animBg="1"/>
      <p:bldP spid="30" grpId="0"/>
      <p:bldP spid="31" grpId="0" animBg="1"/>
      <p:bldP spid="32" grpId="0" animBg="1"/>
      <p:bldP spid="39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Saving Rates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economy is at steady state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with saving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At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, the saving rate of the economy increases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Output per labor increases over time, converging to the new steady state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 r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3939326" y="5773882"/>
                <a:ext cx="6326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𝑇𝑖𝑚𝑒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326" y="5773882"/>
                <a:ext cx="63267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5E0856-22EB-6109-979F-07E8E49970A0}"/>
              </a:ext>
            </a:extLst>
          </p:cNvPr>
          <p:cNvCxnSpPr>
            <a:cxnSpLocks/>
          </p:cNvCxnSpPr>
          <p:nvPr/>
        </p:nvCxnSpPr>
        <p:spPr>
          <a:xfrm>
            <a:off x="647771" y="4583256"/>
            <a:ext cx="698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D1CE54-704F-0F58-4E70-C9DD51F4FDE9}"/>
              </a:ext>
            </a:extLst>
          </p:cNvPr>
          <p:cNvCxnSpPr>
            <a:cxnSpLocks/>
          </p:cNvCxnSpPr>
          <p:nvPr/>
        </p:nvCxnSpPr>
        <p:spPr>
          <a:xfrm>
            <a:off x="1346200" y="5724525"/>
            <a:ext cx="0" cy="109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1A3C8E-EF03-59DF-A599-E7F27FA4463E}"/>
                  </a:ext>
                </a:extLst>
              </p:cNvPr>
              <p:cNvSpPr txBox="1"/>
              <p:nvPr/>
            </p:nvSpPr>
            <p:spPr>
              <a:xfrm>
                <a:off x="1158488" y="5823240"/>
                <a:ext cx="375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21A3C8E-EF03-59DF-A599-E7F27FA4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88" y="5823240"/>
                <a:ext cx="37542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70783BE-8F23-BCE4-BF54-093551A4DC53}"/>
              </a:ext>
            </a:extLst>
          </p:cNvPr>
          <p:cNvCxnSpPr/>
          <p:nvPr/>
        </p:nvCxnSpPr>
        <p:spPr>
          <a:xfrm flipV="1">
            <a:off x="1346200" y="1887680"/>
            <a:ext cx="0" cy="38368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208AD61-0F39-A880-8AB6-A35657BC46B9}"/>
              </a:ext>
            </a:extLst>
          </p:cNvPr>
          <p:cNvSpPr/>
          <p:nvPr/>
        </p:nvSpPr>
        <p:spPr>
          <a:xfrm>
            <a:off x="1346199" y="3498850"/>
            <a:ext cx="3095235" cy="1085850"/>
          </a:xfrm>
          <a:custGeom>
            <a:avLst/>
            <a:gdLst>
              <a:gd name="connsiteX0" fmla="*/ 0 w 2813050"/>
              <a:gd name="connsiteY0" fmla="*/ 1085850 h 1085850"/>
              <a:gd name="connsiteX1" fmla="*/ 762000 w 2813050"/>
              <a:gd name="connsiteY1" fmla="*/ 234950 h 1085850"/>
              <a:gd name="connsiteX2" fmla="*/ 2813050 w 2813050"/>
              <a:gd name="connsiteY2" fmla="*/ 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3050" h="1085850">
                <a:moveTo>
                  <a:pt x="0" y="1085850"/>
                </a:moveTo>
                <a:cubicBezTo>
                  <a:pt x="146579" y="750887"/>
                  <a:pt x="293158" y="415925"/>
                  <a:pt x="762000" y="234950"/>
                </a:cubicBezTo>
                <a:cubicBezTo>
                  <a:pt x="1230842" y="53975"/>
                  <a:pt x="2021946" y="26987"/>
                  <a:pt x="281305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A75A83-4073-B6BE-DD77-307A66EFF0FA}"/>
              </a:ext>
            </a:extLst>
          </p:cNvPr>
          <p:cNvCxnSpPr/>
          <p:nvPr/>
        </p:nvCxnSpPr>
        <p:spPr>
          <a:xfrm>
            <a:off x="639040" y="3448050"/>
            <a:ext cx="380239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739BC44-08F0-C283-5550-A85E4DCC194F}"/>
                  </a:ext>
                </a:extLst>
              </p:cNvPr>
              <p:cNvSpPr txBox="1"/>
              <p:nvPr/>
            </p:nvSpPr>
            <p:spPr>
              <a:xfrm>
                <a:off x="229503" y="4358301"/>
                <a:ext cx="409536" cy="505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739BC44-08F0-C283-5550-A85E4DCC1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03" y="4358301"/>
                <a:ext cx="409536" cy="505331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A92FA4-AA82-EFC3-AABB-AC81E96D7EEE}"/>
                  </a:ext>
                </a:extLst>
              </p:cNvPr>
              <p:cNvSpPr txBox="1"/>
              <p:nvPr/>
            </p:nvSpPr>
            <p:spPr>
              <a:xfrm>
                <a:off x="246633" y="3176334"/>
                <a:ext cx="409536" cy="505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8A92FA4-AA82-EFC3-AABB-AC81E96D7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33" y="3176334"/>
                <a:ext cx="409536" cy="505331"/>
              </a:xfrm>
              <a:prstGeom prst="rect">
                <a:avLst/>
              </a:prstGeom>
              <a:blipFill>
                <a:blip r:embed="rId7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7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4" grpId="0"/>
      <p:bldP spid="50" grpId="0" animBg="1"/>
      <p:bldP spid="53" grpId="0"/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Government and Saving 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Governments can affect the economy’s saving rate by…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…Increasing public saving.</a:t>
                </a:r>
              </a:p>
              <a:p>
                <a:pPr lvl="1"/>
                <a:r>
                  <a:rPr lang="en-US" dirty="0"/>
                  <a:t>Recall that to get the result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, we assumed that public saving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was zero.</a:t>
                </a:r>
              </a:p>
              <a:p>
                <a:pPr lvl="1"/>
                <a:r>
                  <a:rPr lang="en-US" dirty="0"/>
                  <a:t>If the government runs a surplus,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and the overall savings in the economy will increase. </a:t>
                </a:r>
              </a:p>
              <a:p>
                <a:pPr lvl="1"/>
                <a:r>
                  <a:rPr lang="en-US" dirty="0"/>
                  <a:t>If the government runs a deficit,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, and the overall savings in the economy will decrease. 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…Incentivizing private saving.</a:t>
                </a:r>
              </a:p>
              <a:p>
                <a:pPr lvl="1"/>
                <a:r>
                  <a:rPr lang="en-US" dirty="0"/>
                  <a:t>Governments may provide subsidies to private savings in the form of tax breaks for savings.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“Best” Saving 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962900" cy="4530727"/>
          </a:xfrm>
        </p:spPr>
        <p:txBody>
          <a:bodyPr>
            <a:normAutofit/>
          </a:bodyPr>
          <a:lstStyle/>
          <a:p>
            <a:r>
              <a:rPr lang="en-US" dirty="0"/>
              <a:t>So… what is the “best” saving rate for the economy?</a:t>
            </a:r>
          </a:p>
          <a:p>
            <a:pPr lvl="3"/>
            <a:endParaRPr lang="en-US" dirty="0"/>
          </a:p>
          <a:p>
            <a:r>
              <a:rPr lang="en-US" dirty="0"/>
              <a:t>Let’s assume that the government cares about the welfare of their citizens.</a:t>
            </a:r>
          </a:p>
          <a:p>
            <a:pPr lvl="3"/>
            <a:endParaRPr lang="en-US" dirty="0"/>
          </a:p>
          <a:p>
            <a:r>
              <a:rPr lang="en-US" dirty="0"/>
              <a:t>The welfare of the citizens depends on the output to a certain degree, but primarily depends on their level of </a:t>
            </a:r>
            <a:r>
              <a:rPr lang="en-US" i="1" u="sng" dirty="0"/>
              <a:t>consumption</a:t>
            </a:r>
            <a:r>
              <a:rPr lang="en-US" dirty="0"/>
              <a:t>.</a:t>
            </a:r>
          </a:p>
          <a:p>
            <a:pPr lvl="3"/>
            <a:endParaRPr lang="en-US" dirty="0"/>
          </a:p>
          <a:p>
            <a:r>
              <a:rPr lang="en-US" dirty="0"/>
              <a:t>We established that increasing saving rates will…</a:t>
            </a:r>
          </a:p>
          <a:p>
            <a:pPr lvl="1"/>
            <a:r>
              <a:rPr lang="en-US" dirty="0"/>
              <a:t>…increase output per worker, but…</a:t>
            </a:r>
          </a:p>
          <a:p>
            <a:pPr lvl="1"/>
            <a:r>
              <a:rPr lang="en-US" dirty="0"/>
              <a:t>…come at the cost of decreasing consumption.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“Best” Saving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the saving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 saving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capital and output is high, but households save every penny,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Non-extreme values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will result in positive values of consumption.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 r="-3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358974" y="5754930"/>
                <a:ext cx="311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74" y="5754930"/>
                <a:ext cx="31175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041C527-C9E5-C5F4-7400-E5750A9495B9}"/>
              </a:ext>
            </a:extLst>
          </p:cNvPr>
          <p:cNvSpPr/>
          <p:nvPr/>
        </p:nvSpPr>
        <p:spPr>
          <a:xfrm>
            <a:off x="593320" y="570921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6A951F-6AA6-04A1-1534-EA70227A0AB6}"/>
              </a:ext>
            </a:extLst>
          </p:cNvPr>
          <p:cNvSpPr/>
          <p:nvPr/>
        </p:nvSpPr>
        <p:spPr>
          <a:xfrm>
            <a:off x="3965170" y="572816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9D55C9-7627-93D8-2A87-41EE046F1357}"/>
                  </a:ext>
                </a:extLst>
              </p:cNvPr>
              <p:cNvSpPr txBox="1"/>
              <p:nvPr/>
            </p:nvSpPr>
            <p:spPr>
              <a:xfrm>
                <a:off x="477986" y="5800650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9D55C9-7627-93D8-2A87-41EE046F1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6" y="5800650"/>
                <a:ext cx="32412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BE5E44-43B3-CB90-FF1B-2658A72710A5}"/>
                  </a:ext>
                </a:extLst>
              </p:cNvPr>
              <p:cNvSpPr txBox="1"/>
              <p:nvPr/>
            </p:nvSpPr>
            <p:spPr>
              <a:xfrm>
                <a:off x="3848826" y="5800650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BE5E44-43B3-CB90-FF1B-2658A7271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826" y="5800650"/>
                <a:ext cx="32412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534E3D-622F-B1B5-F38F-94A58B8415EF}"/>
              </a:ext>
            </a:extLst>
          </p:cNvPr>
          <p:cNvSpPr/>
          <p:nvPr/>
        </p:nvSpPr>
        <p:spPr>
          <a:xfrm>
            <a:off x="624840" y="2872740"/>
            <a:ext cx="3383280" cy="2903220"/>
          </a:xfrm>
          <a:custGeom>
            <a:avLst/>
            <a:gdLst>
              <a:gd name="connsiteX0" fmla="*/ 0 w 3383280"/>
              <a:gd name="connsiteY0" fmla="*/ 2895600 h 2903220"/>
              <a:gd name="connsiteX1" fmla="*/ 1706880 w 3383280"/>
              <a:gd name="connsiteY1" fmla="*/ 0 h 2903220"/>
              <a:gd name="connsiteX2" fmla="*/ 3383280 w 3383280"/>
              <a:gd name="connsiteY2" fmla="*/ 2903220 h 290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3280" h="2903220">
                <a:moveTo>
                  <a:pt x="0" y="2895600"/>
                </a:moveTo>
                <a:cubicBezTo>
                  <a:pt x="571500" y="1447165"/>
                  <a:pt x="1143000" y="-1270"/>
                  <a:pt x="1706880" y="0"/>
                </a:cubicBezTo>
                <a:cubicBezTo>
                  <a:pt x="2270760" y="1270"/>
                  <a:pt x="2827020" y="1452245"/>
                  <a:pt x="3383280" y="29032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8" grpId="0" animBg="1"/>
      <p:bldP spid="13" grpId="0"/>
      <p:bldP spid="14" grpId="0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40769-05B1-D6B6-6C9F-0C451033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“Best” Saving Rate?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will be some saving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that will maximize households’ consumption.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is called the “Golden-rule saving rate.”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capital level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 is the “Golden-rule level of capital.”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61F14E7-3BA2-BC0E-5105-6764495407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50" y="1825625"/>
                <a:ext cx="4036864" cy="4351338"/>
              </a:xfrm>
              <a:blipFill>
                <a:blip r:embed="rId2"/>
                <a:stretch>
                  <a:fillRect l="-1961" t="-1821" r="-3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6F56A3-EF2F-DA12-7FF2-E49F647D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68C09-36FD-F06A-6B4A-D1AC21BB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6FF86-C7B5-2C56-D0CD-0469C0DA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/>
              <p:nvPr/>
            </p:nvSpPr>
            <p:spPr>
              <a:xfrm>
                <a:off x="4358974" y="5754930"/>
                <a:ext cx="311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986ED1-4771-1DFF-DC4A-9BEF3150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74" y="5754930"/>
                <a:ext cx="311752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/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8AB304-F8ED-07E2-5832-C972D322D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04915" y="2014029"/>
                <a:ext cx="560474" cy="307777"/>
              </a:xfrm>
              <a:prstGeom prst="rect">
                <a:avLst/>
              </a:prstGeom>
              <a:blipFill>
                <a:blip r:embed="rId4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513E81-E070-5558-B96A-5172BF18A52A}"/>
              </a:ext>
            </a:extLst>
          </p:cNvPr>
          <p:cNvCxnSpPr/>
          <p:nvPr/>
        </p:nvCxnSpPr>
        <p:spPr>
          <a:xfrm>
            <a:off x="628650" y="57738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294F7B-297C-A046-79FC-862532227A20}"/>
              </a:ext>
            </a:extLst>
          </p:cNvPr>
          <p:cNvCxnSpPr>
            <a:cxnSpLocks/>
          </p:cNvCxnSpPr>
          <p:nvPr/>
        </p:nvCxnSpPr>
        <p:spPr>
          <a:xfrm rot="16200000">
            <a:off x="-1304059" y="3830782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041C527-C9E5-C5F4-7400-E5750A9495B9}"/>
              </a:ext>
            </a:extLst>
          </p:cNvPr>
          <p:cNvSpPr/>
          <p:nvPr/>
        </p:nvSpPr>
        <p:spPr>
          <a:xfrm>
            <a:off x="593320" y="570921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6A951F-6AA6-04A1-1534-EA70227A0AB6}"/>
              </a:ext>
            </a:extLst>
          </p:cNvPr>
          <p:cNvSpPr/>
          <p:nvPr/>
        </p:nvSpPr>
        <p:spPr>
          <a:xfrm>
            <a:off x="3965170" y="5728162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9D55C9-7627-93D8-2A87-41EE046F1357}"/>
                  </a:ext>
                </a:extLst>
              </p:cNvPr>
              <p:cNvSpPr txBox="1"/>
              <p:nvPr/>
            </p:nvSpPr>
            <p:spPr>
              <a:xfrm>
                <a:off x="477986" y="5800650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9D55C9-7627-93D8-2A87-41EE046F1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6" y="5800650"/>
                <a:ext cx="32412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BE5E44-43B3-CB90-FF1B-2658A72710A5}"/>
                  </a:ext>
                </a:extLst>
              </p:cNvPr>
              <p:cNvSpPr txBox="1"/>
              <p:nvPr/>
            </p:nvSpPr>
            <p:spPr>
              <a:xfrm>
                <a:off x="3848826" y="5800650"/>
                <a:ext cx="3241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1BE5E44-43B3-CB90-FF1B-2658A7271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826" y="5800650"/>
                <a:ext cx="32412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534E3D-622F-B1B5-F38F-94A58B8415EF}"/>
              </a:ext>
            </a:extLst>
          </p:cNvPr>
          <p:cNvSpPr/>
          <p:nvPr/>
        </p:nvSpPr>
        <p:spPr>
          <a:xfrm>
            <a:off x="624840" y="2872740"/>
            <a:ext cx="3383280" cy="2903220"/>
          </a:xfrm>
          <a:custGeom>
            <a:avLst/>
            <a:gdLst>
              <a:gd name="connsiteX0" fmla="*/ 0 w 3383280"/>
              <a:gd name="connsiteY0" fmla="*/ 2895600 h 2903220"/>
              <a:gd name="connsiteX1" fmla="*/ 1706880 w 3383280"/>
              <a:gd name="connsiteY1" fmla="*/ 0 h 2903220"/>
              <a:gd name="connsiteX2" fmla="*/ 3383280 w 3383280"/>
              <a:gd name="connsiteY2" fmla="*/ 2903220 h 290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3280" h="2903220">
                <a:moveTo>
                  <a:pt x="0" y="2895600"/>
                </a:moveTo>
                <a:cubicBezTo>
                  <a:pt x="571500" y="1447165"/>
                  <a:pt x="1143000" y="-1270"/>
                  <a:pt x="1706880" y="0"/>
                </a:cubicBezTo>
                <a:cubicBezTo>
                  <a:pt x="2270760" y="1270"/>
                  <a:pt x="2827020" y="1452245"/>
                  <a:pt x="3383280" y="290322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CE65B1-B2ED-AA0A-4B60-41D1AC9D175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39040" y="2872739"/>
            <a:ext cx="169268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2E9D17-E2B5-8EE5-6B8A-5A61CAF09FF9}"/>
              </a:ext>
            </a:extLst>
          </p:cNvPr>
          <p:cNvCxnSpPr>
            <a:stCxn id="18" idx="1"/>
          </p:cNvCxnSpPr>
          <p:nvPr/>
        </p:nvCxnSpPr>
        <p:spPr>
          <a:xfrm>
            <a:off x="2331720" y="2872740"/>
            <a:ext cx="0" cy="29011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F4949E-903F-BEA0-E671-A1927B16E3B7}"/>
                  </a:ext>
                </a:extLst>
              </p:cNvPr>
              <p:cNvSpPr txBox="1"/>
              <p:nvPr/>
            </p:nvSpPr>
            <p:spPr>
              <a:xfrm flipH="1">
                <a:off x="2204419" y="5764406"/>
                <a:ext cx="2241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F4949E-903F-BEA0-E671-A1927B16E3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204419" y="5764406"/>
                <a:ext cx="224121" cy="307777"/>
              </a:xfrm>
              <a:prstGeom prst="rect">
                <a:avLst/>
              </a:prstGeom>
              <a:blipFill>
                <a:blip r:embed="rId7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627CF-5056-5601-3884-F48C78706DBB}"/>
                  </a:ext>
                </a:extLst>
              </p:cNvPr>
              <p:cNvSpPr txBox="1"/>
              <p:nvPr/>
            </p:nvSpPr>
            <p:spPr>
              <a:xfrm flipH="1">
                <a:off x="128648" y="2676018"/>
                <a:ext cx="464668" cy="393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𝑀𝐴𝑋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6627CF-5056-5601-3884-F48C78706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648" y="2676018"/>
                <a:ext cx="464668" cy="393441"/>
              </a:xfrm>
              <a:prstGeom prst="rect">
                <a:avLst/>
              </a:prstGeom>
              <a:blipFill>
                <a:blip r:embed="rId8"/>
                <a:stretch>
                  <a:fillRect r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64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“Best” Saving 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962900" cy="4530727"/>
          </a:xfrm>
        </p:spPr>
        <p:txBody>
          <a:bodyPr>
            <a:normAutofit/>
          </a:bodyPr>
          <a:lstStyle/>
          <a:p>
            <a:r>
              <a:rPr lang="en-US" dirty="0"/>
              <a:t>Real-world data suggests that most developed countries are saving well below the golden-rule rate.</a:t>
            </a:r>
          </a:p>
          <a:p>
            <a:pPr lvl="3"/>
            <a:endParaRPr lang="en-US" dirty="0"/>
          </a:p>
          <a:p>
            <a:r>
              <a:rPr lang="en-US" dirty="0"/>
              <a:t>This means that if these countries’ governments were to nudge their citizens to a higher saving rate, consumption will eventually increase.</a:t>
            </a:r>
          </a:p>
          <a:p>
            <a:pPr lvl="3"/>
            <a:endParaRPr lang="en-US" dirty="0"/>
          </a:p>
          <a:p>
            <a:r>
              <a:rPr lang="en-US" dirty="0"/>
              <a:t>The complication arises when we consider the </a:t>
            </a:r>
            <a:r>
              <a:rPr lang="en-US" i="1" dirty="0"/>
              <a:t>timing</a:t>
            </a:r>
            <a:r>
              <a:rPr lang="en-US" dirty="0"/>
              <a:t> of each event.</a:t>
            </a:r>
          </a:p>
          <a:p>
            <a:pPr lvl="1"/>
            <a:r>
              <a:rPr lang="en-US" dirty="0"/>
              <a:t>Increased saving rates mean that current generations’ consumption will decrease, but</a:t>
            </a:r>
          </a:p>
          <a:p>
            <a:pPr lvl="1"/>
            <a:r>
              <a:rPr lang="en-US" dirty="0"/>
              <a:t>Future generations’ consumption will increase.</a:t>
            </a:r>
          </a:p>
          <a:p>
            <a:endParaRPr lang="en-US" dirty="0"/>
          </a:p>
          <a:p>
            <a:pPr lvl="3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Capital and Human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9629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Up to this point, we assumed that capital exists exclusively in the form of physical capital: machines, factories, etc.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Another form of capital is “human capital,” which we can express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includes elements that increase the productivity of the workers in an economy: education, research, training, etc.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One question (to be answered in another class) is “how can we measure human capital?”</a:t>
                </a:r>
              </a:p>
              <a:p>
                <a:pPr lvl="1"/>
                <a:r>
                  <a:rPr lang="en-US" dirty="0"/>
                  <a:t>Relative wage? Years of education? Specific licenses?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962900" cy="4530727"/>
              </a:xfrm>
              <a:blipFill>
                <a:blip r:embed="rId2"/>
                <a:stretch>
                  <a:fillRect l="-995" t="-1747"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Capital and Human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9629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Including human capital, we can extend the model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Output per labor in the economy now depends on the physical capital per labor, </a:t>
                </a:r>
                <a:r>
                  <a:rPr lang="en-US" u="sng" dirty="0"/>
                  <a:t>and</a:t>
                </a:r>
                <a:r>
                  <a:rPr lang="en-US" dirty="0"/>
                  <a:t> the level of human capital per labor.</a:t>
                </a:r>
              </a:p>
              <a:p>
                <a:pPr lvl="1"/>
                <a:r>
                  <a:rPr lang="en-US" dirty="0"/>
                  <a:t>More (or better) equipment for each worker leads to an increase in production.</a:t>
                </a:r>
              </a:p>
              <a:p>
                <a:pPr lvl="1"/>
                <a:r>
                  <a:rPr lang="en-US" dirty="0"/>
                  <a:t>More skilled workers leads to an increase in production.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962900" cy="4530727"/>
              </a:xfrm>
              <a:blipFill>
                <a:blip r:embed="rId2"/>
                <a:stretch>
                  <a:fillRect l="-99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Capital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us return to the aggregate production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where we will define a new function to simplify notations: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 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will also make some simplifying assumptions:</a:t>
                </a:r>
              </a:p>
              <a:p>
                <a:pPr lvl="1"/>
                <a:r>
                  <a:rPr lang="en-US" dirty="0"/>
                  <a:t>The population, labor force participation rate, and unemployment rates are constant. (i.e.,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is constant over time.)</a:t>
                </a:r>
              </a:p>
              <a:p>
                <a:pPr lvl="1"/>
                <a:r>
                  <a:rPr lang="en-US" dirty="0"/>
                  <a:t>There is no technological progress in this economy. (i.e., The production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does not change over time.)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Capital and Human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962900" cy="4530727"/>
          </a:xfrm>
        </p:spPr>
        <p:txBody>
          <a:bodyPr>
            <a:normAutofit/>
          </a:bodyPr>
          <a:lstStyle/>
          <a:p>
            <a:r>
              <a:rPr lang="en-US" dirty="0"/>
              <a:t>Our conclusions regarding the process of physical capital translates directly to the accumulation of human capital.</a:t>
            </a:r>
          </a:p>
          <a:p>
            <a:pPr lvl="3"/>
            <a:endParaRPr lang="en-US" dirty="0"/>
          </a:p>
          <a:p>
            <a:r>
              <a:rPr lang="en-US" dirty="0"/>
              <a:t>The economy will “save” in terms of human capital by investing in education and training programs.</a:t>
            </a:r>
          </a:p>
          <a:p>
            <a:pPr lvl="3"/>
            <a:endParaRPr lang="en-US" dirty="0"/>
          </a:p>
          <a:p>
            <a:r>
              <a:rPr lang="en-US" dirty="0"/>
              <a:t>This will increase the stock of human capital per labor, which leads to the increase of output per labor.</a:t>
            </a:r>
          </a:p>
          <a:p>
            <a:pPr lvl="4"/>
            <a:endParaRPr lang="en-US" dirty="0"/>
          </a:p>
          <a:p>
            <a:r>
              <a:rPr lang="en-US" dirty="0"/>
              <a:t>The issue is now “balancing” between investing in physical capital vs. human capital.</a:t>
            </a:r>
          </a:p>
          <a:p>
            <a:pPr lvl="1"/>
            <a:r>
              <a:rPr lang="en-US" dirty="0"/>
              <a:t>Finding the optimal mix is beyond the scope of this course.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Capital on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Incorporating all assumptions into our model, we can finally rewrite the aggregate production function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This means “more capital per labor leads to more output per worker.”</a:t>
                </a:r>
              </a:p>
              <a:p>
                <a:pPr lvl="3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1A294-929E-66BB-1FCD-3885601D0BDE}"/>
              </a:ext>
            </a:extLst>
          </p:cNvPr>
          <p:cNvSpPr/>
          <p:nvPr/>
        </p:nvSpPr>
        <p:spPr>
          <a:xfrm>
            <a:off x="3719945" y="2628900"/>
            <a:ext cx="1652155" cy="9040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Output on 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us assume that households will save a set proportion of their income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𝑠𝑌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call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the “savings rate,” which we assume to be a number between 0 and 1.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means that households saves 0% of their income.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means that households save 100% of their income.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/>
                  <a:t> means that households save 50% of their income.</a:t>
                </a:r>
              </a:p>
              <a:p>
                <a:pPr lvl="3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1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Output on Investment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Recall the following relation that states “investment is equal to private savings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public savings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.”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For now, we will ignore public savings by assuming that the government maintains a balanced budget.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In words, “the higher the output, the higher the savings, and the higher the investment in the economy.”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6E0D4-0643-00BB-D82A-84C87C02D2CF}"/>
              </a:ext>
            </a:extLst>
          </p:cNvPr>
          <p:cNvSpPr/>
          <p:nvPr/>
        </p:nvSpPr>
        <p:spPr>
          <a:xfrm>
            <a:off x="3979718" y="4249882"/>
            <a:ext cx="1153391" cy="4675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Investment on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will assume that capital accumulation follows: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Interpreting this result, “Capital stock in the following period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be equal to today’s capital stock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accounting for depreciation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plus today’s investment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.”</a:t>
                </a:r>
              </a:p>
              <a:p>
                <a:pPr lvl="3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(delta) is the rate of depreciation, which describes how much of the current capital stock is rendered ineffective each year.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Investment on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Applying the savings-to-investment relation: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=(1−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Now, divide each sides with labor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, and rearranging terms, we have:</a:t>
                </a:r>
                <a:endParaRPr lang="en-US" sz="500" dirty="0"/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𝐶h𝑎𝑛𝑔𝑒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𝑝𝑒𝑟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𝐿𝑎𝑏𝑜𝑟</m:t>
                              </m:r>
                            </m:e>
                          </m:eqAr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In words, “The change in capital stock per labor is equal to the savings per worker less depreciation.”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C8FAD-2AEF-3F53-F925-D44E153E9C49}"/>
              </a:ext>
            </a:extLst>
          </p:cNvPr>
          <p:cNvSpPr/>
          <p:nvPr/>
        </p:nvSpPr>
        <p:spPr>
          <a:xfrm>
            <a:off x="2909455" y="3667991"/>
            <a:ext cx="3314700" cy="14131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Output, Investment, and Capital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Combining all results, we have: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sz="1200" dirty="0"/>
              </a:p>
              <a:p>
                <a:r>
                  <a:rPr lang="en-US" dirty="0"/>
                  <a:t>The left-hand side is the change of capital stock per labor between the periods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The first term in the right-hand side represents investment per labor per year.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The second term in the right-hand side is the depreciation of capital per labor per year.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1EA-85F5-8CED-8151-3AE00113E2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530727"/>
              </a:xfrm>
              <a:blipFill>
                <a:blip r:embed="rId2"/>
                <a:stretch>
                  <a:fillRect l="-1005" t="-1747" r="-2164" b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ECON 301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1E066-1291-76A8-D2EB-60221A618B66}"/>
              </a:ext>
            </a:extLst>
          </p:cNvPr>
          <p:cNvSpPr/>
          <p:nvPr/>
        </p:nvSpPr>
        <p:spPr>
          <a:xfrm>
            <a:off x="2597727" y="2296391"/>
            <a:ext cx="3958937" cy="9247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14490</TotalTime>
  <Words>2515</Words>
  <Application>Microsoft Office PowerPoint</Application>
  <PresentationFormat>On-screen Show (4:3)</PresentationFormat>
  <Paragraphs>396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Franklin Gothic Book</vt:lpstr>
      <vt:lpstr>Office Theme</vt:lpstr>
      <vt:lpstr>The Long Run: Capital Accumulation and Growth</vt:lpstr>
      <vt:lpstr>Output and Capital in the Long Run</vt:lpstr>
      <vt:lpstr>The Effect of Capital on Output</vt:lpstr>
      <vt:lpstr>The Effect of Capital on Output</vt:lpstr>
      <vt:lpstr>The Effect of Output on Investment</vt:lpstr>
      <vt:lpstr>The Effect of Output on Investment</vt:lpstr>
      <vt:lpstr>The Effect of Investment on Capital</vt:lpstr>
      <vt:lpstr>The Effect of Investment on Capital</vt:lpstr>
      <vt:lpstr>Output, Investment, and Capital</vt:lpstr>
      <vt:lpstr>Output, Investment, and Capital</vt:lpstr>
      <vt:lpstr>Output, Investment, and Capital</vt:lpstr>
      <vt:lpstr>Output, Investment, and Capital</vt:lpstr>
      <vt:lpstr>Output, Investment, and Capital</vt:lpstr>
      <vt:lpstr>Output, Investment, and Capital</vt:lpstr>
      <vt:lpstr>Output, Investment, and Capital</vt:lpstr>
      <vt:lpstr>The Effect of Saving Rates on Output</vt:lpstr>
      <vt:lpstr>The Effect of Saving Rates on Output</vt:lpstr>
      <vt:lpstr>The Effect of Saving Rates on Output</vt:lpstr>
      <vt:lpstr>Output, Investment, and Capital</vt:lpstr>
      <vt:lpstr>The Effect of Saving Rates on Output</vt:lpstr>
      <vt:lpstr>The Effect of Saving Rates on Output</vt:lpstr>
      <vt:lpstr>The Effect of Saving Rates on Output</vt:lpstr>
      <vt:lpstr>The Government and Saving Rates</vt:lpstr>
      <vt:lpstr>The “Best” Saving Rate?</vt:lpstr>
      <vt:lpstr>The “Best” Saving Rate?</vt:lpstr>
      <vt:lpstr>The “Best” Saving Rate?</vt:lpstr>
      <vt:lpstr>The “Best” Saving Rate?</vt:lpstr>
      <vt:lpstr>Physical Capital and Human Capital</vt:lpstr>
      <vt:lpstr>Physical Capital and Human Capital</vt:lpstr>
      <vt:lpstr>Physical Capital and Human Capital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Brian Park</cp:lastModifiedBy>
  <cp:revision>228</cp:revision>
  <dcterms:created xsi:type="dcterms:W3CDTF">2023-08-17T23:00:51Z</dcterms:created>
  <dcterms:modified xsi:type="dcterms:W3CDTF">2025-02-16T23:43:15Z</dcterms:modified>
</cp:coreProperties>
</file>