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1"/>
  </p:notesMasterIdLst>
  <p:sldIdLst>
    <p:sldId id="256" r:id="rId2"/>
    <p:sldId id="404" r:id="rId3"/>
    <p:sldId id="405" r:id="rId4"/>
    <p:sldId id="407" r:id="rId5"/>
    <p:sldId id="406" r:id="rId6"/>
    <p:sldId id="408" r:id="rId7"/>
    <p:sldId id="409" r:id="rId8"/>
    <p:sldId id="410" r:id="rId9"/>
    <p:sldId id="411" r:id="rId10"/>
    <p:sldId id="412" r:id="rId11"/>
    <p:sldId id="413" r:id="rId12"/>
    <p:sldId id="414" r:id="rId13"/>
    <p:sldId id="416" r:id="rId14"/>
    <p:sldId id="417" r:id="rId15"/>
    <p:sldId id="418" r:id="rId16"/>
    <p:sldId id="419" r:id="rId17"/>
    <p:sldId id="415" r:id="rId18"/>
    <p:sldId id="420" r:id="rId19"/>
    <p:sldId id="424" r:id="rId20"/>
    <p:sldId id="423" r:id="rId21"/>
    <p:sldId id="426" r:id="rId22"/>
    <p:sldId id="427" r:id="rId23"/>
    <p:sldId id="428" r:id="rId24"/>
    <p:sldId id="429" r:id="rId25"/>
    <p:sldId id="430" r:id="rId26"/>
    <p:sldId id="431" r:id="rId27"/>
    <p:sldId id="433" r:id="rId28"/>
    <p:sldId id="432" r:id="rId29"/>
    <p:sldId id="434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282F"/>
    <a:srgbClr val="F5CFD0"/>
    <a:srgbClr val="9C5BCD"/>
    <a:srgbClr val="E05F65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84" autoAdjust="0"/>
    <p:restoredTop sz="83656" autoAdjust="0"/>
  </p:normalViewPr>
  <p:slideViewPr>
    <p:cSldViewPr snapToGrid="0">
      <p:cViewPr varScale="1">
        <p:scale>
          <a:sx n="92" d="100"/>
          <a:sy n="92" d="100"/>
        </p:scale>
        <p:origin x="24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0A6441-4E79-42FF-805B-86C90BDFD38D}" type="datetimeFigureOut">
              <a:rPr lang="en-US" smtClean="0"/>
              <a:t>2/16/2025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A29054-221E-4755-818D-C35A08AFDB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785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A29054-221E-4755-818D-C35A08AFDBE7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049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Google Shape;92;p13">
            <a:extLst>
              <a:ext uri="{FF2B5EF4-FFF2-40B4-BE49-F238E27FC236}">
                <a16:creationId xmlns:a16="http://schemas.microsoft.com/office/drawing/2014/main" id="{BF16982E-3E38-0665-4F07-437DD3F0D5A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34323" y="228601"/>
            <a:ext cx="1875353" cy="9905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3549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Google Shape;101;p14">
            <a:extLst>
              <a:ext uri="{FF2B5EF4-FFF2-40B4-BE49-F238E27FC236}">
                <a16:creationId xmlns:a16="http://schemas.microsoft.com/office/drawing/2014/main" id="{1F852EF2-DB2E-EDA3-947F-AD7E6C19EBD8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8102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Google Shape;101;p14">
            <a:extLst>
              <a:ext uri="{FF2B5EF4-FFF2-40B4-BE49-F238E27FC236}">
                <a16:creationId xmlns:a16="http://schemas.microsoft.com/office/drawing/2014/main" id="{297A800C-E47B-35AC-0EA8-24F3738049A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2633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Google Shape;101;p14">
            <a:extLst>
              <a:ext uri="{FF2B5EF4-FFF2-40B4-BE49-F238E27FC236}">
                <a16:creationId xmlns:a16="http://schemas.microsoft.com/office/drawing/2014/main" id="{859BA894-242B-5A6C-EFD3-428444AAFEC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7355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Google Shape;92;p13">
            <a:extLst>
              <a:ext uri="{FF2B5EF4-FFF2-40B4-BE49-F238E27FC236}">
                <a16:creationId xmlns:a16="http://schemas.microsoft.com/office/drawing/2014/main" id="{A5DC9873-6BF3-A825-551C-17B7FBCA97F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34323" y="228601"/>
            <a:ext cx="1875353" cy="9905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0585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Google Shape;101;p14">
            <a:extLst>
              <a:ext uri="{FF2B5EF4-FFF2-40B4-BE49-F238E27FC236}">
                <a16:creationId xmlns:a16="http://schemas.microsoft.com/office/drawing/2014/main" id="{F820AB4E-4F46-3C81-9BD0-65A4D2A2DBE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4596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Google Shape;101;p14">
            <a:extLst>
              <a:ext uri="{FF2B5EF4-FFF2-40B4-BE49-F238E27FC236}">
                <a16:creationId xmlns:a16="http://schemas.microsoft.com/office/drawing/2014/main" id="{C854E680-04A2-EA76-C6A6-8EF6A2AD0BB9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4257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Google Shape;101;p14">
            <a:extLst>
              <a:ext uri="{FF2B5EF4-FFF2-40B4-BE49-F238E27FC236}">
                <a16:creationId xmlns:a16="http://schemas.microsoft.com/office/drawing/2014/main" id="{0E4BED26-AE3D-9FD7-372D-89389F76110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1955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Google Shape;101;p14">
            <a:extLst>
              <a:ext uri="{FF2B5EF4-FFF2-40B4-BE49-F238E27FC236}">
                <a16:creationId xmlns:a16="http://schemas.microsoft.com/office/drawing/2014/main" id="{63FB725D-7839-2629-E2FD-4289B983E67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983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Google Shape;101;p14">
            <a:extLst>
              <a:ext uri="{FF2B5EF4-FFF2-40B4-BE49-F238E27FC236}">
                <a16:creationId xmlns:a16="http://schemas.microsoft.com/office/drawing/2014/main" id="{ADE22408-2DD9-F1EF-2438-A0546996FB22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3184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Google Shape;101;p14">
            <a:extLst>
              <a:ext uri="{FF2B5EF4-FFF2-40B4-BE49-F238E27FC236}">
                <a16:creationId xmlns:a16="http://schemas.microsoft.com/office/drawing/2014/main" id="{19CEB84E-A1D1-9AFA-DEC7-31056DF6BFAD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1165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 b="1">
                <a:solidFill>
                  <a:schemeClr val="tx1"/>
                </a:solidFill>
                <a:latin typeface="Franklin Gothic Book" panose="020B0503020102020204" pitchFamily="34" charset="0"/>
                <a:cs typeface="Forte Forward" panose="020F0502020204030204" pitchFamily="2" charset="0"/>
              </a:defRPr>
            </a:lvl1pPr>
          </a:lstStyle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0777" y="6356351"/>
            <a:ext cx="57624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00" b="1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 b="1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</a:lstStyle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Google Shape;91;p13">
            <a:extLst>
              <a:ext uri="{FF2B5EF4-FFF2-40B4-BE49-F238E27FC236}">
                <a16:creationId xmlns:a16="http://schemas.microsoft.com/office/drawing/2014/main" id="{9C136CE5-665B-2FA1-3A31-86C4E8EC1DBB}"/>
              </a:ext>
            </a:extLst>
          </p:cNvPr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0" y="0"/>
            <a:ext cx="9144000" cy="4230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5955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Franklin Gothic Book" panose="020B0503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981AA-C880-955A-8ACC-D4284C4A79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585" y="1122363"/>
            <a:ext cx="8108830" cy="2387600"/>
          </a:xfrm>
        </p:spPr>
        <p:txBody>
          <a:bodyPr>
            <a:normAutofit/>
          </a:bodyPr>
          <a:lstStyle/>
          <a:p>
            <a:r>
              <a:rPr lang="en-US" sz="4200" dirty="0"/>
              <a:t>The Long Run:</a:t>
            </a:r>
            <a:br>
              <a:rPr lang="en-US" sz="4200" dirty="0"/>
            </a:br>
            <a:r>
              <a:rPr lang="en-US" sz="4200" dirty="0"/>
              <a:t>Introduction to Growth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868834-9371-0482-209B-C2EBDB2D93F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ECON 301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43A60A-CBE6-B5CE-B9CE-C7DC93869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DF44A7-8470-0B18-F1D2-F47845ECB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6BCC6C-06D2-CC1B-BC1A-B87124A36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8063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69DD2-BB19-74BD-98F4-35EF71B25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USD to GBP Exchange Rates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0DE358-B08F-7668-54CE-D176A0CF7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1F1E19-F065-ED73-421D-D99069031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37D963-2768-A0C6-A0D2-13CEAA4E5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10</a:t>
            </a:fld>
            <a:endParaRPr lang="en-US" dirty="0"/>
          </a:p>
        </p:txBody>
      </p:sp>
      <p:pic>
        <p:nvPicPr>
          <p:cNvPr id="10" name="Content Placeholder 9" descr="A graph showing the growth of the dollar&#10;&#10;Description automatically generated">
            <a:extLst>
              <a:ext uri="{FF2B5EF4-FFF2-40B4-BE49-F238E27FC236}">
                <a16:creationId xmlns:a16="http://schemas.microsoft.com/office/drawing/2014/main" id="{418F4305-9AFB-C920-38D2-01B0AF5AA3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858169"/>
            <a:ext cx="7620000" cy="4286250"/>
          </a:xfrm>
        </p:spPr>
      </p:pic>
    </p:spTree>
    <p:extLst>
      <p:ext uri="{BB962C8B-B14F-4D97-AF65-F5344CB8AC3E}">
        <p14:creationId xmlns:p14="http://schemas.microsoft.com/office/powerpoint/2010/main" val="22965674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69DD2-BB19-74BD-98F4-35EF71B25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Extreme Cases of Fluctuations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0DE358-B08F-7668-54CE-D176A0CF7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1F1E19-F065-ED73-421D-D99069031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37D963-2768-A0C6-A0D2-13CEAA4E5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11</a:t>
            </a:fld>
            <a:endParaRPr lang="en-US" dirty="0"/>
          </a:p>
        </p:txBody>
      </p:sp>
      <p:pic>
        <p:nvPicPr>
          <p:cNvPr id="9" name="Content Placeholder 8" descr="A graph of a dollar exchange rate&#10;&#10;Description automatically generated">
            <a:extLst>
              <a:ext uri="{FF2B5EF4-FFF2-40B4-BE49-F238E27FC236}">
                <a16:creationId xmlns:a16="http://schemas.microsoft.com/office/drawing/2014/main" id="{C65E31D8-9B97-5422-A92D-9745D1DD7D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858169"/>
            <a:ext cx="7620000" cy="4286250"/>
          </a:xfrm>
        </p:spPr>
      </p:pic>
    </p:spTree>
    <p:extLst>
      <p:ext uri="{BB962C8B-B14F-4D97-AF65-F5344CB8AC3E}">
        <p14:creationId xmlns:p14="http://schemas.microsoft.com/office/powerpoint/2010/main" val="39805887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959B94-6230-9DC0-6386-F68397825D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9139E-9AE4-115C-FC37-64D552637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GDP per Capita?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AC5CB4-61B5-6AE2-F60D-201440871E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Second, there are massive differences in the cost of living across countries.</a:t>
            </a:r>
          </a:p>
          <a:p>
            <a:pPr lvl="3"/>
            <a:endParaRPr lang="en-US" dirty="0"/>
          </a:p>
          <a:p>
            <a:r>
              <a:rPr lang="en-US" dirty="0"/>
              <a:t>Recall that the GDP per capita of India was $2,428.</a:t>
            </a:r>
          </a:p>
          <a:p>
            <a:pPr lvl="3"/>
            <a:endParaRPr lang="en-US" dirty="0"/>
          </a:p>
          <a:p>
            <a:r>
              <a:rPr lang="en-US" dirty="0"/>
              <a:t>It would be incredibly difficult to live on $2,428 in the US, but many people in India live on this annual income.</a:t>
            </a:r>
          </a:p>
          <a:p>
            <a:pPr lvl="3"/>
            <a:endParaRPr lang="en-US" dirty="0"/>
          </a:p>
          <a:p>
            <a:r>
              <a:rPr lang="en-US" dirty="0"/>
              <a:t>Therefore, concluding that the standard of living in India is 21 times lower than the UK is not a fair comparison.</a:t>
            </a:r>
          </a:p>
          <a:p>
            <a:pPr lvl="1"/>
            <a:r>
              <a:rPr lang="en-US" dirty="0"/>
              <a:t>$50,520/$2,428 is approximately 21.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7F889A-CF44-385F-AE03-9E84361D5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120D23-6DAE-1A81-87EF-5F839949A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BDCBBD-EC7E-29BD-08AA-8E43297EF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146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959B94-6230-9DC0-6386-F68397825D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9139E-9AE4-115C-FC37-64D552637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Purchasing Power:</a:t>
            </a:r>
            <a:br>
              <a:rPr lang="en-US" dirty="0"/>
            </a:br>
            <a:r>
              <a:rPr lang="en-US" dirty="0"/>
              <a:t>Purchasing Power Parity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AC5CB4-61B5-6AE2-F60D-201440871E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traditional method of comparing the purchasing power between countries uses Purchasing Power Parity (PPP) numbers.</a:t>
            </a:r>
          </a:p>
          <a:p>
            <a:pPr lvl="3"/>
            <a:endParaRPr lang="en-US" dirty="0"/>
          </a:p>
          <a:p>
            <a:r>
              <a:rPr lang="en-US" dirty="0"/>
              <a:t>Suppose that the typical household in the US spends $20,000 on food per year, where 1 bundle of food costs $10,000.</a:t>
            </a:r>
          </a:p>
          <a:p>
            <a:pPr lvl="3"/>
            <a:endParaRPr lang="en-US" dirty="0"/>
          </a:p>
          <a:p>
            <a:r>
              <a:rPr lang="en-US" dirty="0"/>
              <a:t>Also suppose that the typical household in India spends 300,000 INR on food per year, where the same bundle of food (as the US counterpart) costs 200,000 INR.</a:t>
            </a:r>
          </a:p>
          <a:p>
            <a:pPr marL="1371600" lvl="3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7F889A-CF44-385F-AE03-9E84361D5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120D23-6DAE-1A81-87EF-5F839949A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BDCBBD-EC7E-29BD-08AA-8E43297EF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42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959B94-6230-9DC0-6386-F68397825D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9139E-9AE4-115C-FC37-64D552637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Purchasing Power:</a:t>
            </a:r>
            <a:br>
              <a:rPr lang="en-US" dirty="0"/>
            </a:br>
            <a:r>
              <a:rPr lang="en-US" dirty="0"/>
              <a:t>Purchasing Power Parity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AC5CB4-61B5-6AE2-F60D-201440871E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Assuming that $1 can be exchanged to 80 INR.</a:t>
            </a:r>
          </a:p>
          <a:p>
            <a:pPr lvl="3"/>
            <a:endParaRPr lang="en-US" dirty="0"/>
          </a:p>
          <a:p>
            <a:r>
              <a:rPr lang="en-US" dirty="0"/>
              <a:t>Translating the Indian households’ consumption to USD, we see that they spend $3,750 on food per year.</a:t>
            </a:r>
          </a:p>
          <a:p>
            <a:pPr lvl="1"/>
            <a:r>
              <a:rPr lang="en-US" dirty="0"/>
              <a:t>300,000/80 is 3,750.</a:t>
            </a:r>
          </a:p>
          <a:p>
            <a:pPr lvl="3"/>
            <a:endParaRPr lang="en-US" dirty="0"/>
          </a:p>
          <a:p>
            <a:r>
              <a:rPr lang="en-US" dirty="0"/>
              <a:t>Does this truly mean that they can only afford 18.75% of what the typical US household can purchase?</a:t>
            </a:r>
          </a:p>
          <a:p>
            <a:pPr lvl="1"/>
            <a:r>
              <a:rPr lang="en-US" dirty="0"/>
              <a:t>3,750/20,000 is 0.1875.</a:t>
            </a:r>
          </a:p>
          <a:p>
            <a:pPr lvl="3"/>
            <a:endParaRPr lang="en-US" dirty="0"/>
          </a:p>
          <a:p>
            <a:r>
              <a:rPr lang="en-US" dirty="0"/>
              <a:t>Not if we consider the amount of food each household can purchase!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7F889A-CF44-385F-AE03-9E84361D5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120D23-6DAE-1A81-87EF-5F839949A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BDCBBD-EC7E-29BD-08AA-8E43297EF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546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959B94-6230-9DC0-6386-F68397825D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9139E-9AE4-115C-FC37-64D552637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Purchasing Power:</a:t>
            </a:r>
            <a:br>
              <a:rPr lang="en-US" dirty="0"/>
            </a:br>
            <a:r>
              <a:rPr lang="en-US" dirty="0"/>
              <a:t>Purchasing Power Parity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AC5CB4-61B5-6AE2-F60D-201440871E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US household will be spending $20,000 in order to purchase 2 bundles of food.</a:t>
            </a:r>
          </a:p>
          <a:p>
            <a:pPr lvl="3"/>
            <a:endParaRPr lang="en-US" dirty="0"/>
          </a:p>
          <a:p>
            <a:r>
              <a:rPr lang="en-US" dirty="0"/>
              <a:t>Let’s calculate how much the household in India would spend to be at “parity” with the households in the US.</a:t>
            </a:r>
          </a:p>
          <a:p>
            <a:pPr lvl="3"/>
            <a:endParaRPr lang="en-US" dirty="0"/>
          </a:p>
          <a:p>
            <a:r>
              <a:rPr lang="en-US" dirty="0"/>
              <a:t>Indian households will purchase 1.5 bundles of food, which would cost $15,000 under US prices.</a:t>
            </a:r>
          </a:p>
          <a:p>
            <a:pPr lvl="3"/>
            <a:endParaRPr lang="en-US" dirty="0"/>
          </a:p>
          <a:p>
            <a:r>
              <a:rPr lang="en-US" dirty="0"/>
              <a:t>Taking the purchasing power in consideration, the difference is 75%, instead of 18.75%.</a:t>
            </a:r>
          </a:p>
          <a:p>
            <a:pPr lvl="1"/>
            <a:r>
              <a:rPr lang="en-US" dirty="0"/>
              <a:t>15,000/20,000 is 0.75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7F889A-CF44-385F-AE03-9E84361D5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120D23-6DAE-1A81-87EF-5F839949A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BDCBBD-EC7E-29BD-08AA-8E43297EF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490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959B94-6230-9DC0-6386-F68397825D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9139E-9AE4-115C-FC37-64D552637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Purchasing Power:</a:t>
            </a:r>
            <a:br>
              <a:rPr lang="en-US" dirty="0"/>
            </a:br>
            <a:r>
              <a:rPr lang="en-US" dirty="0"/>
              <a:t>Purchasing Power Parity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AC5CB4-61B5-6AE2-F60D-201440871E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One major problem with the PPP measure is that it assumes that the quality of the goods and services are uniform across borders.</a:t>
            </a:r>
          </a:p>
          <a:p>
            <a:pPr lvl="3"/>
            <a:endParaRPr lang="en-US" dirty="0"/>
          </a:p>
          <a:p>
            <a:r>
              <a:rPr lang="en-US" dirty="0"/>
              <a:t>Using our example, would the typical “food bundle” that a US consumer purchases identical in quality to that of the typical Indian consumer?</a:t>
            </a:r>
          </a:p>
          <a:p>
            <a:pPr lvl="3"/>
            <a:endParaRPr lang="en-US" dirty="0"/>
          </a:p>
          <a:p>
            <a:r>
              <a:rPr lang="en-US" dirty="0"/>
              <a:t>An alternative is to find some item that is identical in quality regardless of which country this item is produced and sold.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7F889A-CF44-385F-AE03-9E84361D5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120D23-6DAE-1A81-87EF-5F839949A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BDCBBD-EC7E-29BD-08AA-8E43297EF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648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69DD2-BB19-74BD-98F4-35EF71B25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Comparing Purchasing Power:</a:t>
            </a:r>
            <a:br>
              <a:rPr lang="en-US" dirty="0"/>
            </a:br>
            <a:r>
              <a:rPr lang="en-US" dirty="0"/>
              <a:t>The Big Mac Index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0DE358-B08F-7668-54CE-D176A0CF7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1F1E19-F065-ED73-421D-D99069031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37D963-2768-A0C6-A0D2-13CEAA4E5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17</a:t>
            </a:fld>
            <a:endParaRPr lang="en-US" dirty="0"/>
          </a:p>
        </p:txBody>
      </p:sp>
      <p:pic>
        <p:nvPicPr>
          <p:cNvPr id="14" name="Content Placeholder 13" descr="A map of the world with numbers and a map of the world&#10;&#10;Description automatically generated">
            <a:extLst>
              <a:ext uri="{FF2B5EF4-FFF2-40B4-BE49-F238E27FC236}">
                <a16:creationId xmlns:a16="http://schemas.microsoft.com/office/drawing/2014/main" id="{F75D32A0-90AF-4904-474F-2065F52993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588" y="1825625"/>
            <a:ext cx="6516824" cy="4351338"/>
          </a:xfrm>
        </p:spPr>
      </p:pic>
    </p:spTree>
    <p:extLst>
      <p:ext uri="{BB962C8B-B14F-4D97-AF65-F5344CB8AC3E}">
        <p14:creationId xmlns:p14="http://schemas.microsoft.com/office/powerpoint/2010/main" val="16503495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959B94-6230-9DC0-6386-F68397825D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9139E-9AE4-115C-FC37-64D552637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Facts about Growth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AC5CB4-61B5-6AE2-F60D-201440871E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Overall, there has been a large increase in output per person across the world.</a:t>
                </a:r>
              </a:p>
              <a:p>
                <a:pPr lvl="1"/>
                <a:r>
                  <a:rPr lang="en-US" dirty="0"/>
                  <a:t>The average annual growth of per capita output in the US between 1950 and 2017 was 2%.</a:t>
                </a:r>
              </a:p>
              <a:p>
                <a:pPr lvl="1"/>
                <a:r>
                  <a:rPr lang="en-US" dirty="0"/>
                  <a:t>While this seems like a very low growth rate, compounding this growth rate over many years yield a large effect.</a:t>
                </a:r>
              </a:p>
              <a:p>
                <a:pPr lvl="1"/>
                <a:r>
                  <a:rPr lang="en-US" dirty="0"/>
                  <a:t>Between 1950 and 2017, the per capita output increased by a factor of 3.77.</a:t>
                </a:r>
              </a:p>
              <a:p>
                <a:pPr lvl="2"/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1.02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2017−1950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3.77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The average annual growth rate for some other developed countries between 1950 and 2017 include France at 2.6%, the UK at 2.1%, and Japan at 4.1%.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AC5CB4-61B5-6AE2-F60D-201440871E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7F889A-CF44-385F-AE03-9E84361D5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120D23-6DAE-1A81-87EF-5F839949A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BDCBBD-EC7E-29BD-08AA-8E43297EF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303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 graph with a red line&#10;&#10;Description automatically generated">
            <a:extLst>
              <a:ext uri="{FF2B5EF4-FFF2-40B4-BE49-F238E27FC236}">
                <a16:creationId xmlns:a16="http://schemas.microsoft.com/office/drawing/2014/main" id="{6BF67B52-89CC-9642-D910-6F0C95F739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944" y="883227"/>
            <a:ext cx="7452112" cy="5091546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592FBB-DBF9-8EFB-2331-7F1752303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1039BA-638D-EB8D-177F-869C869C2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69035B-9A1A-D35C-7DB7-814748B98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016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959B94-6230-9DC0-6386-F68397825D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9139E-9AE4-115C-FC37-64D552637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Short and Medium Run</a:t>
            </a:r>
            <a:br>
              <a:rPr lang="en-US" dirty="0"/>
            </a:br>
            <a:r>
              <a:rPr lang="en-US" dirty="0"/>
              <a:t>vs. the Long Run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AC5CB4-61B5-6AE2-F60D-201440871E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the short run, changes in aggregate demand was the dominant force in determining equilibrium output.</a:t>
            </a:r>
          </a:p>
          <a:p>
            <a:pPr lvl="3"/>
            <a:endParaRPr lang="en-US" dirty="0"/>
          </a:p>
          <a:p>
            <a:r>
              <a:rPr lang="en-US" dirty="0"/>
              <a:t>In the medium run, conditions in the supply-side of the economy determined the equilibrium output.</a:t>
            </a:r>
          </a:p>
          <a:p>
            <a:pPr lvl="3"/>
            <a:endParaRPr lang="en-US" dirty="0"/>
          </a:p>
          <a:p>
            <a:r>
              <a:rPr lang="en-US" dirty="0"/>
              <a:t>In the short and medium runs, the changes in output we observe are largely “fluctuations.”</a:t>
            </a:r>
          </a:p>
          <a:p>
            <a:pPr lvl="3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7F889A-CF44-385F-AE03-9E84361D5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120D23-6DAE-1A81-87EF-5F839949A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BDCBBD-EC7E-29BD-08AA-8E43297EF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645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959B94-6230-9DC0-6386-F68397825D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9139E-9AE4-115C-FC37-64D552637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Facts about Growth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AC5CB4-61B5-6AE2-F60D-201440871E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Meanwhile, there has been a convergence of output per capita across countries that are considered “developed.”</a:t>
            </a:r>
          </a:p>
          <a:p>
            <a:pPr lvl="3"/>
            <a:endParaRPr lang="en-US" dirty="0"/>
          </a:p>
          <a:p>
            <a:r>
              <a:rPr lang="en-US" dirty="0"/>
              <a:t>Countries which started off with a lower per capita output exhibited a higher rate of growth over time.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7F889A-CF44-385F-AE03-9E84361D5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120D23-6DAE-1A81-87EF-5F839949A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BDCBBD-EC7E-29BD-08AA-8E43297EF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20</a:t>
            </a:fld>
            <a:endParaRPr lang="en-US" dirty="0"/>
          </a:p>
        </p:txBody>
      </p:sp>
      <p:pic>
        <p:nvPicPr>
          <p:cNvPr id="7" name="Picture 6" descr="A graph plots the annual growth rate of G D P per person against G D P per person in 1950 of O E C D countries.&#10;Long description is available in notes, press F6.">
            <a:extLst>
              <a:ext uri="{FF2B5EF4-FFF2-40B4-BE49-F238E27FC236}">
                <a16:creationId xmlns:a16="http://schemas.microsoft.com/office/drawing/2014/main" id="{818D2C7D-DF61-0CC7-D838-F19488B467D6}"/>
              </a:ext>
            </a:extLst>
          </p:cNvPr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057" y="3793029"/>
            <a:ext cx="4985886" cy="2425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079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592FBB-DBF9-8EFB-2331-7F1752303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1039BA-638D-EB8D-177F-869C869C2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69035B-9A1A-D35C-7DB7-814748B98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21</a:t>
            </a:fld>
            <a:endParaRPr lang="en-US" dirty="0"/>
          </a:p>
        </p:txBody>
      </p:sp>
      <p:pic>
        <p:nvPicPr>
          <p:cNvPr id="12" name="Content Placeholder 11" descr="A chart with numbers and text&#10;&#10;Description automatically generated">
            <a:extLst>
              <a:ext uri="{FF2B5EF4-FFF2-40B4-BE49-F238E27FC236}">
                <a16:creationId xmlns:a16="http://schemas.microsoft.com/office/drawing/2014/main" id="{CAB80681-B30F-B775-7253-A28327E728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536" y="512692"/>
            <a:ext cx="5843659" cy="5843659"/>
          </a:xfrm>
        </p:spPr>
      </p:pic>
    </p:spTree>
    <p:extLst>
      <p:ext uri="{BB962C8B-B14F-4D97-AF65-F5344CB8AC3E}">
        <p14:creationId xmlns:p14="http://schemas.microsoft.com/office/powerpoint/2010/main" val="36220010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959B94-6230-9DC0-6386-F68397825D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9139E-9AE4-115C-FC37-64D552637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Groundwork for Growth Models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AC5CB4-61B5-6AE2-F60D-201440871E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We will start our discussion of growth models by examining the model introduced by Robert M. Solow.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In this model of growth, we will be using a modified version of the aggregate production function: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d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:endParaRPr lang="en-US" sz="500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is the aggregate output of the economy.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is capital (machines, plants, factories, etc.)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is labor (employment, the number of workers)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 is a function that takes in values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and returns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AC5CB4-61B5-6AE2-F60D-201440871E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7F889A-CF44-385F-AE03-9E84361D5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120D23-6DAE-1A81-87EF-5F839949A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BDCBBD-EC7E-29BD-08AA-8E43297EF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588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959B94-6230-9DC0-6386-F68397825D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9139E-9AE4-115C-FC37-64D552637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Groundwork for Growth Models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AC5CB4-61B5-6AE2-F60D-201440871E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The state of technology will determine the form of the production function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We will make some assumptions about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…</a:t>
                </a:r>
              </a:p>
              <a:p>
                <a:pPr lvl="3"/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 exhibits constant returns to scale.</a:t>
                </a:r>
              </a:p>
              <a:p>
                <a:pPr lvl="3"/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 exhibits decreasing returns to capital.</a:t>
                </a:r>
              </a:p>
              <a:p>
                <a:pPr lvl="3"/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 exhibits decreasing returns to labor.</a:t>
                </a:r>
              </a:p>
              <a:p>
                <a:pPr lvl="3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AC5CB4-61B5-6AE2-F60D-201440871E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7F889A-CF44-385F-AE03-9E84361D5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120D23-6DAE-1A81-87EF-5F839949A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BDCBBD-EC7E-29BD-08AA-8E43297EF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909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959B94-6230-9DC0-6386-F68397825D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9139E-9AE4-115C-FC37-64D552637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Constant Returns to Scale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AC5CB4-61B5-6AE2-F60D-201440871E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If a function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 exhibits constant returns to scale, for any number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, we must have: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𝑌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sz="100" dirty="0"/>
              </a:p>
              <a:p>
                <a:pPr lvl="1"/>
                <a:r>
                  <a:rPr lang="en-US" dirty="0"/>
                  <a:t>For those of you with a background in mathematics, constant returns to scale is equivalent to “Homogenous of degree 1.”</a:t>
                </a:r>
              </a:p>
              <a:p>
                <a:pPr lvl="4"/>
                <a:endParaRPr lang="en-US" dirty="0"/>
              </a:p>
              <a:p>
                <a:r>
                  <a:rPr lang="en-US" dirty="0"/>
                  <a:t>In words, if a function exhibits constant returns to scale, if we increase </a:t>
                </a:r>
                <a:r>
                  <a:rPr lang="en-US" b="1" u="sng" dirty="0"/>
                  <a:t>both</a:t>
                </a:r>
                <a:r>
                  <a:rPr lang="en-US" dirty="0"/>
                  <a:t> inputs by a factor 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, output will also increase by a factor 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If we double both capital and labor, output also doubles.</a:t>
                </a:r>
              </a:p>
              <a:p>
                <a:pPr lvl="1"/>
                <a:r>
                  <a:rPr lang="en-US" dirty="0"/>
                  <a:t>If we triple both capital and labor, output also triples.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AC5CB4-61B5-6AE2-F60D-201440871E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 t="-1821" r="-12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7F889A-CF44-385F-AE03-9E84361D5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120D23-6DAE-1A81-87EF-5F839949A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BDCBBD-EC7E-29BD-08AA-8E43297EF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658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959B94-6230-9DC0-6386-F68397825D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9139E-9AE4-115C-FC37-64D552637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Decreasing Returns to Factors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AC5CB4-61B5-6AE2-F60D-201440871E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7964632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 exhibits decreasing returns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, an increase in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will lead to smaller and smaller increases in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 exhibits decreasing returns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, an increase in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will lead to smaller and smaller increases in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For those of you who took Microeconomics, this means that the marginal product 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are decreasing.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This does not contradict constant returns to scale, as constant returns to scale required </a:t>
                </a:r>
                <a:r>
                  <a:rPr lang="en-US" b="1" u="sng" dirty="0"/>
                  <a:t>both</a:t>
                </a:r>
                <a:r>
                  <a:rPr lang="en-US" dirty="0"/>
                  <a:t> factors to increase at the same time.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AC5CB4-61B5-6AE2-F60D-201440871E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7964632" cy="4351338"/>
              </a:xfrm>
              <a:blipFill>
                <a:blip r:embed="rId2"/>
                <a:stretch>
                  <a:fillRect l="-995" t="-1821" r="-995" b="-1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7F889A-CF44-385F-AE03-9E84361D5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120D23-6DAE-1A81-87EF-5F839949A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BDCBBD-EC7E-29BD-08AA-8E43297EF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623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959B94-6230-9DC0-6386-F68397825D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9139E-9AE4-115C-FC37-64D552637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Groundwork for Growth Models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AC5CB4-61B5-6AE2-F60D-201440871E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Since we have a production function with constant returns to scale…</a:t>
                </a:r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sz="1600" dirty="0"/>
              </a:p>
              <a:p>
                <a:r>
                  <a:rPr lang="en-US" dirty="0"/>
                  <a:t>Set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skw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r>
                  <a:rPr lang="en-US" dirty="0"/>
                  <a:t>, then we can rewrite the production function as a function of “per capita output” and “per capita capital.”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  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AC5CB4-61B5-6AE2-F60D-201440871E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 t="-1821" r="-18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7F889A-CF44-385F-AE03-9E84361D5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120D23-6DAE-1A81-87EF-5F839949A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BDCBBD-EC7E-29BD-08AA-8E43297EF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746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40769-05B1-D6B6-6C9F-0C4510331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Groundwork for Growth Models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1F14E7-3BA2-BC0E-5105-6764495407B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Plotting the relation, we have the following curve.</a:t>
            </a:r>
          </a:p>
          <a:p>
            <a:pPr lvl="3"/>
            <a:endParaRPr lang="en-US" dirty="0"/>
          </a:p>
          <a:p>
            <a:r>
              <a:rPr lang="en-US" dirty="0"/>
              <a:t>Given some ratio X of capital to labor in the economy…</a:t>
            </a:r>
          </a:p>
          <a:p>
            <a:pPr lvl="3"/>
            <a:endParaRPr lang="en-US" dirty="0"/>
          </a:p>
          <a:p>
            <a:r>
              <a:rPr lang="en-US" dirty="0"/>
              <a:t>The output per capita in the economy will be X’, determined by this graph.</a:t>
            </a:r>
          </a:p>
          <a:p>
            <a:pPr lvl="3"/>
            <a:endParaRPr lang="en-US" dirty="0"/>
          </a:p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6F56A3-EF2F-DA12-7FF2-E49F647D8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268C09-36FD-F06A-6B4A-D1AC21BB4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46FF86-C7B5-2C56-D0CD-0469C0DA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27</a:t>
            </a:fld>
            <a:endParaRPr lang="en-US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7513E81-E070-5558-B96A-5172BF18A52A}"/>
              </a:ext>
            </a:extLst>
          </p:cNvPr>
          <p:cNvCxnSpPr/>
          <p:nvPr/>
        </p:nvCxnSpPr>
        <p:spPr>
          <a:xfrm>
            <a:off x="628650" y="5773882"/>
            <a:ext cx="38862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F294F7B-297C-A046-79FC-862532227A20}"/>
              </a:ext>
            </a:extLst>
          </p:cNvPr>
          <p:cNvCxnSpPr>
            <a:cxnSpLocks/>
          </p:cNvCxnSpPr>
          <p:nvPr/>
        </p:nvCxnSpPr>
        <p:spPr>
          <a:xfrm rot="16200000">
            <a:off x="-1304059" y="3830782"/>
            <a:ext cx="38862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1986ED1-4771-1DFF-DC4A-9BEF3150D674}"/>
                  </a:ext>
                </a:extLst>
              </p:cNvPr>
              <p:cNvSpPr txBox="1"/>
              <p:nvPr/>
            </p:nvSpPr>
            <p:spPr>
              <a:xfrm>
                <a:off x="4049952" y="5766406"/>
                <a:ext cx="57919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1986ED1-4771-1DFF-DC4A-9BEF3150D6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9952" y="5766406"/>
                <a:ext cx="579198" cy="307777"/>
              </a:xfrm>
              <a:prstGeom prst="rect">
                <a:avLst/>
              </a:prstGeom>
              <a:blipFill>
                <a:blip r:embed="rId2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C8AB304-F8ED-07E2-5832-C972D322DB48}"/>
                  </a:ext>
                </a:extLst>
              </p:cNvPr>
              <p:cNvSpPr txBox="1"/>
              <p:nvPr/>
            </p:nvSpPr>
            <p:spPr>
              <a:xfrm rot="16200000">
                <a:off x="204915" y="2014029"/>
                <a:ext cx="56047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C8AB304-F8ED-07E2-5832-C972D322DB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204915" y="2014029"/>
                <a:ext cx="560474" cy="307777"/>
              </a:xfrm>
              <a:prstGeom prst="rect">
                <a:avLst/>
              </a:prstGeom>
              <a:blipFill>
                <a:blip r:embed="rId3"/>
                <a:stretch>
                  <a:fillRect r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A1AE79B-CE16-7267-F9D8-FA6E2D2BEFD7}"/>
              </a:ext>
            </a:extLst>
          </p:cNvPr>
          <p:cNvSpPr/>
          <p:nvPr/>
        </p:nvSpPr>
        <p:spPr>
          <a:xfrm>
            <a:off x="665018" y="2514600"/>
            <a:ext cx="3667991" cy="3241964"/>
          </a:xfrm>
          <a:custGeom>
            <a:avLst/>
            <a:gdLst>
              <a:gd name="connsiteX0" fmla="*/ 0 w 3667991"/>
              <a:gd name="connsiteY0" fmla="*/ 3241964 h 3241964"/>
              <a:gd name="connsiteX1" fmla="*/ 893618 w 3667991"/>
              <a:gd name="connsiteY1" fmla="*/ 1381991 h 3241964"/>
              <a:gd name="connsiteX2" fmla="*/ 2244437 w 3667991"/>
              <a:gd name="connsiteY2" fmla="*/ 374073 h 3241964"/>
              <a:gd name="connsiteX3" fmla="*/ 3667991 w 3667991"/>
              <a:gd name="connsiteY3" fmla="*/ 0 h 3241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67991" h="3241964">
                <a:moveTo>
                  <a:pt x="0" y="3241964"/>
                </a:moveTo>
                <a:cubicBezTo>
                  <a:pt x="259772" y="2550968"/>
                  <a:pt x="519545" y="1859973"/>
                  <a:pt x="893618" y="1381991"/>
                </a:cubicBezTo>
                <a:cubicBezTo>
                  <a:pt x="1267691" y="904009"/>
                  <a:pt x="1782042" y="604405"/>
                  <a:pt x="2244437" y="374073"/>
                </a:cubicBezTo>
                <a:cubicBezTo>
                  <a:pt x="2706832" y="143741"/>
                  <a:pt x="3187411" y="71870"/>
                  <a:pt x="3667991" y="0"/>
                </a:cubicBezTo>
              </a:path>
            </a:pathLst>
          </a:cu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2FBA87F-9755-3874-D888-FEE98FEFC17A}"/>
              </a:ext>
            </a:extLst>
          </p:cNvPr>
          <p:cNvSpPr txBox="1"/>
          <p:nvPr/>
        </p:nvSpPr>
        <p:spPr>
          <a:xfrm>
            <a:off x="1397399" y="5773882"/>
            <a:ext cx="2776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X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B6DDCBCC-855D-2881-BE85-18F66F9B549E}"/>
              </a:ext>
            </a:extLst>
          </p:cNvPr>
          <p:cNvSpPr/>
          <p:nvPr/>
        </p:nvSpPr>
        <p:spPr>
          <a:xfrm>
            <a:off x="1526248" y="3890240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E128F0A-F718-E63E-E574-9C330E1D2DE5}"/>
              </a:ext>
            </a:extLst>
          </p:cNvPr>
          <p:cNvSpPr txBox="1"/>
          <p:nvPr/>
        </p:nvSpPr>
        <p:spPr>
          <a:xfrm>
            <a:off x="335283" y="3772611"/>
            <a:ext cx="3289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X’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EB1D57A-6F4F-70F1-A70A-186FC993B9B1}"/>
              </a:ext>
            </a:extLst>
          </p:cNvPr>
          <p:cNvCxnSpPr>
            <a:cxnSpLocks/>
          </p:cNvCxnSpPr>
          <p:nvPr/>
        </p:nvCxnSpPr>
        <p:spPr>
          <a:xfrm flipV="1">
            <a:off x="1535163" y="3935960"/>
            <a:ext cx="13334" cy="183792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413EDDB-8768-A63E-CE41-C6D9EB23B5E8}"/>
              </a:ext>
            </a:extLst>
          </p:cNvPr>
          <p:cNvCxnSpPr>
            <a:cxnSpLocks/>
            <a:stCxn id="31" idx="2"/>
            <a:endCxn id="43" idx="3"/>
          </p:cNvCxnSpPr>
          <p:nvPr/>
        </p:nvCxnSpPr>
        <p:spPr>
          <a:xfrm flipH="1">
            <a:off x="664219" y="3913100"/>
            <a:ext cx="862029" cy="134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088DAD1-2E20-8670-2EF2-E6DD998FA354}"/>
                  </a:ext>
                </a:extLst>
              </p:cNvPr>
              <p:cNvSpPr txBox="1"/>
              <p:nvPr/>
            </p:nvSpPr>
            <p:spPr>
              <a:xfrm>
                <a:off x="3643669" y="2639291"/>
                <a:ext cx="850041" cy="4145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den>
                        </m:f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,1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’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088DAD1-2E20-8670-2EF2-E6DD998FA3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3669" y="2639291"/>
                <a:ext cx="850041" cy="414537"/>
              </a:xfrm>
              <a:prstGeom prst="rect">
                <a:avLst/>
              </a:prstGeom>
              <a:blipFill>
                <a:blip r:embed="rId4"/>
                <a:stretch>
                  <a:fillRect l="-10072" t="-1471" r="-16547"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4844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 animBg="1"/>
      <p:bldP spid="27" grpId="0"/>
      <p:bldP spid="31" grpId="0" animBg="1"/>
      <p:bldP spid="43" grpId="0"/>
      <p:bldP spid="1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40769-05B1-D6B6-6C9F-0C4510331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Groundwork for Growth Models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1F14E7-3BA2-BC0E-5105-6764495407B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At point A, increasing capital to B produces an increase of output per capita from A’ to B’. </a:t>
            </a:r>
          </a:p>
          <a:p>
            <a:pPr lvl="3"/>
            <a:endParaRPr lang="en-US" dirty="0"/>
          </a:p>
          <a:p>
            <a:r>
              <a:rPr lang="en-US" dirty="0"/>
              <a:t>At point C, increasing capital to D produces a much smaller increase in output per capita.</a:t>
            </a:r>
          </a:p>
          <a:p>
            <a:pPr lvl="3"/>
            <a:endParaRPr lang="en-US" dirty="0"/>
          </a:p>
          <a:p>
            <a:r>
              <a:rPr lang="en-US" dirty="0"/>
              <a:t>Decreasing returns to capital / labor.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6F56A3-EF2F-DA12-7FF2-E49F647D8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268C09-36FD-F06A-6B4A-D1AC21BB4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46FF86-C7B5-2C56-D0CD-0469C0DA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28</a:t>
            </a:fld>
            <a:endParaRPr lang="en-US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7513E81-E070-5558-B96A-5172BF18A52A}"/>
              </a:ext>
            </a:extLst>
          </p:cNvPr>
          <p:cNvCxnSpPr/>
          <p:nvPr/>
        </p:nvCxnSpPr>
        <p:spPr>
          <a:xfrm>
            <a:off x="628650" y="5773882"/>
            <a:ext cx="38862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F294F7B-297C-A046-79FC-862532227A20}"/>
              </a:ext>
            </a:extLst>
          </p:cNvPr>
          <p:cNvCxnSpPr>
            <a:cxnSpLocks/>
          </p:cNvCxnSpPr>
          <p:nvPr/>
        </p:nvCxnSpPr>
        <p:spPr>
          <a:xfrm rot="16200000">
            <a:off x="-1304059" y="3830782"/>
            <a:ext cx="38862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1986ED1-4771-1DFF-DC4A-9BEF3150D674}"/>
                  </a:ext>
                </a:extLst>
              </p:cNvPr>
              <p:cNvSpPr txBox="1"/>
              <p:nvPr/>
            </p:nvSpPr>
            <p:spPr>
              <a:xfrm>
                <a:off x="4049952" y="5766406"/>
                <a:ext cx="57919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1986ED1-4771-1DFF-DC4A-9BEF3150D6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9952" y="5766406"/>
                <a:ext cx="579198" cy="307777"/>
              </a:xfrm>
              <a:prstGeom prst="rect">
                <a:avLst/>
              </a:prstGeom>
              <a:blipFill>
                <a:blip r:embed="rId2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C8AB304-F8ED-07E2-5832-C972D322DB48}"/>
                  </a:ext>
                </a:extLst>
              </p:cNvPr>
              <p:cNvSpPr txBox="1"/>
              <p:nvPr/>
            </p:nvSpPr>
            <p:spPr>
              <a:xfrm rot="16200000">
                <a:off x="204915" y="2014029"/>
                <a:ext cx="56047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C8AB304-F8ED-07E2-5832-C972D322DB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204915" y="2014029"/>
                <a:ext cx="560474" cy="307777"/>
              </a:xfrm>
              <a:prstGeom prst="rect">
                <a:avLst/>
              </a:prstGeom>
              <a:blipFill>
                <a:blip r:embed="rId3"/>
                <a:stretch>
                  <a:fillRect r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A1AE79B-CE16-7267-F9D8-FA6E2D2BEFD7}"/>
              </a:ext>
            </a:extLst>
          </p:cNvPr>
          <p:cNvSpPr/>
          <p:nvPr/>
        </p:nvSpPr>
        <p:spPr>
          <a:xfrm>
            <a:off x="665018" y="2514600"/>
            <a:ext cx="3667991" cy="3241964"/>
          </a:xfrm>
          <a:custGeom>
            <a:avLst/>
            <a:gdLst>
              <a:gd name="connsiteX0" fmla="*/ 0 w 3667991"/>
              <a:gd name="connsiteY0" fmla="*/ 3241964 h 3241964"/>
              <a:gd name="connsiteX1" fmla="*/ 893618 w 3667991"/>
              <a:gd name="connsiteY1" fmla="*/ 1381991 h 3241964"/>
              <a:gd name="connsiteX2" fmla="*/ 2244437 w 3667991"/>
              <a:gd name="connsiteY2" fmla="*/ 374073 h 3241964"/>
              <a:gd name="connsiteX3" fmla="*/ 3667991 w 3667991"/>
              <a:gd name="connsiteY3" fmla="*/ 0 h 3241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67991" h="3241964">
                <a:moveTo>
                  <a:pt x="0" y="3241964"/>
                </a:moveTo>
                <a:cubicBezTo>
                  <a:pt x="259772" y="2550968"/>
                  <a:pt x="519545" y="1859973"/>
                  <a:pt x="893618" y="1381991"/>
                </a:cubicBezTo>
                <a:cubicBezTo>
                  <a:pt x="1267691" y="904009"/>
                  <a:pt x="1782042" y="604405"/>
                  <a:pt x="2244437" y="374073"/>
                </a:cubicBezTo>
                <a:cubicBezTo>
                  <a:pt x="2706832" y="143741"/>
                  <a:pt x="3187411" y="71870"/>
                  <a:pt x="3667991" y="0"/>
                </a:cubicBezTo>
              </a:path>
            </a:pathLst>
          </a:cu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1BD4D8B-4717-FAF9-6B61-523EDA34EFE2}"/>
              </a:ext>
            </a:extLst>
          </p:cNvPr>
          <p:cNvCxnSpPr/>
          <p:nvPr/>
        </p:nvCxnSpPr>
        <p:spPr>
          <a:xfrm flipV="1">
            <a:off x="997527" y="4883727"/>
            <a:ext cx="0" cy="89015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E5AFA1E-B721-04E2-E98F-72FF6CA99297}"/>
              </a:ext>
            </a:extLst>
          </p:cNvPr>
          <p:cNvCxnSpPr>
            <a:cxnSpLocks/>
          </p:cNvCxnSpPr>
          <p:nvPr/>
        </p:nvCxnSpPr>
        <p:spPr>
          <a:xfrm flipV="1">
            <a:off x="1558634" y="3896591"/>
            <a:ext cx="0" cy="187729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4C66E15-9907-FC88-FA22-E3190C7B0632}"/>
              </a:ext>
            </a:extLst>
          </p:cNvPr>
          <p:cNvCxnSpPr>
            <a:cxnSpLocks/>
          </p:cNvCxnSpPr>
          <p:nvPr/>
        </p:nvCxnSpPr>
        <p:spPr>
          <a:xfrm flipV="1">
            <a:off x="2571750" y="3054927"/>
            <a:ext cx="0" cy="270163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3344A1D-7EF8-D428-F982-9104619EDC34}"/>
              </a:ext>
            </a:extLst>
          </p:cNvPr>
          <p:cNvCxnSpPr>
            <a:cxnSpLocks/>
          </p:cNvCxnSpPr>
          <p:nvPr/>
        </p:nvCxnSpPr>
        <p:spPr>
          <a:xfrm flipV="1">
            <a:off x="3148445" y="2795155"/>
            <a:ext cx="0" cy="297872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71A009E1-0437-E0EE-D298-7CD76FF5C2C6}"/>
              </a:ext>
            </a:extLst>
          </p:cNvPr>
          <p:cNvSpPr txBox="1"/>
          <p:nvPr/>
        </p:nvSpPr>
        <p:spPr>
          <a:xfrm>
            <a:off x="853096" y="5756564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2FBA87F-9755-3874-D888-FEE98FEFC17A}"/>
              </a:ext>
            </a:extLst>
          </p:cNvPr>
          <p:cNvSpPr txBox="1"/>
          <p:nvPr/>
        </p:nvSpPr>
        <p:spPr>
          <a:xfrm>
            <a:off x="1414203" y="5773882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B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57102AF-7D66-746A-49F5-133B9713A14A}"/>
              </a:ext>
            </a:extLst>
          </p:cNvPr>
          <p:cNvSpPr txBox="1"/>
          <p:nvPr/>
        </p:nvSpPr>
        <p:spPr>
          <a:xfrm>
            <a:off x="2437711" y="5760118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71F2316-F3A7-20F3-26D4-12C2B2F74B6C}"/>
              </a:ext>
            </a:extLst>
          </p:cNvPr>
          <p:cNvSpPr txBox="1"/>
          <p:nvPr/>
        </p:nvSpPr>
        <p:spPr>
          <a:xfrm>
            <a:off x="3018950" y="5758012"/>
            <a:ext cx="2952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D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DE5D75CC-2901-2D84-D711-6E804A7F538F}"/>
              </a:ext>
            </a:extLst>
          </p:cNvPr>
          <p:cNvSpPr/>
          <p:nvPr/>
        </p:nvSpPr>
        <p:spPr>
          <a:xfrm>
            <a:off x="974667" y="4909793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B6DDCBCC-855D-2881-BE85-18F66F9B549E}"/>
              </a:ext>
            </a:extLst>
          </p:cNvPr>
          <p:cNvSpPr/>
          <p:nvPr/>
        </p:nvSpPr>
        <p:spPr>
          <a:xfrm>
            <a:off x="1535774" y="3890240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8B975B17-FC95-B135-EDA1-5773E02E4D12}"/>
              </a:ext>
            </a:extLst>
          </p:cNvPr>
          <p:cNvSpPr/>
          <p:nvPr/>
        </p:nvSpPr>
        <p:spPr>
          <a:xfrm>
            <a:off x="2544157" y="3051373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3C38BB5C-23A4-05D3-3EA0-430C012B195B}"/>
              </a:ext>
            </a:extLst>
          </p:cNvPr>
          <p:cNvSpPr/>
          <p:nvPr/>
        </p:nvSpPr>
        <p:spPr>
          <a:xfrm>
            <a:off x="3133567" y="2763636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CAD911A-9E7C-8FE8-1E31-20E66039C19D}"/>
              </a:ext>
            </a:extLst>
          </p:cNvPr>
          <p:cNvCxnSpPr>
            <a:stCxn id="31" idx="2"/>
          </p:cNvCxnSpPr>
          <p:nvPr/>
        </p:nvCxnSpPr>
        <p:spPr>
          <a:xfrm flipH="1">
            <a:off x="639040" y="3913100"/>
            <a:ext cx="896734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87BF305B-A5B4-3252-B333-94B3F6B0C62F}"/>
              </a:ext>
            </a:extLst>
          </p:cNvPr>
          <p:cNvCxnSpPr/>
          <p:nvPr/>
        </p:nvCxnSpPr>
        <p:spPr>
          <a:xfrm flipH="1">
            <a:off x="639040" y="3074233"/>
            <a:ext cx="1905117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91F02712-969F-8728-7A1B-DAA7955C1548}"/>
              </a:ext>
            </a:extLst>
          </p:cNvPr>
          <p:cNvCxnSpPr>
            <a:stCxn id="30" idx="2"/>
          </p:cNvCxnSpPr>
          <p:nvPr/>
        </p:nvCxnSpPr>
        <p:spPr>
          <a:xfrm flipH="1">
            <a:off x="639040" y="4932653"/>
            <a:ext cx="335627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0EA9991A-491C-4DC0-5A65-74796522F55D}"/>
              </a:ext>
            </a:extLst>
          </p:cNvPr>
          <p:cNvCxnSpPr>
            <a:stCxn id="33" idx="2"/>
          </p:cNvCxnSpPr>
          <p:nvPr/>
        </p:nvCxnSpPr>
        <p:spPr>
          <a:xfrm flipH="1">
            <a:off x="639040" y="2786496"/>
            <a:ext cx="2494527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A4B276F9-23EE-E7AE-192A-756258FC3020}"/>
              </a:ext>
            </a:extLst>
          </p:cNvPr>
          <p:cNvSpPr txBox="1"/>
          <p:nvPr/>
        </p:nvSpPr>
        <p:spPr>
          <a:xfrm>
            <a:off x="365763" y="4778764"/>
            <a:ext cx="3289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A’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E128F0A-F718-E63E-E574-9C330E1D2DE5}"/>
              </a:ext>
            </a:extLst>
          </p:cNvPr>
          <p:cNvSpPr txBox="1"/>
          <p:nvPr/>
        </p:nvSpPr>
        <p:spPr>
          <a:xfrm>
            <a:off x="365763" y="3772611"/>
            <a:ext cx="3289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B’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8E8902F-971B-BEDD-A28E-F15D4758A82B}"/>
              </a:ext>
            </a:extLst>
          </p:cNvPr>
          <p:cNvSpPr txBox="1"/>
          <p:nvPr/>
        </p:nvSpPr>
        <p:spPr>
          <a:xfrm>
            <a:off x="365763" y="2941659"/>
            <a:ext cx="3335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C’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A494EDD-2091-BEF2-D24D-F3171D43D2A0}"/>
              </a:ext>
            </a:extLst>
          </p:cNvPr>
          <p:cNvSpPr txBox="1"/>
          <p:nvPr/>
        </p:nvSpPr>
        <p:spPr>
          <a:xfrm>
            <a:off x="365763" y="2644981"/>
            <a:ext cx="3404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D’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DD38419-6D5D-2E9F-49BC-62B2120E7236}"/>
                  </a:ext>
                </a:extLst>
              </p:cNvPr>
              <p:cNvSpPr txBox="1"/>
              <p:nvPr/>
            </p:nvSpPr>
            <p:spPr>
              <a:xfrm>
                <a:off x="3643669" y="2639291"/>
                <a:ext cx="850041" cy="4145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den>
                        </m:f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,1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’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DD38419-6D5D-2E9F-49BC-62B2120E72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3669" y="2639291"/>
                <a:ext cx="850041" cy="414537"/>
              </a:xfrm>
              <a:prstGeom prst="rect">
                <a:avLst/>
              </a:prstGeom>
              <a:blipFill>
                <a:blip r:embed="rId4"/>
                <a:stretch>
                  <a:fillRect l="-10072" t="-1471" r="-16547"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2225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 animBg="1"/>
      <p:bldP spid="31" grpId="0" animBg="1"/>
      <p:bldP spid="32" grpId="0" animBg="1"/>
      <p:bldP spid="33" grpId="0" animBg="1"/>
      <p:bldP spid="42" grpId="0"/>
      <p:bldP spid="43" grpId="0"/>
      <p:bldP spid="44" grpId="0"/>
      <p:bldP spid="4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40769-05B1-D6B6-6C9F-0C4510331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Groundwork for Growth Models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1F14E7-3BA2-BC0E-5105-6764495407B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If the state of technology improves, the production function will shift upward.</a:t>
            </a:r>
          </a:p>
          <a:p>
            <a:pPr lvl="3"/>
            <a:endParaRPr lang="en-US" dirty="0"/>
          </a:p>
          <a:p>
            <a:r>
              <a:rPr lang="en-US" dirty="0"/>
              <a:t>This means that given a certain capital to labor mix X in the economy…</a:t>
            </a:r>
          </a:p>
          <a:p>
            <a:pPr lvl="1"/>
            <a:r>
              <a:rPr lang="en-US" dirty="0"/>
              <a:t>Under the old production function, you get A, but</a:t>
            </a:r>
          </a:p>
          <a:p>
            <a:pPr lvl="1"/>
            <a:r>
              <a:rPr lang="en-US" dirty="0"/>
              <a:t>Under the new production function, you get B.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6F56A3-EF2F-DA12-7FF2-E49F647D8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268C09-36FD-F06A-6B4A-D1AC21BB4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46FF86-C7B5-2C56-D0CD-0469C0DA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29</a:t>
            </a:fld>
            <a:endParaRPr lang="en-US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7513E81-E070-5558-B96A-5172BF18A52A}"/>
              </a:ext>
            </a:extLst>
          </p:cNvPr>
          <p:cNvCxnSpPr/>
          <p:nvPr/>
        </p:nvCxnSpPr>
        <p:spPr>
          <a:xfrm>
            <a:off x="628650" y="5773882"/>
            <a:ext cx="38862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F294F7B-297C-A046-79FC-862532227A20}"/>
              </a:ext>
            </a:extLst>
          </p:cNvPr>
          <p:cNvCxnSpPr>
            <a:cxnSpLocks/>
          </p:cNvCxnSpPr>
          <p:nvPr/>
        </p:nvCxnSpPr>
        <p:spPr>
          <a:xfrm rot="16200000">
            <a:off x="-1304059" y="3830782"/>
            <a:ext cx="38862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1986ED1-4771-1DFF-DC4A-9BEF3150D674}"/>
                  </a:ext>
                </a:extLst>
              </p:cNvPr>
              <p:cNvSpPr txBox="1"/>
              <p:nvPr/>
            </p:nvSpPr>
            <p:spPr>
              <a:xfrm>
                <a:off x="4049952" y="5766406"/>
                <a:ext cx="57919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1986ED1-4771-1DFF-DC4A-9BEF3150D6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9952" y="5766406"/>
                <a:ext cx="579198" cy="307777"/>
              </a:xfrm>
              <a:prstGeom prst="rect">
                <a:avLst/>
              </a:prstGeom>
              <a:blipFill>
                <a:blip r:embed="rId3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C8AB304-F8ED-07E2-5832-C972D322DB48}"/>
                  </a:ext>
                </a:extLst>
              </p:cNvPr>
              <p:cNvSpPr txBox="1"/>
              <p:nvPr/>
            </p:nvSpPr>
            <p:spPr>
              <a:xfrm rot="16200000">
                <a:off x="204915" y="2014029"/>
                <a:ext cx="56047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C8AB304-F8ED-07E2-5832-C972D322DB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204915" y="2014029"/>
                <a:ext cx="560474" cy="307777"/>
              </a:xfrm>
              <a:prstGeom prst="rect">
                <a:avLst/>
              </a:prstGeom>
              <a:blipFill>
                <a:blip r:embed="rId4"/>
                <a:stretch>
                  <a:fillRect r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A1AE79B-CE16-7267-F9D8-FA6E2D2BEFD7}"/>
              </a:ext>
            </a:extLst>
          </p:cNvPr>
          <p:cNvSpPr/>
          <p:nvPr/>
        </p:nvSpPr>
        <p:spPr>
          <a:xfrm>
            <a:off x="665018" y="2514600"/>
            <a:ext cx="3667991" cy="3241964"/>
          </a:xfrm>
          <a:custGeom>
            <a:avLst/>
            <a:gdLst>
              <a:gd name="connsiteX0" fmla="*/ 0 w 3667991"/>
              <a:gd name="connsiteY0" fmla="*/ 3241964 h 3241964"/>
              <a:gd name="connsiteX1" fmla="*/ 893618 w 3667991"/>
              <a:gd name="connsiteY1" fmla="*/ 1381991 h 3241964"/>
              <a:gd name="connsiteX2" fmla="*/ 2244437 w 3667991"/>
              <a:gd name="connsiteY2" fmla="*/ 374073 h 3241964"/>
              <a:gd name="connsiteX3" fmla="*/ 3667991 w 3667991"/>
              <a:gd name="connsiteY3" fmla="*/ 0 h 3241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67991" h="3241964">
                <a:moveTo>
                  <a:pt x="0" y="3241964"/>
                </a:moveTo>
                <a:cubicBezTo>
                  <a:pt x="259772" y="2550968"/>
                  <a:pt x="519545" y="1859973"/>
                  <a:pt x="893618" y="1381991"/>
                </a:cubicBezTo>
                <a:cubicBezTo>
                  <a:pt x="1267691" y="904009"/>
                  <a:pt x="1782042" y="604405"/>
                  <a:pt x="2244437" y="374073"/>
                </a:cubicBezTo>
                <a:cubicBezTo>
                  <a:pt x="2706832" y="143741"/>
                  <a:pt x="3187411" y="71870"/>
                  <a:pt x="3667991" y="0"/>
                </a:cubicBezTo>
              </a:path>
            </a:pathLst>
          </a:cu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E4F85259-AC01-1D8E-04A6-217CA7252D5C}"/>
              </a:ext>
            </a:extLst>
          </p:cNvPr>
          <p:cNvSpPr/>
          <p:nvPr/>
        </p:nvSpPr>
        <p:spPr>
          <a:xfrm>
            <a:off x="665017" y="1825625"/>
            <a:ext cx="3667991" cy="3948257"/>
          </a:xfrm>
          <a:custGeom>
            <a:avLst/>
            <a:gdLst>
              <a:gd name="connsiteX0" fmla="*/ 0 w 3667991"/>
              <a:gd name="connsiteY0" fmla="*/ 3241964 h 3241964"/>
              <a:gd name="connsiteX1" fmla="*/ 893618 w 3667991"/>
              <a:gd name="connsiteY1" fmla="*/ 1381991 h 3241964"/>
              <a:gd name="connsiteX2" fmla="*/ 2244437 w 3667991"/>
              <a:gd name="connsiteY2" fmla="*/ 374073 h 3241964"/>
              <a:gd name="connsiteX3" fmla="*/ 3667991 w 3667991"/>
              <a:gd name="connsiteY3" fmla="*/ 0 h 3241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67991" h="3241964">
                <a:moveTo>
                  <a:pt x="0" y="3241964"/>
                </a:moveTo>
                <a:cubicBezTo>
                  <a:pt x="259772" y="2550968"/>
                  <a:pt x="519545" y="1859973"/>
                  <a:pt x="893618" y="1381991"/>
                </a:cubicBezTo>
                <a:cubicBezTo>
                  <a:pt x="1267691" y="904009"/>
                  <a:pt x="1782042" y="604405"/>
                  <a:pt x="2244437" y="374073"/>
                </a:cubicBezTo>
                <a:cubicBezTo>
                  <a:pt x="2706832" y="143741"/>
                  <a:pt x="3187411" y="71870"/>
                  <a:pt x="3667991" y="0"/>
                </a:cubicBezTo>
              </a:path>
            </a:pathLst>
          </a:cu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B2489A2-1169-8AFA-A01B-D82CEDF3C02E}"/>
                  </a:ext>
                </a:extLst>
              </p:cNvPr>
              <p:cNvSpPr txBox="1"/>
              <p:nvPr/>
            </p:nvSpPr>
            <p:spPr>
              <a:xfrm>
                <a:off x="3643669" y="2639291"/>
                <a:ext cx="850041" cy="4145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den>
                        </m:f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,1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’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B2489A2-1169-8AFA-A01B-D82CEDF3C0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3669" y="2639291"/>
                <a:ext cx="850041" cy="414537"/>
              </a:xfrm>
              <a:prstGeom prst="rect">
                <a:avLst/>
              </a:prstGeom>
              <a:blipFill>
                <a:blip r:embed="rId5"/>
                <a:stretch>
                  <a:fillRect l="-10072" t="-1471" r="-16547"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64C5C3B-FA41-3FB7-B732-DB2E0BC4695A}"/>
                  </a:ext>
                </a:extLst>
              </p:cNvPr>
              <p:cNvSpPr txBox="1"/>
              <p:nvPr/>
            </p:nvSpPr>
            <p:spPr>
              <a:xfrm>
                <a:off x="3643668" y="1343620"/>
                <a:ext cx="850041" cy="4145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den>
                        </m:f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,1</m:t>
                        </m:r>
                      </m:e>
                    </m:d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’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64C5C3B-FA41-3FB7-B732-DB2E0BC469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3668" y="1343620"/>
                <a:ext cx="850041" cy="414537"/>
              </a:xfrm>
              <a:prstGeom prst="rect">
                <a:avLst/>
              </a:prstGeom>
              <a:blipFill>
                <a:blip r:embed="rId6"/>
                <a:stretch>
                  <a:fillRect l="-10072" t="-1471" r="-16547" b="-19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C6FEF8C-03AE-E114-B803-DF5917C4AE53}"/>
              </a:ext>
            </a:extLst>
          </p:cNvPr>
          <p:cNvCxnSpPr>
            <a:cxnSpLocks/>
            <a:endCxn id="19" idx="4"/>
          </p:cNvCxnSpPr>
          <p:nvPr/>
        </p:nvCxnSpPr>
        <p:spPr>
          <a:xfrm flipH="1" flipV="1">
            <a:off x="2288252" y="2736901"/>
            <a:ext cx="1558" cy="301966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AA2568D1-6639-5D84-7313-C3212B4F94AF}"/>
              </a:ext>
            </a:extLst>
          </p:cNvPr>
          <p:cNvSpPr txBox="1"/>
          <p:nvPr/>
        </p:nvSpPr>
        <p:spPr>
          <a:xfrm>
            <a:off x="2155771" y="5760118"/>
            <a:ext cx="2776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X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A749148-E0F3-D2B5-7047-3284364FFAC6}"/>
              </a:ext>
            </a:extLst>
          </p:cNvPr>
          <p:cNvSpPr/>
          <p:nvPr/>
        </p:nvSpPr>
        <p:spPr>
          <a:xfrm>
            <a:off x="2265392" y="2691181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22A8BE5-5A19-57F5-1055-8FDEC85FF0F6}"/>
              </a:ext>
            </a:extLst>
          </p:cNvPr>
          <p:cNvSpPr/>
          <p:nvPr/>
        </p:nvSpPr>
        <p:spPr>
          <a:xfrm>
            <a:off x="2270184" y="3220198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EBF57D6-B817-2B95-D26C-C64D6B0CF467}"/>
              </a:ext>
            </a:extLst>
          </p:cNvPr>
          <p:cNvCxnSpPr>
            <a:stCxn id="19" idx="2"/>
          </p:cNvCxnSpPr>
          <p:nvPr/>
        </p:nvCxnSpPr>
        <p:spPr>
          <a:xfrm flipH="1">
            <a:off x="665017" y="2714041"/>
            <a:ext cx="1600375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6F3DF5ED-C28B-7FAB-02E2-9B1F9743441E}"/>
              </a:ext>
            </a:extLst>
          </p:cNvPr>
          <p:cNvCxnSpPr/>
          <p:nvPr/>
        </p:nvCxnSpPr>
        <p:spPr>
          <a:xfrm flipH="1">
            <a:off x="639040" y="3232949"/>
            <a:ext cx="1600375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44836871-49AE-4FC4-1920-25320B77E894}"/>
              </a:ext>
            </a:extLst>
          </p:cNvPr>
          <p:cNvSpPr txBox="1"/>
          <p:nvPr/>
        </p:nvSpPr>
        <p:spPr>
          <a:xfrm>
            <a:off x="352366" y="3079060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BA8F159-AE5D-6A7A-E3CD-226561ABCAEA}"/>
              </a:ext>
            </a:extLst>
          </p:cNvPr>
          <p:cNvSpPr txBox="1"/>
          <p:nvPr/>
        </p:nvSpPr>
        <p:spPr>
          <a:xfrm>
            <a:off x="352366" y="2543907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723149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/>
      <p:bldP spid="18" grpId="0"/>
      <p:bldP spid="19" grpId="0" animBg="1"/>
      <p:bldP spid="21" grpId="0" animBg="1"/>
      <p:bldP spid="38" grpId="0"/>
      <p:bldP spid="4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941CF-ABD0-7403-81D6-84D174B62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 Real GDP: 2019Q1 ~ 2023Q1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FEE1CA-4F65-B2CD-24E9-E36A64628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14FCA6-B00F-3590-86EF-40D4E2548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735E4C-EA21-D337-26F2-27C4E5170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3</a:t>
            </a:fld>
            <a:endParaRPr lang="en-US" dirty="0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4015EE1A-2391-A5E2-5394-FB1810E2DE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858169"/>
            <a:ext cx="7620000" cy="4286250"/>
          </a:xfrm>
        </p:spPr>
      </p:pic>
    </p:spTree>
    <p:extLst>
      <p:ext uri="{BB962C8B-B14F-4D97-AF65-F5344CB8AC3E}">
        <p14:creationId xmlns:p14="http://schemas.microsoft.com/office/powerpoint/2010/main" val="459376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959B94-6230-9DC0-6386-F68397825D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9139E-9AE4-115C-FC37-64D552637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Short and Medium Run</a:t>
            </a:r>
            <a:br>
              <a:rPr lang="en-US" dirty="0"/>
            </a:br>
            <a:r>
              <a:rPr lang="en-US" dirty="0"/>
              <a:t>vs. the Long Run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AC5CB4-61B5-6AE2-F60D-201440871E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However, the impact of short-term fluctuations are drowned out in the long run.</a:t>
            </a:r>
          </a:p>
          <a:p>
            <a:pPr lvl="3"/>
            <a:endParaRPr lang="en-US" dirty="0"/>
          </a:p>
          <a:p>
            <a:r>
              <a:rPr lang="en-US" dirty="0"/>
              <a:t>In the long-run, it is no longer “fluctuations” that matters, but the trend of “growth.”</a:t>
            </a:r>
          </a:p>
          <a:p>
            <a:pPr marL="1371600" lvl="3" indent="0">
              <a:buNone/>
            </a:pPr>
            <a:endParaRPr lang="en-US" dirty="0"/>
          </a:p>
          <a:p>
            <a:r>
              <a:rPr lang="en-US" dirty="0"/>
              <a:t>Growth is defined as the steady increase in aggregate output over time.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7F889A-CF44-385F-AE03-9E84361D5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120D23-6DAE-1A81-87EF-5F839949A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BDCBBD-EC7E-29BD-08AA-8E43297EF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740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941CF-ABD0-7403-81D6-84D174B62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 Real GDP: 1960Q1 ~ 2023Q1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FEE1CA-4F65-B2CD-24E9-E36A64628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14FCA6-B00F-3590-86EF-40D4E2548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735E4C-EA21-D337-26F2-27C4E5170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5</a:t>
            </a:fld>
            <a:endParaRPr lang="en-US" dirty="0"/>
          </a:p>
        </p:txBody>
      </p:sp>
      <p:pic>
        <p:nvPicPr>
          <p:cNvPr id="14" name="Content Placeholder 13" descr="A graph showing the growth of the market&#10;&#10;Description automatically generated">
            <a:extLst>
              <a:ext uri="{FF2B5EF4-FFF2-40B4-BE49-F238E27FC236}">
                <a16:creationId xmlns:a16="http://schemas.microsoft.com/office/drawing/2014/main" id="{7255D04B-ADC0-3C83-F48A-D002F1F107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858169"/>
            <a:ext cx="7620000" cy="4286250"/>
          </a:xfrm>
        </p:spPr>
      </p:pic>
    </p:spTree>
    <p:extLst>
      <p:ext uri="{BB962C8B-B14F-4D97-AF65-F5344CB8AC3E}">
        <p14:creationId xmlns:p14="http://schemas.microsoft.com/office/powerpoint/2010/main" val="3485188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959B94-6230-9DC0-6386-F68397825D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9139E-9AE4-115C-FC37-64D552637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We Measure Growth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AC5CB4-61B5-6AE2-F60D-201440871E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care about growth of an economy, since we care about improvements of the standards of living in the country.</a:t>
            </a:r>
          </a:p>
          <a:p>
            <a:pPr lvl="3"/>
            <a:endParaRPr lang="en-US" dirty="0"/>
          </a:p>
          <a:p>
            <a:r>
              <a:rPr lang="en-US" dirty="0"/>
              <a:t>Comparing values over time, we can measure the change of the standards of living within a country.</a:t>
            </a:r>
          </a:p>
          <a:p>
            <a:pPr lvl="3"/>
            <a:endParaRPr lang="en-US" dirty="0"/>
          </a:p>
          <a:p>
            <a:r>
              <a:rPr lang="en-US" dirty="0"/>
              <a:t>Comparing the values between different countries, we can measure the differences in the standards of living between different countries.</a:t>
            </a:r>
          </a:p>
          <a:p>
            <a:pPr lvl="3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7F889A-CF44-385F-AE03-9E84361D5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120D23-6DAE-1A81-87EF-5F839949A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BDCBBD-EC7E-29BD-08AA-8E43297EF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472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959B94-6230-9DC0-6386-F68397825D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9139E-9AE4-115C-FC37-64D552637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We Measure Per Capita Output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AC5CB4-61B5-6AE2-F60D-201440871E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6966"/>
          </a:xfrm>
        </p:spPr>
        <p:txBody>
          <a:bodyPr>
            <a:normAutofit/>
          </a:bodyPr>
          <a:lstStyle/>
          <a:p>
            <a:r>
              <a:rPr lang="en-US" dirty="0"/>
              <a:t>As of 2022, the nominal GDP of…</a:t>
            </a:r>
          </a:p>
          <a:p>
            <a:pPr lvl="1"/>
            <a:r>
              <a:rPr lang="en-US" dirty="0"/>
              <a:t>…India was $3.4 Trillion.</a:t>
            </a:r>
          </a:p>
          <a:p>
            <a:pPr lvl="1"/>
            <a:r>
              <a:rPr lang="en-US" dirty="0"/>
              <a:t>…the United Kingdom was $3.1 Trillion.</a:t>
            </a:r>
          </a:p>
          <a:p>
            <a:pPr lvl="3"/>
            <a:endParaRPr lang="en-US" dirty="0"/>
          </a:p>
          <a:p>
            <a:r>
              <a:rPr lang="en-US" dirty="0"/>
              <a:t>Would it be fair to assume that the standards of living in India is similar to the standards of living in the UK?</a:t>
            </a:r>
          </a:p>
          <a:p>
            <a:pPr lvl="3"/>
            <a:endParaRPr lang="en-US" dirty="0"/>
          </a:p>
          <a:p>
            <a:r>
              <a:rPr lang="en-US" dirty="0"/>
              <a:t>The population in…</a:t>
            </a:r>
          </a:p>
          <a:p>
            <a:pPr lvl="1"/>
            <a:r>
              <a:rPr lang="en-US" dirty="0"/>
              <a:t>…India was 1.4 billion, for a per capita output of $2,428</a:t>
            </a:r>
          </a:p>
          <a:p>
            <a:pPr lvl="1"/>
            <a:r>
              <a:rPr lang="en-US" dirty="0"/>
              <a:t>…the UK was 67.3 million, for a per capita output of $50,520</a:t>
            </a:r>
          </a:p>
          <a:p>
            <a:pPr lvl="3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7F889A-CF44-385F-AE03-9E84361D5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120D23-6DAE-1A81-87EF-5F839949A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BDCBBD-EC7E-29BD-08AA-8E43297EF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340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959B94-6230-9DC0-6386-F68397825D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9139E-9AE4-115C-FC37-64D552637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GDP per Capita?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AC5CB4-61B5-6AE2-F60D-201440871E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Simply comparing per capita GDP can be problematic.</a:t>
            </a:r>
          </a:p>
          <a:p>
            <a:pPr lvl="3"/>
            <a:endParaRPr lang="en-US" dirty="0"/>
          </a:p>
          <a:p>
            <a:r>
              <a:rPr lang="en-US" dirty="0"/>
              <a:t>First, we convert each country’s currency to US dollars to compare different country’s production.</a:t>
            </a:r>
          </a:p>
          <a:p>
            <a:pPr lvl="3"/>
            <a:endParaRPr lang="en-US" dirty="0"/>
          </a:p>
          <a:p>
            <a:r>
              <a:rPr lang="en-US" dirty="0"/>
              <a:t>However, exchange rates are often volatile, and can change drastically over time.</a:t>
            </a:r>
          </a:p>
          <a:p>
            <a:pPr lvl="3"/>
            <a:endParaRPr lang="en-US" dirty="0"/>
          </a:p>
          <a:p>
            <a:r>
              <a:rPr lang="en-US" dirty="0"/>
              <a:t>For instance, over 2020 to 2023…</a:t>
            </a:r>
          </a:p>
          <a:p>
            <a:pPr lvl="1"/>
            <a:r>
              <a:rPr lang="en-US" dirty="0"/>
              <a:t>1 GBP traded for anywhere between 1 ~ 1.4 USD.</a:t>
            </a:r>
          </a:p>
          <a:p>
            <a:pPr lvl="1"/>
            <a:r>
              <a:rPr lang="en-US" dirty="0"/>
              <a:t>1 USD traded for anywhere between 70 ~ 82 INR.</a:t>
            </a:r>
          </a:p>
          <a:p>
            <a:pPr lvl="3"/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7F889A-CF44-385F-AE03-9E84361D5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120D23-6DAE-1A81-87EF-5F839949A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BDCBBD-EC7E-29BD-08AA-8E43297EF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783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69DD2-BB19-74BD-98F4-35EF71B25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INR to USD Exchange Rates</a:t>
            </a:r>
          </a:p>
        </p:txBody>
      </p:sp>
      <p:pic>
        <p:nvPicPr>
          <p:cNvPr id="8" name="Content Placeholder 7" descr="A graph of a dollar exchange rate&#10;&#10;Description automatically generated">
            <a:extLst>
              <a:ext uri="{FF2B5EF4-FFF2-40B4-BE49-F238E27FC236}">
                <a16:creationId xmlns:a16="http://schemas.microsoft.com/office/drawing/2014/main" id="{D2723E7E-FC7A-6BFB-6FAA-431A0E9A36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858169"/>
            <a:ext cx="7620000" cy="4286250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0DE358-B08F-7668-54CE-D176A0CF7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1F1E19-F065-ED73-421D-D99069031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37D963-2768-A0C6-A0D2-13CEAA4E5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555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CF630E01-D107-42E5-8DFC-48302BB3DFE2}" vid="{4BEE81CA-F64C-419F-A97B-23D16F4EA3D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mc-presentation-template</Template>
  <TotalTime>13623</TotalTime>
  <Words>1792</Words>
  <Application>Microsoft Office PowerPoint</Application>
  <PresentationFormat>On-screen Show (4:3)</PresentationFormat>
  <Paragraphs>272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Cambria Math</vt:lpstr>
      <vt:lpstr>Franklin Gothic Book</vt:lpstr>
      <vt:lpstr>Office Theme</vt:lpstr>
      <vt:lpstr>The Long Run: Introduction to Growth</vt:lpstr>
      <vt:lpstr>The Short and Medium Run vs. the Long Run</vt:lpstr>
      <vt:lpstr>US Real GDP: 2019Q1 ~ 2023Q1</vt:lpstr>
      <vt:lpstr>The Short and Medium Run vs. the Long Run</vt:lpstr>
      <vt:lpstr>US Real GDP: 1960Q1 ~ 2023Q1</vt:lpstr>
      <vt:lpstr>Why We Measure Growth</vt:lpstr>
      <vt:lpstr>Why We Measure Per Capita Output</vt:lpstr>
      <vt:lpstr>Comparing GDP per Capita?</vt:lpstr>
      <vt:lpstr>INR to USD Exchange Rates</vt:lpstr>
      <vt:lpstr>USD to GBP Exchange Rates</vt:lpstr>
      <vt:lpstr>Extreme Cases of Fluctuations</vt:lpstr>
      <vt:lpstr>Comparing GDP per Capita?</vt:lpstr>
      <vt:lpstr>Comparing Purchasing Power: Purchasing Power Parity</vt:lpstr>
      <vt:lpstr>Comparing Purchasing Power: Purchasing Power Parity</vt:lpstr>
      <vt:lpstr>Comparing Purchasing Power: Purchasing Power Parity</vt:lpstr>
      <vt:lpstr>Comparing Purchasing Power: Purchasing Power Parity</vt:lpstr>
      <vt:lpstr>Comparing Purchasing Power: The Big Mac Index</vt:lpstr>
      <vt:lpstr>Facts about Growth</vt:lpstr>
      <vt:lpstr>PowerPoint Presentation</vt:lpstr>
      <vt:lpstr>Facts about Growth</vt:lpstr>
      <vt:lpstr>PowerPoint Presentation</vt:lpstr>
      <vt:lpstr>Groundwork for Growth Models</vt:lpstr>
      <vt:lpstr>Groundwork for Growth Models</vt:lpstr>
      <vt:lpstr>Constant Returns to Scale</vt:lpstr>
      <vt:lpstr>Decreasing Returns to Factors</vt:lpstr>
      <vt:lpstr>Groundwork for Growth Models</vt:lpstr>
      <vt:lpstr>Groundwork for Growth Models</vt:lpstr>
      <vt:lpstr>Groundwork for Growth Models</vt:lpstr>
      <vt:lpstr>Groundwork for Growth Models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Intermediate Price Theory</dc:title>
  <dc:creator>Brian Park</dc:creator>
  <cp:lastModifiedBy>Brian Park</cp:lastModifiedBy>
  <cp:revision>209</cp:revision>
  <dcterms:created xsi:type="dcterms:W3CDTF">2023-08-17T23:00:51Z</dcterms:created>
  <dcterms:modified xsi:type="dcterms:W3CDTF">2025-02-16T23:42:00Z</dcterms:modified>
</cp:coreProperties>
</file>