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5"/>
  </p:notesMasterIdLst>
  <p:sldIdLst>
    <p:sldId id="256" r:id="rId2"/>
    <p:sldId id="329" r:id="rId3"/>
    <p:sldId id="389" r:id="rId4"/>
    <p:sldId id="347" r:id="rId5"/>
    <p:sldId id="388" r:id="rId6"/>
    <p:sldId id="390" r:id="rId7"/>
    <p:sldId id="391" r:id="rId8"/>
    <p:sldId id="394" r:id="rId9"/>
    <p:sldId id="393" r:id="rId10"/>
    <p:sldId id="395" r:id="rId11"/>
    <p:sldId id="396" r:id="rId12"/>
    <p:sldId id="397" r:id="rId13"/>
    <p:sldId id="398" r:id="rId14"/>
    <p:sldId id="399" r:id="rId15"/>
    <p:sldId id="400" r:id="rId16"/>
    <p:sldId id="402" r:id="rId17"/>
    <p:sldId id="401" r:id="rId18"/>
    <p:sldId id="403" r:id="rId19"/>
    <p:sldId id="407" r:id="rId20"/>
    <p:sldId id="419" r:id="rId21"/>
    <p:sldId id="421" r:id="rId22"/>
    <p:sldId id="406" r:id="rId23"/>
    <p:sldId id="408" r:id="rId24"/>
    <p:sldId id="409" r:id="rId25"/>
    <p:sldId id="410" r:id="rId26"/>
    <p:sldId id="411" r:id="rId27"/>
    <p:sldId id="412" r:id="rId28"/>
    <p:sldId id="413" r:id="rId29"/>
    <p:sldId id="386" r:id="rId30"/>
    <p:sldId id="415" r:id="rId31"/>
    <p:sldId id="414" r:id="rId32"/>
    <p:sldId id="416" r:id="rId33"/>
    <p:sldId id="41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9C5BCD"/>
    <a:srgbClr val="E05F65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4" autoAdjust="0"/>
    <p:restoredTop sz="91283" autoAdjust="0"/>
  </p:normalViewPr>
  <p:slideViewPr>
    <p:cSldViewPr snapToGrid="0">
      <p:cViewPr varScale="1">
        <p:scale>
          <a:sx n="101" d="100"/>
          <a:sy n="101" d="100"/>
        </p:scale>
        <p:origin x="2232" y="102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2/16/2025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Do not modify the notes in this section to avoid tampering with the Poll Everywhere activity.
More info at polleverywhere.com/support
What should the Fed do in this scenario?
https://www.polleverywhere.com/multiple_choice_polls/ndRFbRnG4iv6RTWvZ9yHR?display_state=instructions&amp;activity_state=opened&amp;state=opened&amp;flow=Engagement&amp;onscreen=persist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9054-221E-4755-818D-C35A08AFDBE7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0923FA-8A5E-9FD3-EE6F-DF5BEE07BD6B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84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Do not modify the notes in this section to avoid tampering with the Poll Everywhere activity.
More info at polleverywhere.com/support
What should the Fed do in this scenario?
https://www.polleverywhere.com/multiple_choice_polls/ndRFbRnG4iv6RTWvZ9yHR?display_state=chart&amp;activity_state=closed&amp;state=closed&amp;flow=Engagement&amp;onscreen=persist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9054-221E-4755-818D-C35A08AFDBE7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F35BB4-9F10-D954-94DC-17D6F0447E72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48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9054-221E-4755-818D-C35A08AFDBE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8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13" Type="http://schemas.openxmlformats.org/officeDocument/2006/relationships/image" Target="../media/image28.png"/><Relationship Id="rId3" Type="http://schemas.openxmlformats.org/officeDocument/2006/relationships/image" Target="../media/image17.png"/><Relationship Id="rId7" Type="http://schemas.openxmlformats.org/officeDocument/2006/relationships/image" Target="../media/image24.png"/><Relationship Id="rId12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11" Type="http://schemas.openxmlformats.org/officeDocument/2006/relationships/image" Target="../media/image31.png"/><Relationship Id="rId5" Type="http://schemas.openxmlformats.org/officeDocument/2006/relationships/image" Target="../media/image22.png"/><Relationship Id="rId15" Type="http://schemas.openxmlformats.org/officeDocument/2006/relationships/image" Target="../media/image33.png"/><Relationship Id="rId10" Type="http://schemas.openxmlformats.org/officeDocument/2006/relationships/image" Target="../media/image26.png"/><Relationship Id="rId4" Type="http://schemas.openxmlformats.org/officeDocument/2006/relationships/image" Target="../media/image21.png"/><Relationship Id="rId9" Type="http://schemas.openxmlformats.org/officeDocument/2006/relationships/image" Target="../media/image27.png"/><Relationship Id="rId1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46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1.png"/><Relationship Id="rId11" Type="http://schemas.openxmlformats.org/officeDocument/2006/relationships/image" Target="../media/image45.png"/><Relationship Id="rId5" Type="http://schemas.openxmlformats.org/officeDocument/2006/relationships/image" Target="../media/image40.png"/><Relationship Id="rId10" Type="http://schemas.openxmlformats.org/officeDocument/2006/relationships/image" Target="../media/image44.png"/><Relationship Id="rId4" Type="http://schemas.openxmlformats.org/officeDocument/2006/relationships/image" Target="../media/image39.png"/><Relationship Id="rId9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4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4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5.png"/><Relationship Id="rId3" Type="http://schemas.openxmlformats.org/officeDocument/2006/relationships/image" Target="../media/image470.png"/><Relationship Id="rId7" Type="http://schemas.openxmlformats.org/officeDocument/2006/relationships/image" Target="../media/image40.png"/><Relationship Id="rId12" Type="http://schemas.openxmlformats.org/officeDocument/2006/relationships/image" Target="../media/image4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9.png"/><Relationship Id="rId11" Type="http://schemas.openxmlformats.org/officeDocument/2006/relationships/image" Target="../media/image43.png"/><Relationship Id="rId5" Type="http://schemas.openxmlformats.org/officeDocument/2006/relationships/image" Target="../media/image21.png"/><Relationship Id="rId10" Type="http://schemas.openxmlformats.org/officeDocument/2006/relationships/image" Target="../media/image42.png"/><Relationship Id="rId4" Type="http://schemas.openxmlformats.org/officeDocument/2006/relationships/image" Target="../media/image38.png"/><Relationship Id="rId9" Type="http://schemas.openxmlformats.org/officeDocument/2006/relationships/image" Target="../media/image25.png"/><Relationship Id="rId14" Type="http://schemas.openxmlformats.org/officeDocument/2006/relationships/image" Target="../media/image4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46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1.png"/><Relationship Id="rId11" Type="http://schemas.openxmlformats.org/officeDocument/2006/relationships/image" Target="../media/image45.png"/><Relationship Id="rId5" Type="http://schemas.openxmlformats.org/officeDocument/2006/relationships/image" Target="../media/image40.png"/><Relationship Id="rId10" Type="http://schemas.openxmlformats.org/officeDocument/2006/relationships/image" Target="../media/image44.png"/><Relationship Id="rId4" Type="http://schemas.openxmlformats.org/officeDocument/2006/relationships/image" Target="../media/image39.png"/><Relationship Id="rId9" Type="http://schemas.openxmlformats.org/officeDocument/2006/relationships/image" Target="../media/image4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49.png"/><Relationship Id="rId7" Type="http://schemas.openxmlformats.org/officeDocument/2006/relationships/image" Target="../media/image51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480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0.png"/><Relationship Id="rId11" Type="http://schemas.openxmlformats.org/officeDocument/2006/relationships/image" Target="../media/image54.png"/><Relationship Id="rId5" Type="http://schemas.openxmlformats.org/officeDocument/2006/relationships/image" Target="../media/image22.png"/><Relationship Id="rId15" Type="http://schemas.openxmlformats.org/officeDocument/2006/relationships/image" Target="../media/image58.png"/><Relationship Id="rId10" Type="http://schemas.openxmlformats.org/officeDocument/2006/relationships/image" Target="../media/image28.png"/><Relationship Id="rId19" Type="http://schemas.openxmlformats.org/officeDocument/2006/relationships/image" Target="../media/image62.png"/><Relationship Id="rId4" Type="http://schemas.openxmlformats.org/officeDocument/2006/relationships/image" Target="../media/image21.png"/><Relationship Id="rId9" Type="http://schemas.openxmlformats.org/officeDocument/2006/relationships/image" Target="../media/image53.png"/><Relationship Id="rId14" Type="http://schemas.openxmlformats.org/officeDocument/2006/relationships/image" Target="../media/image5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49.png"/><Relationship Id="rId7" Type="http://schemas.openxmlformats.org/officeDocument/2006/relationships/image" Target="../media/image51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63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0.png"/><Relationship Id="rId11" Type="http://schemas.openxmlformats.org/officeDocument/2006/relationships/image" Target="../media/image54.png"/><Relationship Id="rId5" Type="http://schemas.openxmlformats.org/officeDocument/2006/relationships/image" Target="../media/image22.png"/><Relationship Id="rId15" Type="http://schemas.openxmlformats.org/officeDocument/2006/relationships/image" Target="../media/image58.png"/><Relationship Id="rId10" Type="http://schemas.openxmlformats.org/officeDocument/2006/relationships/image" Target="../media/image28.png"/><Relationship Id="rId19" Type="http://schemas.openxmlformats.org/officeDocument/2006/relationships/image" Target="../media/image62.png"/><Relationship Id="rId4" Type="http://schemas.openxmlformats.org/officeDocument/2006/relationships/image" Target="../media/image21.png"/><Relationship Id="rId9" Type="http://schemas.openxmlformats.org/officeDocument/2006/relationships/image" Target="../media/image53.png"/><Relationship Id="rId14" Type="http://schemas.openxmlformats.org/officeDocument/2006/relationships/image" Target="../media/image5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380.png"/><Relationship Id="rId7" Type="http://schemas.openxmlformats.org/officeDocument/2006/relationships/image" Target="../media/image360.png"/><Relationship Id="rId12" Type="http://schemas.openxmlformats.org/officeDocument/2006/relationships/image" Target="../media/image420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40.png"/><Relationship Id="rId11" Type="http://schemas.openxmlformats.org/officeDocument/2006/relationships/image" Target="../media/image410.png"/><Relationship Id="rId5" Type="http://schemas.openxmlformats.org/officeDocument/2006/relationships/image" Target="../media/image330.png"/><Relationship Id="rId10" Type="http://schemas.openxmlformats.org/officeDocument/2006/relationships/image" Target="../media/image400.png"/><Relationship Id="rId4" Type="http://schemas.openxmlformats.org/officeDocument/2006/relationships/image" Target="../media/image320.png"/><Relationship Id="rId9" Type="http://schemas.openxmlformats.org/officeDocument/2006/relationships/image" Target="../media/image39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7.png"/><Relationship Id="rId3" Type="http://schemas.openxmlformats.org/officeDocument/2006/relationships/image" Target="../media/image21.png"/><Relationship Id="rId7" Type="http://schemas.openxmlformats.org/officeDocument/2006/relationships/image" Target="../media/image65.png"/><Relationship Id="rId12" Type="http://schemas.openxmlformats.org/officeDocument/2006/relationships/image" Target="../media/image66.png"/><Relationship Id="rId2" Type="http://schemas.openxmlformats.org/officeDocument/2006/relationships/image" Target="../media/image49.png"/><Relationship Id="rId16" Type="http://schemas.openxmlformats.org/officeDocument/2006/relationships/image" Target="../media/image7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1.png"/><Relationship Id="rId11" Type="http://schemas.openxmlformats.org/officeDocument/2006/relationships/image" Target="../media/image54.png"/><Relationship Id="rId5" Type="http://schemas.openxmlformats.org/officeDocument/2006/relationships/image" Target="../media/image50.png"/><Relationship Id="rId15" Type="http://schemas.openxmlformats.org/officeDocument/2006/relationships/image" Target="../media/image69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14" Type="http://schemas.openxmlformats.org/officeDocument/2006/relationships/image" Target="../media/image68.png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7.png"/><Relationship Id="rId3" Type="http://schemas.openxmlformats.org/officeDocument/2006/relationships/image" Target="../media/image21.png"/><Relationship Id="rId7" Type="http://schemas.openxmlformats.org/officeDocument/2006/relationships/image" Target="../media/image65.png"/><Relationship Id="rId12" Type="http://schemas.openxmlformats.org/officeDocument/2006/relationships/image" Target="../media/image66.png"/><Relationship Id="rId2" Type="http://schemas.openxmlformats.org/officeDocument/2006/relationships/image" Target="../media/image49.png"/><Relationship Id="rId16" Type="http://schemas.openxmlformats.org/officeDocument/2006/relationships/image" Target="../media/image7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1.png"/><Relationship Id="rId11" Type="http://schemas.openxmlformats.org/officeDocument/2006/relationships/image" Target="../media/image54.png"/><Relationship Id="rId5" Type="http://schemas.openxmlformats.org/officeDocument/2006/relationships/image" Target="../media/image50.png"/><Relationship Id="rId15" Type="http://schemas.openxmlformats.org/officeDocument/2006/relationships/image" Target="../media/image69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14" Type="http://schemas.openxmlformats.org/officeDocument/2006/relationships/image" Target="../media/image68.png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7.png"/><Relationship Id="rId18" Type="http://schemas.openxmlformats.org/officeDocument/2006/relationships/image" Target="../media/image72.png"/><Relationship Id="rId3" Type="http://schemas.openxmlformats.org/officeDocument/2006/relationships/image" Target="../media/image21.png"/><Relationship Id="rId7" Type="http://schemas.openxmlformats.org/officeDocument/2006/relationships/image" Target="../media/image65.png"/><Relationship Id="rId12" Type="http://schemas.openxmlformats.org/officeDocument/2006/relationships/image" Target="../media/image66.png"/><Relationship Id="rId17" Type="http://schemas.openxmlformats.org/officeDocument/2006/relationships/image" Target="../media/image71.png"/><Relationship Id="rId2" Type="http://schemas.openxmlformats.org/officeDocument/2006/relationships/image" Target="../media/image49.png"/><Relationship Id="rId16" Type="http://schemas.openxmlformats.org/officeDocument/2006/relationships/image" Target="../media/image7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1.png"/><Relationship Id="rId11" Type="http://schemas.openxmlformats.org/officeDocument/2006/relationships/image" Target="../media/image54.png"/><Relationship Id="rId5" Type="http://schemas.openxmlformats.org/officeDocument/2006/relationships/image" Target="../media/image50.png"/><Relationship Id="rId15" Type="http://schemas.openxmlformats.org/officeDocument/2006/relationships/image" Target="../media/image69.png"/><Relationship Id="rId10" Type="http://schemas.openxmlformats.org/officeDocument/2006/relationships/image" Target="../media/image28.png"/><Relationship Id="rId19" Type="http://schemas.openxmlformats.org/officeDocument/2006/relationships/image" Target="../media/image73.png"/><Relationship Id="rId4" Type="http://schemas.openxmlformats.org/officeDocument/2006/relationships/image" Target="../media/image22.png"/><Relationship Id="rId14" Type="http://schemas.openxmlformats.org/officeDocument/2006/relationships/image" Target="../media/image6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7.png"/><Relationship Id="rId7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10" Type="http://schemas.openxmlformats.org/officeDocument/2006/relationships/image" Target="../media/image20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sz="4200" dirty="0"/>
              <a:t>The Medium Run:</a:t>
            </a:r>
            <a:br>
              <a:rPr lang="en-US" sz="4200" dirty="0"/>
            </a:br>
            <a:r>
              <a:rPr lang="en-US" sz="4200" dirty="0"/>
              <a:t>The IS-LM-PC Framework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EAE79-21CE-4F64-4171-FCFD291C77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D62B-847B-2E4B-992E-85EF5971C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IS-LM-PC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C7A59-AC88-1C26-BAF4-EAD298144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/>
          </a:bodyPr>
          <a:lstStyle/>
          <a:p>
            <a:r>
              <a:rPr lang="en-US" dirty="0"/>
              <a:t>The IS relation describes the equilibrium in the market for goods and services.</a:t>
            </a:r>
          </a:p>
          <a:p>
            <a:pPr lvl="3"/>
            <a:endParaRPr lang="en-US" dirty="0"/>
          </a:p>
          <a:p>
            <a:r>
              <a:rPr lang="en-US" dirty="0"/>
              <a:t>The LM relation describes the equilibrium in the financial market.</a:t>
            </a:r>
          </a:p>
          <a:p>
            <a:pPr lvl="3"/>
            <a:endParaRPr lang="en-US" dirty="0"/>
          </a:p>
          <a:p>
            <a:r>
              <a:rPr lang="en-US" dirty="0"/>
              <a:t>The IS-LM framework derives the real interest rate and the equilibrium output in the economy.</a:t>
            </a:r>
          </a:p>
          <a:p>
            <a:pPr lvl="3"/>
            <a:endParaRPr lang="en-US" dirty="0"/>
          </a:p>
          <a:p>
            <a:r>
              <a:rPr lang="en-US" dirty="0"/>
              <a:t>The PC relation links inflation, inflation target, potential output, and output.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1320B-C101-4692-6207-EF07402FB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4DC9-0347-2F21-705D-F60346CD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3CEF3-C43D-768C-E2C3-9D55D927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49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FEC36B-7EF8-9201-E27F-C91BC3E91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352B-9BED-472B-D02C-A43ABE965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IS-LM-PC Framework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71D9CA-2E74-216C-BB5E-A173E47FB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8" y="1825625"/>
            <a:ext cx="3886202" cy="4351338"/>
          </a:xfrm>
        </p:spPr>
        <p:txBody>
          <a:bodyPr>
            <a:normAutofit/>
          </a:bodyPr>
          <a:lstStyle/>
          <a:p>
            <a:r>
              <a:rPr lang="en-US" dirty="0"/>
              <a:t>Suppose that the goods and financial markets are in equilibrium.</a:t>
            </a:r>
          </a:p>
          <a:p>
            <a:pPr lvl="3"/>
            <a:endParaRPr lang="en-US" dirty="0"/>
          </a:p>
          <a:p>
            <a:r>
              <a:rPr lang="en-US" dirty="0"/>
              <a:t>If we expand our model to include the Phillips curve, we can clearly see that this the output exceeds potential output.</a:t>
            </a:r>
          </a:p>
          <a:p>
            <a:pPr lvl="3"/>
            <a:endParaRPr lang="en-US" dirty="0"/>
          </a:p>
          <a:p>
            <a:r>
              <a:rPr lang="en-US" dirty="0"/>
              <a:t>This will lead to inflation outpacing the target rate.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3A80B-97D2-18EA-6C9A-2C05ED5BD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CE282-3CB6-71BE-9C77-15BE33A93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54399-8C9B-C4D7-1048-016B0717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CE84882-9676-162B-0D02-75EDFF30A103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C6F717D-A8D5-FDA9-0F42-6F5DBA2C7608}"/>
              </a:ext>
            </a:extLst>
          </p:cNvPr>
          <p:cNvCxnSpPr>
            <a:cxnSpLocks/>
          </p:cNvCxnSpPr>
          <p:nvPr/>
        </p:nvCxnSpPr>
        <p:spPr>
          <a:xfrm>
            <a:off x="271895" y="3058678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0D2B-1A48-934A-5988-2FC2209752F1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7567B67-2F0D-B2CA-06A6-B582E83EC1C2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5D7F643-D96E-64B1-7331-5F4C5760E532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CB691D2-1B5B-873E-9C47-96802CC9E3E7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E89BE89-6826-C8C5-7154-3093FD009642}"/>
              </a:ext>
            </a:extLst>
          </p:cNvPr>
          <p:cNvSpPr/>
          <p:nvPr/>
        </p:nvSpPr>
        <p:spPr>
          <a:xfrm rot="16200000">
            <a:off x="715396" y="389376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424C8EA-F591-E869-B2FA-380227F6A06D}"/>
                  </a:ext>
                </a:extLst>
              </p:cNvPr>
              <p:cNvSpPr txBox="1"/>
              <p:nvPr/>
            </p:nvSpPr>
            <p:spPr>
              <a:xfrm>
                <a:off x="2875008" y="3755748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424C8EA-F591-E869-B2FA-380227F6A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008" y="3755748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1B8A2E95-6664-1D62-7896-D337D47DB8C1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317FCE9-0645-5AD3-7DAA-AD58EB99BA8A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29B185A-F532-B6D4-B35F-1288B6F63C1B}"/>
              </a:ext>
            </a:extLst>
          </p:cNvPr>
          <p:cNvCxnSpPr>
            <a:cxnSpLocks/>
          </p:cNvCxnSpPr>
          <p:nvPr/>
        </p:nvCxnSpPr>
        <p:spPr>
          <a:xfrm>
            <a:off x="2027176" y="302463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CB50F4C-267B-AC3B-2F34-6B9AA7AF5737}"/>
                  </a:ext>
                </a:extLst>
              </p:cNvPr>
              <p:cNvSpPr txBox="1"/>
              <p:nvPr/>
            </p:nvSpPr>
            <p:spPr>
              <a:xfrm>
                <a:off x="1743279" y="302894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CB50F4C-267B-AC3B-2F34-6B9AA7AF5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79" y="3028947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3FF4008-C7CF-0578-362A-917AD982A37D}"/>
              </a:ext>
            </a:extLst>
          </p:cNvPr>
          <p:cNvCxnSpPr>
            <a:cxnSpLocks/>
          </p:cNvCxnSpPr>
          <p:nvPr/>
        </p:nvCxnSpPr>
        <p:spPr>
          <a:xfrm>
            <a:off x="202717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8F31533-3161-A374-D9AC-7030A0F78CE2}"/>
                  </a:ext>
                </a:extLst>
              </p:cNvPr>
              <p:cNvSpPr txBox="1"/>
              <p:nvPr/>
            </p:nvSpPr>
            <p:spPr>
              <a:xfrm>
                <a:off x="1743279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8F31533-3161-A374-D9AC-7030A0F78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79" y="5496991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AB822909-0227-64EF-3BBB-B1BC5D0AC146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ACBFD5D-7F38-537C-AA56-6EFC4ED33F2F}"/>
              </a:ext>
            </a:extLst>
          </p:cNvPr>
          <p:cNvSpPr txBox="1"/>
          <p:nvPr/>
        </p:nvSpPr>
        <p:spPr>
          <a:xfrm>
            <a:off x="2987070" y="2761825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86EA43B-9F15-5D20-F268-F6A0CEDEA35E}"/>
              </a:ext>
            </a:extLst>
          </p:cNvPr>
          <p:cNvSpPr/>
          <p:nvPr/>
        </p:nvSpPr>
        <p:spPr>
          <a:xfrm>
            <a:off x="1987038" y="5188076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F7E62E3-99E2-99EB-2975-AFFAFD4437BC}"/>
              </a:ext>
            </a:extLst>
          </p:cNvPr>
          <p:cNvCxnSpPr>
            <a:stCxn id="3" idx="2"/>
          </p:cNvCxnSpPr>
          <p:nvPr/>
        </p:nvCxnSpPr>
        <p:spPr>
          <a:xfrm flipH="1" flipV="1">
            <a:off x="607868" y="5218944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AFBEF0-B89B-0743-B55F-225417CCAB0D}"/>
                  </a:ext>
                </a:extLst>
              </p:cNvPr>
              <p:cNvSpPr txBox="1"/>
              <p:nvPr/>
            </p:nvSpPr>
            <p:spPr>
              <a:xfrm>
                <a:off x="0" y="5075238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AFBEF0-B89B-0743-B55F-225417CCAB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75238"/>
                <a:ext cx="716470" cy="276999"/>
              </a:xfrm>
              <a:prstGeom prst="rect">
                <a:avLst/>
              </a:prstGeom>
              <a:blipFill>
                <a:blip r:embed="rId8"/>
                <a:stretch>
                  <a:fillRect r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7D8BA9-8016-43C6-BF02-7E9EF477D1C1}"/>
              </a:ext>
            </a:extLst>
          </p:cNvPr>
          <p:cNvCxnSpPr>
            <a:cxnSpLocks/>
          </p:cNvCxnSpPr>
          <p:nvPr/>
        </p:nvCxnSpPr>
        <p:spPr>
          <a:xfrm>
            <a:off x="1664843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216383-C3C7-075F-B6A5-17A795958E85}"/>
                  </a:ext>
                </a:extLst>
              </p:cNvPr>
              <p:cNvSpPr txBox="1"/>
              <p:nvPr/>
            </p:nvSpPr>
            <p:spPr>
              <a:xfrm>
                <a:off x="1304402" y="517886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216383-C3C7-075F-B6A5-17A795958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402" y="5178868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09A8770-660C-D32F-BAE7-45300D096D04}"/>
                  </a:ext>
                </a:extLst>
              </p:cNvPr>
              <p:cNvSpPr txBox="1"/>
              <p:nvPr/>
            </p:nvSpPr>
            <p:spPr>
              <a:xfrm>
                <a:off x="2051665" y="503427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09A8770-660C-D32F-BAE7-45300D096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665" y="5034278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409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/>
      <p:bldP spid="32" grpId="0"/>
      <p:bldP spid="33" grpId="0"/>
      <p:bldP spid="34" grpId="0" animBg="1"/>
      <p:bldP spid="41" grpId="0"/>
      <p:bldP spid="44" grpId="0"/>
      <p:bldP spid="45" grpId="0"/>
      <p:bldP spid="46" grpId="0"/>
      <p:bldP spid="47" grpId="0"/>
      <p:bldP spid="3" grpId="0" animBg="1"/>
      <p:bldP spid="10" grpId="0"/>
      <p:bldP spid="12" grpId="0"/>
      <p:bldP spid="14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91452-A7FD-810E-68B9-F490BA3BA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EE730-A04B-B69F-7FD9-F2E1BF01C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IS-LM-PC Framework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681A7FD-D3D7-7CD8-8C0E-EBF6AF027D5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Fed is committed to the target inflation rate.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Therefore, the Fed will conduct monetary policy so that the output will return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LM curve will shift upward where the policy rate supports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681A7FD-D3D7-7CD8-8C0E-EBF6AF027D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0AB455-975C-4BDB-A511-096A37AEE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675AB-0C63-31D3-E194-D3B018B3B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60BCE-92C9-F0D3-1D3B-9CE38812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2CB749A-BCE7-98EB-E3B5-025C4B7D2C1E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C1F75A7-C3D0-7371-1083-338BB79F9CD1}"/>
              </a:ext>
            </a:extLst>
          </p:cNvPr>
          <p:cNvCxnSpPr>
            <a:cxnSpLocks/>
          </p:cNvCxnSpPr>
          <p:nvPr/>
        </p:nvCxnSpPr>
        <p:spPr>
          <a:xfrm>
            <a:off x="271895" y="3058678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86F7A63-CA57-B02A-E0E6-20E03BD3A432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F578A24-4D77-C885-AFC0-68E29082101A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3F084D6-3DC1-8551-B8F2-5A18C4A495D4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6CCCDE9-3606-A4E6-980F-165FF5C1133F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554844-F062-F893-7649-193475A95F6B}"/>
              </a:ext>
            </a:extLst>
          </p:cNvPr>
          <p:cNvSpPr/>
          <p:nvPr/>
        </p:nvSpPr>
        <p:spPr>
          <a:xfrm rot="16200000">
            <a:off x="715396" y="389376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3F5D1C1-9A92-FFAC-9BBC-C4F42EE1E232}"/>
                  </a:ext>
                </a:extLst>
              </p:cNvPr>
              <p:cNvSpPr txBox="1"/>
              <p:nvPr/>
            </p:nvSpPr>
            <p:spPr>
              <a:xfrm>
                <a:off x="2875008" y="3755748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424C8EA-F591-E869-B2FA-380227F6A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008" y="3755748"/>
                <a:ext cx="45063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8D407C4-1CC1-995F-BEA7-230FC31CD5A0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F2732B7-D954-4DEE-2E22-D88D0E9CC7CA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061C786B-FF48-0099-8F94-AC1E4288C3EF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4EAEEF6-2461-B7ED-0A81-F7B1309624F9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D160D9F-9D10-1642-0554-BA3128F32979}"/>
              </a:ext>
            </a:extLst>
          </p:cNvPr>
          <p:cNvCxnSpPr>
            <a:cxnSpLocks/>
          </p:cNvCxnSpPr>
          <p:nvPr/>
        </p:nvCxnSpPr>
        <p:spPr>
          <a:xfrm>
            <a:off x="2027176" y="302463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E8D89E-D2BA-A69C-61AC-517C701D07AF}"/>
                  </a:ext>
                </a:extLst>
              </p:cNvPr>
              <p:cNvSpPr txBox="1"/>
              <p:nvPr/>
            </p:nvSpPr>
            <p:spPr>
              <a:xfrm>
                <a:off x="1743279" y="302894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CB50F4C-267B-AC3B-2F34-6B9AA7AF5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79" y="3028947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278EA93-C028-686B-71B4-3F36C2A29CAC}"/>
              </a:ext>
            </a:extLst>
          </p:cNvPr>
          <p:cNvCxnSpPr>
            <a:cxnSpLocks/>
          </p:cNvCxnSpPr>
          <p:nvPr/>
        </p:nvCxnSpPr>
        <p:spPr>
          <a:xfrm>
            <a:off x="202717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6D45664-E616-CDC2-EE5B-70645B86E2B3}"/>
                  </a:ext>
                </a:extLst>
              </p:cNvPr>
              <p:cNvSpPr txBox="1"/>
              <p:nvPr/>
            </p:nvSpPr>
            <p:spPr>
              <a:xfrm>
                <a:off x="1743279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8F31533-3161-A374-D9AC-7030A0F78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79" y="5496991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D9A833E-B4F2-B3C2-B8F1-FD830EDC0673}"/>
                  </a:ext>
                </a:extLst>
              </p:cNvPr>
              <p:cNvSpPr txBox="1"/>
              <p:nvPr/>
            </p:nvSpPr>
            <p:spPr>
              <a:xfrm>
                <a:off x="295120" y="247535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75352"/>
                <a:ext cx="33618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1CA3920E-A618-2F48-FEEE-D999B9B89F34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FEF7228-61C7-6E8E-1A47-7C4FF3416CFF}"/>
              </a:ext>
            </a:extLst>
          </p:cNvPr>
          <p:cNvSpPr txBox="1"/>
          <p:nvPr/>
        </p:nvSpPr>
        <p:spPr>
          <a:xfrm>
            <a:off x="2987070" y="2761825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551C105-0555-5311-3544-BA25F659DF63}"/>
              </a:ext>
            </a:extLst>
          </p:cNvPr>
          <p:cNvCxnSpPr>
            <a:cxnSpLocks/>
          </p:cNvCxnSpPr>
          <p:nvPr/>
        </p:nvCxnSpPr>
        <p:spPr>
          <a:xfrm>
            <a:off x="1664843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FC20095-7D9A-3CD4-4C25-B9B05606946B}"/>
                  </a:ext>
                </a:extLst>
              </p:cNvPr>
              <p:cNvSpPr txBox="1"/>
              <p:nvPr/>
            </p:nvSpPr>
            <p:spPr>
              <a:xfrm>
                <a:off x="1304402" y="517886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FC20095-7D9A-3CD4-4C25-B9B056069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402" y="5178868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7E7027E8-C9F2-7835-90BA-C0396CF2FAF1}"/>
              </a:ext>
            </a:extLst>
          </p:cNvPr>
          <p:cNvSpPr/>
          <p:nvPr/>
        </p:nvSpPr>
        <p:spPr>
          <a:xfrm>
            <a:off x="1987038" y="5188076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1A0B5E-F166-55AF-89DA-C4E494FF0441}"/>
              </a:ext>
            </a:extLst>
          </p:cNvPr>
          <p:cNvCxnSpPr>
            <a:stCxn id="9" idx="2"/>
          </p:cNvCxnSpPr>
          <p:nvPr/>
        </p:nvCxnSpPr>
        <p:spPr>
          <a:xfrm flipH="1" flipV="1">
            <a:off x="607868" y="5218944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6B60E54-29B5-FBEC-AB4B-AB59A221C855}"/>
                  </a:ext>
                </a:extLst>
              </p:cNvPr>
              <p:cNvSpPr txBox="1"/>
              <p:nvPr/>
            </p:nvSpPr>
            <p:spPr>
              <a:xfrm>
                <a:off x="0" y="5075238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6B60E54-29B5-FBEC-AB4B-AB59A221C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75238"/>
                <a:ext cx="716470" cy="276999"/>
              </a:xfrm>
              <a:prstGeom prst="rect">
                <a:avLst/>
              </a:prstGeom>
              <a:blipFill>
                <a:blip r:embed="rId10"/>
                <a:stretch>
                  <a:fillRect r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D0E34A-3087-8D69-FC89-7B3506BDE931}"/>
              </a:ext>
            </a:extLst>
          </p:cNvPr>
          <p:cNvCxnSpPr>
            <a:cxnSpLocks/>
          </p:cNvCxnSpPr>
          <p:nvPr/>
        </p:nvCxnSpPr>
        <p:spPr>
          <a:xfrm>
            <a:off x="1664843" y="2124075"/>
            <a:ext cx="0" cy="34041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6085421-4F79-36E4-0F61-AE741A711A6A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628650" y="2101362"/>
            <a:ext cx="10119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FE2A12-87AF-FAE3-958F-09637BC18DFA}"/>
                  </a:ext>
                </a:extLst>
              </p:cNvPr>
              <p:cNvSpPr txBox="1"/>
              <p:nvPr/>
            </p:nvSpPr>
            <p:spPr>
              <a:xfrm>
                <a:off x="295120" y="193252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FE2A12-87AF-FAE3-958F-09637BC18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1932522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2B130A4-13B1-0CB0-CF28-F85D09934921}"/>
              </a:ext>
            </a:extLst>
          </p:cNvPr>
          <p:cNvCxnSpPr>
            <a:cxnSpLocks/>
          </p:cNvCxnSpPr>
          <p:nvPr/>
        </p:nvCxnSpPr>
        <p:spPr>
          <a:xfrm>
            <a:off x="615792" y="2101362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6DC5D883-190A-8BFE-586F-D9BD82D979D0}"/>
              </a:ext>
            </a:extLst>
          </p:cNvPr>
          <p:cNvSpPr/>
          <p:nvPr/>
        </p:nvSpPr>
        <p:spPr>
          <a:xfrm>
            <a:off x="1640590" y="2064786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F1ACFEA-C5E7-B03A-73F5-A5B097F57CCB}"/>
                  </a:ext>
                </a:extLst>
              </p:cNvPr>
              <p:cNvSpPr txBox="1"/>
              <p:nvPr/>
            </p:nvSpPr>
            <p:spPr>
              <a:xfrm>
                <a:off x="3514173" y="1953033"/>
                <a:ext cx="5351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F1ACFEA-C5E7-B03A-73F5-A5B097F57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173" y="1953033"/>
                <a:ext cx="53514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9E81DBA-6DA7-AB7C-DBEF-CB412C9B6D7D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9E81DBA-6DA7-AB7C-DBEF-CB412C9B6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D21DDFF-5A59-27DA-BCB4-28DD418D8475}"/>
                  </a:ext>
                </a:extLst>
              </p:cNvPr>
              <p:cNvSpPr txBox="1"/>
              <p:nvPr/>
            </p:nvSpPr>
            <p:spPr>
              <a:xfrm>
                <a:off x="2051665" y="503427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D21DDFF-5A59-27DA-BCB4-28DD418D8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665" y="5034278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968C974-DE00-5033-5ED2-F53726F6F744}"/>
                  </a:ext>
                </a:extLst>
              </p:cNvPr>
              <p:cNvSpPr txBox="1"/>
              <p:nvPr/>
            </p:nvSpPr>
            <p:spPr>
              <a:xfrm>
                <a:off x="1683114" y="174892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968C974-DE00-5033-5ED2-F53726F6F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114" y="1748923"/>
                <a:ext cx="336188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782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 animBg="1"/>
      <p:bldP spid="25" grpId="0"/>
      <p:bldP spid="27" grpId="0"/>
      <p:bldP spid="31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4E8B4-D235-FCEF-8813-D14363DBC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5211A-2CD7-D045-2ACD-F998ED685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Medium Run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D1B232-1568-F94A-1444-FFBFD11EF2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When the economy reaches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, we say that it is in the medium run equilibrium.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medium run, output returns to the potential level.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medium run, unemployment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, returns to the natural rate of unemployment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medium run, the interest rate reaches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the “natural rate of interest,” or the “neutral rate of interest.”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D1B232-1568-F94A-1444-FFBFD11EF2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  <a:blipFill>
                <a:blip r:embed="rId2"/>
                <a:stretch>
                  <a:fillRect l="-99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1530-E31B-D091-CD45-742A0472A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24FB8-71A3-A987-99B7-A21A68E9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E7F63-BF0F-F333-130D-46F448AB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9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9B02B-5680-B7C0-85E2-302AB39DA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8BA7B-F0AC-0966-0846-4323B8FEC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Medium Run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B31511-9974-38E6-1DB9-7D230A0901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Under the neutral rate of interest, the borrowing rate in the economy will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nominal interest rate in the medium run will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 is the target inflation rate.</a:t>
                </a:r>
              </a:p>
              <a:p>
                <a:pPr lvl="1"/>
                <a:r>
                  <a:rPr lang="en-US" dirty="0"/>
                  <a:t>This relation is first introduced in lecture 6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To sum up, in the medium run, we have…</a:t>
                </a:r>
              </a:p>
              <a:p>
                <a:pPr lvl="1"/>
                <a:r>
                  <a:rPr lang="en-US" b="0" dirty="0"/>
                  <a:t>Output will reach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Unemployment will reach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The policy rate will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The nominal interest rate will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B31511-9974-38E6-1DB9-7D230A0901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  <a:blipFill>
                <a:blip r:embed="rId2"/>
                <a:stretch>
                  <a:fillRect l="-995" t="-1821" r="-2678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3F7BF-01B7-1F0B-833B-9DB751C1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632A7-B5E6-19F5-30F8-9B1D02C95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02A2B-2238-63FF-80CC-97A7DAB6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0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85F66-EC22-AB0C-11D1-6E1D23CE70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FCCA-B39D-BE69-8548-792363948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Medium Run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EC87E8-CFAA-DB22-38AF-BB532EDB67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Finally, money supply in the economy will reach…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lvl="4"/>
                <a:endParaRPr lang="en-US" dirty="0"/>
              </a:p>
              <a:p>
                <a:r>
                  <a:rPr lang="en-US" dirty="0"/>
                  <a:t>Notice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 are constant at the equilibrium.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Therefore, at the medium run equilibrium, the right-hand side of the equation is constant.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Thus, any increase in price must be met with an equal increase in the money supply.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EC87E8-CFAA-DB22-38AF-BB532EDB67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  <a:blipFill>
                <a:blip r:embed="rId2"/>
                <a:stretch>
                  <a:fillRect l="-99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3E9D3-824E-9C7C-59C9-69989973D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F1AC4-6A14-7204-7937-F6D507ADD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68287-C3EE-D1EC-C90C-0569969D5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04DEB-553F-89A5-2DDB-62DCA7DF9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1D5DB-05C6-CEEB-F60B-EED650A16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Medium Run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365451-BF83-FE4D-F8CC-F67013653B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Then, expressing the rate of growth of money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…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  <a:p>
                <a:pPr lvl="4"/>
                <a:endParaRPr lang="en-US" dirty="0"/>
              </a:p>
              <a:p>
                <a:r>
                  <a:rPr lang="en-US" dirty="0"/>
                  <a:t>Therefore, in the medium run equilibrium, we have…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Note that in the medium run </a:t>
                </a:r>
                <a:r>
                  <a:rPr lang="en-US" i="1" u="sng" dirty="0"/>
                  <a:t>equilibrium</a:t>
                </a:r>
                <a:r>
                  <a:rPr lang="en-US" dirty="0"/>
                  <a:t>, the real variables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en-US" dirty="0"/>
                  <a:t> are independent of monetary policy.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call this phenomenon the “neutrality of money.”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365451-BF83-FE4D-F8CC-F67013653B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  <a:blipFill>
                <a:blip r:embed="rId2"/>
                <a:stretch>
                  <a:fillRect l="-995" t="-1821" r="-1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8E3A6-613C-4DF0-B30E-3347BBE8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466A5-AEE2-D725-EE3A-A64D7122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D726F-DE27-71E9-FBB1-1E1E4E06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61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EA8BF7-C4D7-2A87-8635-DB393B4A87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9A3B-16D6-FCBB-CBFB-410D7B2AA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for Policymakers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6FC64-FCA0-25A0-212D-13BF6406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While the model makes it look incredibly simplistic, there are real-world complications associated with execution.</a:t>
            </a:r>
          </a:p>
          <a:p>
            <a:pPr lvl="3"/>
            <a:endParaRPr lang="en-US" dirty="0"/>
          </a:p>
          <a:p>
            <a:r>
              <a:rPr lang="en-US" dirty="0"/>
              <a:t>First, it is difficult to accurately estimate the true value of potential output, as we rely on minute signals in the form of inflation rate.</a:t>
            </a:r>
          </a:p>
          <a:p>
            <a:pPr lvl="3"/>
            <a:endParaRPr lang="en-US" dirty="0"/>
          </a:p>
          <a:p>
            <a:r>
              <a:rPr lang="en-US" dirty="0"/>
              <a:t>Second, it takes a relatively long time for the economy to adjust to the new equilibrium.</a:t>
            </a:r>
          </a:p>
          <a:p>
            <a:pPr lvl="3"/>
            <a:endParaRPr lang="en-US" dirty="0"/>
          </a:p>
          <a:p>
            <a:r>
              <a:rPr lang="en-US" dirty="0"/>
              <a:t>If the Fed takes a drastic approach, the real interest rates and output will change too rapidly, which would cause its own problems.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7166A-0B43-F92A-1FBF-EE0681AA9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6BCAA-DC89-39FD-D634-82E2E6B36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E05BB-24E8-4D9C-B3E1-32BFF4FCB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2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8DB73-81C9-CDC1-5E13-040AF3197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C41F1-8CE1-A69F-2D6C-CBD0E2EBB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for Policymakers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A350A-E673-2581-A17A-F769385B4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/>
          </a:bodyPr>
          <a:lstStyle/>
          <a:p>
            <a:r>
              <a:rPr lang="en-US" dirty="0"/>
              <a:t>If the Fed takes a slow and gradual approach, inflation will linger at a higher level for an extended period.</a:t>
            </a:r>
          </a:p>
          <a:p>
            <a:pPr lvl="3"/>
            <a:endParaRPr lang="en-US" dirty="0"/>
          </a:p>
          <a:p>
            <a:r>
              <a:rPr lang="en-US" dirty="0"/>
              <a:t>When inflation remains high, we may run into another case of “de-anchoring” of expectations.</a:t>
            </a:r>
          </a:p>
          <a:p>
            <a:pPr lvl="3"/>
            <a:endParaRPr lang="en-US" dirty="0"/>
          </a:p>
          <a:p>
            <a:r>
              <a:rPr lang="en-US" dirty="0"/>
              <a:t>This will lead to a costlier adjustment in the future.</a:t>
            </a:r>
          </a:p>
          <a:p>
            <a:pPr lvl="3"/>
            <a:endParaRPr lang="en-US" dirty="0"/>
          </a:p>
          <a:p>
            <a:r>
              <a:rPr lang="en-US" dirty="0"/>
              <a:t>Another related risk arises from the “zero lower bound” problem for monetary policy.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E4102-4626-7C5B-DE6D-258DEE824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91407-4ACA-BEBE-5CB3-E2097E98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1ACAE-4628-8220-A8AF-DEB1EFF73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5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5687ED-6749-6378-8BD6-5D5DD6847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770A-F1CA-D96E-C9D8-43B4F7638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Zero Lower Bound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D4213-6945-B466-1ABA-5F6863896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8" y="1825625"/>
            <a:ext cx="3886202" cy="4351338"/>
          </a:xfrm>
        </p:spPr>
        <p:txBody>
          <a:bodyPr>
            <a:normAutofit/>
          </a:bodyPr>
          <a:lstStyle/>
          <a:p>
            <a:r>
              <a:rPr lang="en-US" dirty="0"/>
              <a:t>Suppose that the economy is in a recession.</a:t>
            </a:r>
          </a:p>
          <a:p>
            <a:pPr lvl="3"/>
            <a:endParaRPr lang="en-US" dirty="0"/>
          </a:p>
          <a:p>
            <a:r>
              <a:rPr lang="en-US" dirty="0"/>
              <a:t>There is a negative output gap, and an inflation rate lower than the target rate.</a:t>
            </a:r>
          </a:p>
          <a:p>
            <a:pPr lvl="3"/>
            <a:endParaRPr lang="en-US" dirty="0"/>
          </a:p>
          <a:p>
            <a:r>
              <a:rPr lang="en-US" dirty="0"/>
              <a:t>Suppose that the Fed aims to push the economy back to the medium run equilibrium output.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5FB50-4AF0-4B60-455E-5928FB110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FFBD0-DE27-02F7-9A6B-FD9F4008F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85909-F93F-94DC-471D-5F1052C7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C50890E-30F7-D20D-37BB-AD564A91F098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C734A36-79B0-4755-02DC-B182EBC7640B}"/>
              </a:ext>
            </a:extLst>
          </p:cNvPr>
          <p:cNvCxnSpPr>
            <a:cxnSpLocks/>
          </p:cNvCxnSpPr>
          <p:nvPr/>
        </p:nvCxnSpPr>
        <p:spPr>
          <a:xfrm>
            <a:off x="271895" y="3058678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C63D81-1E7E-E0E8-34EB-AF75441F2920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3194874-F72E-E82B-F55B-4BCA62A1C261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B78451B-DB0B-E771-7617-6100D4AD0EF1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945C843-245D-400F-E6FA-371899ED8FEF}"/>
              </a:ext>
            </a:extLst>
          </p:cNvPr>
          <p:cNvSpPr/>
          <p:nvPr/>
        </p:nvSpPr>
        <p:spPr>
          <a:xfrm>
            <a:off x="746106" y="1524612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0A3D0A5-640F-1583-D65C-D7214F3D5F6B}"/>
              </a:ext>
            </a:extLst>
          </p:cNvPr>
          <p:cNvSpPr/>
          <p:nvPr/>
        </p:nvSpPr>
        <p:spPr>
          <a:xfrm rot="16200000">
            <a:off x="1171283" y="3899572"/>
            <a:ext cx="2285999" cy="241069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7A3E466-6541-CF5F-8F26-748CAA30AEAE}"/>
                  </a:ext>
                </a:extLst>
              </p:cNvPr>
              <p:cNvSpPr txBox="1"/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7A3E466-6541-CF5F-8F26-748CAA30A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AA6EF22-07EA-AFB5-ABCF-10AF2CE7B9C1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0CF0E5B-BD9C-3745-F084-DE936435E9D4}"/>
                  </a:ext>
                </a:extLst>
              </p:cNvPr>
              <p:cNvSpPr txBox="1"/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0CF0E5B-BD9C-3745-F084-DE936435E9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0515D3D0-43D7-D4A4-6A74-F68CC3A586A2}"/>
              </a:ext>
            </a:extLst>
          </p:cNvPr>
          <p:cNvSpPr/>
          <p:nvPr/>
        </p:nvSpPr>
        <p:spPr>
          <a:xfrm>
            <a:off x="138879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A7E4322-8C7D-31F9-9487-A5CF07C5A166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1425366" y="2661435"/>
            <a:ext cx="0" cy="338865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DF0ECFC-25F2-45C0-1B02-0A6239998C1B}"/>
              </a:ext>
            </a:extLst>
          </p:cNvPr>
          <p:cNvCxnSpPr>
            <a:cxnSpLocks/>
          </p:cNvCxnSpPr>
          <p:nvPr/>
        </p:nvCxnSpPr>
        <p:spPr>
          <a:xfrm>
            <a:off x="1425366" y="302463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42A5F8B-F6F8-50F7-9F1C-4F45DB3683E5}"/>
                  </a:ext>
                </a:extLst>
              </p:cNvPr>
              <p:cNvSpPr txBox="1"/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42A5F8B-F6F8-50F7-9F1C-4F45DB368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22A9873-B2DD-091F-FC52-AE83CB3CCA98}"/>
              </a:ext>
            </a:extLst>
          </p:cNvPr>
          <p:cNvCxnSpPr>
            <a:cxnSpLocks/>
          </p:cNvCxnSpPr>
          <p:nvPr/>
        </p:nvCxnSpPr>
        <p:spPr>
          <a:xfrm>
            <a:off x="142536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D7F0724-79AD-A4B6-95A0-C4B188E71637}"/>
                  </a:ext>
                </a:extLst>
              </p:cNvPr>
              <p:cNvSpPr txBox="1"/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D7F0724-79AD-A4B6-95A0-C4B188E71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DB04392-BC16-0166-1DE7-653848D7DF12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36EC6847-ECA6-1FFC-CB9C-92B5D2DB19C2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BBBF999-512F-5EC8-FB3E-49185399FBBD}"/>
              </a:ext>
            </a:extLst>
          </p:cNvPr>
          <p:cNvSpPr txBox="1"/>
          <p:nvPr/>
        </p:nvSpPr>
        <p:spPr>
          <a:xfrm>
            <a:off x="2987070" y="2761825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5B32303-4F32-832C-1A22-E605529F680A}"/>
              </a:ext>
            </a:extLst>
          </p:cNvPr>
          <p:cNvSpPr/>
          <p:nvPr/>
        </p:nvSpPr>
        <p:spPr>
          <a:xfrm>
            <a:off x="1385228" y="6050092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A5938B-457F-3469-BD1F-DC1395E294E3}"/>
              </a:ext>
            </a:extLst>
          </p:cNvPr>
          <p:cNvCxnSpPr>
            <a:cxnSpLocks/>
          </p:cNvCxnSpPr>
          <p:nvPr/>
        </p:nvCxnSpPr>
        <p:spPr>
          <a:xfrm flipH="1">
            <a:off x="602047" y="6086668"/>
            <a:ext cx="8244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1168DED-49C7-F1AA-713D-C5A3088210EE}"/>
                  </a:ext>
                </a:extLst>
              </p:cNvPr>
              <p:cNvSpPr txBox="1"/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1168DED-49C7-F1AA-713D-C5A308821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blipFill>
                <a:blip r:embed="rId8"/>
                <a:stretch>
                  <a:fillRect r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939D5EC-A92F-2BEC-74EE-96B5D2BF79A3}"/>
              </a:ext>
            </a:extLst>
          </p:cNvPr>
          <p:cNvCxnSpPr>
            <a:cxnSpLocks/>
          </p:cNvCxnSpPr>
          <p:nvPr/>
        </p:nvCxnSpPr>
        <p:spPr>
          <a:xfrm>
            <a:off x="2331593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3CDAED-FA3B-33C3-C5CF-0B18A17E52AF}"/>
                  </a:ext>
                </a:extLst>
              </p:cNvPr>
              <p:cNvSpPr txBox="1"/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3CDAED-FA3B-33C3-C5CF-0B18A17E5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F4A2EE7-7DDB-FD01-FC0F-23D9354DDF7A}"/>
                  </a:ext>
                </a:extLst>
              </p:cNvPr>
              <p:cNvSpPr txBox="1"/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F4A2EE7-7DDB-FD01-FC0F-23D9354DD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A23206D-1B1E-C561-847A-C4BAB674D362}"/>
                  </a:ext>
                </a:extLst>
              </p:cNvPr>
              <p:cNvSpPr txBox="1"/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A23206D-1B1E-C561-847A-C4BAB674D3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B483B93-6ABB-A45A-EA02-11F3379C9990}"/>
              </a:ext>
            </a:extLst>
          </p:cNvPr>
          <p:cNvCxnSpPr>
            <a:cxnSpLocks/>
          </p:cNvCxnSpPr>
          <p:nvPr/>
        </p:nvCxnSpPr>
        <p:spPr>
          <a:xfrm>
            <a:off x="2331593" y="3367501"/>
            <a:ext cx="0" cy="21251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29BFD79-9CA6-0123-1E50-DC07D82AE302}"/>
              </a:ext>
            </a:extLst>
          </p:cNvPr>
          <p:cNvCxnSpPr>
            <a:cxnSpLocks/>
          </p:cNvCxnSpPr>
          <p:nvPr/>
        </p:nvCxnSpPr>
        <p:spPr>
          <a:xfrm flipH="1">
            <a:off x="628650" y="3367501"/>
            <a:ext cx="170294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EA9A979-B7FD-50F9-2A27-3547C25D4B4A}"/>
                  </a:ext>
                </a:extLst>
              </p:cNvPr>
              <p:cNvSpPr txBox="1"/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EA9A979-B7FD-50F9-2A27-3547C25D4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25BC641E-53D7-AEAE-0349-006BAF95397E}"/>
              </a:ext>
            </a:extLst>
          </p:cNvPr>
          <p:cNvSpPr/>
          <p:nvPr/>
        </p:nvSpPr>
        <p:spPr>
          <a:xfrm>
            <a:off x="2301866" y="333034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4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/>
      <p:bldP spid="32" grpId="0"/>
      <p:bldP spid="33" grpId="0"/>
      <p:bldP spid="34" grpId="0" animBg="1"/>
      <p:bldP spid="41" grpId="0"/>
      <p:bldP spid="44" grpId="0"/>
      <p:bldP spid="45" grpId="0"/>
      <p:bldP spid="46" grpId="0"/>
      <p:bldP spid="47" grpId="0"/>
      <p:bldP spid="3" grpId="0" animBg="1"/>
      <p:bldP spid="10" grpId="0"/>
      <p:bldP spid="12" grpId="0"/>
      <p:bldP spid="14" grpId="0"/>
      <p:bldP spid="16" grpId="0"/>
      <p:bldP spid="25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B09A4-5BC9-4EA8-C267-D3B26A49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https://pollev.com/brianpark046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25A02-EA7A-7321-8B8B-168BF05EA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C4429-8EF0-A6CF-DF65-1DD6365F7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CE67F-4580-2DF1-52D2-80C99C5F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2623E16C-1165-FEA6-D775-025B907AAF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1" t="7618" r="7351" b="7660"/>
          <a:stretch/>
        </p:blipFill>
        <p:spPr>
          <a:xfrm>
            <a:off x="2088573" y="1339928"/>
            <a:ext cx="4966854" cy="493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233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313BB9-BDAC-3D9D-8A25-744314C76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E83893-85AC-D847-03A7-9B9F0563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145A1-A521-6FB9-FC60-6183ABF0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FA4DEC-E209-D1D0-0E90-C4F4D673D2B6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43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756517-BB18-C967-347E-D522D41A7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0C3581-7BE8-F0A0-6F78-F97CAA503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DE1E1-4FCA-44FB-7DF2-040A7521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F1F4E0-7B0B-A2DE-2415-812E147BDA4A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5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32094-C4FE-35B6-1FD7-786F491F5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73B0-0D54-64A2-D4D3-28709D69B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Zero Lower 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230846C-C647-D193-6735-64F5E1E4C62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7" y="1825625"/>
                <a:ext cx="4048127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However, if the output gap is large, we may have very low inflation or deflation.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presence of deflation, the real interest rate is not allowed to drop below zero.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If the economy stays at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for an extended period, the expectations around inflation will change.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230846C-C647-D193-6735-64F5E1E4C6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7" y="1825625"/>
                <a:ext cx="4048127" cy="4351338"/>
              </a:xfrm>
              <a:blipFill>
                <a:blip r:embed="rId3"/>
                <a:stretch>
                  <a:fillRect l="-1958" t="-1821" r="-3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67587-0A7C-4593-E4D9-26573689E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01885-5DAC-2F17-0C88-1B861F6D5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266F7-127F-B51F-3948-F97237958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DE079F-05EC-05BD-8067-B378E29A011A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2F88882-EBCC-64DD-37D4-FDF971BEAA1B}"/>
              </a:ext>
            </a:extLst>
          </p:cNvPr>
          <p:cNvCxnSpPr>
            <a:cxnSpLocks/>
          </p:cNvCxnSpPr>
          <p:nvPr/>
        </p:nvCxnSpPr>
        <p:spPr>
          <a:xfrm>
            <a:off x="271895" y="3058678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D70FA1D-6A08-99EF-7ECF-054CABD96BE2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9D689CC-67C3-4D5F-F7CF-1ABEECC5786C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81AB86F-F3FC-CBE9-0291-E5B42B4F786A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462632A-70EF-6BB0-3AB1-34CB65662C5C}"/>
              </a:ext>
            </a:extLst>
          </p:cNvPr>
          <p:cNvSpPr/>
          <p:nvPr/>
        </p:nvSpPr>
        <p:spPr>
          <a:xfrm>
            <a:off x="746106" y="1524612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76C4D24-8B5C-ECD0-18B4-52CFB10AE9A4}"/>
              </a:ext>
            </a:extLst>
          </p:cNvPr>
          <p:cNvSpPr/>
          <p:nvPr/>
        </p:nvSpPr>
        <p:spPr>
          <a:xfrm rot="16200000">
            <a:off x="1171283" y="3899572"/>
            <a:ext cx="2285999" cy="241069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A7BFA5E-D138-E531-D51E-A33E55A75FC5}"/>
                  </a:ext>
                </a:extLst>
              </p:cNvPr>
              <p:cNvSpPr txBox="1"/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A7BFA5E-D138-E531-D51E-A33E55A75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64FE93B-F46F-E086-C020-5F630B229537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ABAA8C5-E64D-6420-A1A2-2D52F4E95738}"/>
                  </a:ext>
                </a:extLst>
              </p:cNvPr>
              <p:cNvSpPr txBox="1"/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ABAA8C5-E64D-6420-A1A2-2D52F4E95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7476B577-150A-933B-BE94-5593821DCF6D}"/>
              </a:ext>
            </a:extLst>
          </p:cNvPr>
          <p:cNvSpPr/>
          <p:nvPr/>
        </p:nvSpPr>
        <p:spPr>
          <a:xfrm>
            <a:off x="138879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1F6D31D-14C9-0D6E-99CC-96E2423F06CB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1425366" y="2661435"/>
            <a:ext cx="0" cy="338865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8C33602-FEC0-EF8A-7070-CE62D73F560E}"/>
              </a:ext>
            </a:extLst>
          </p:cNvPr>
          <p:cNvCxnSpPr>
            <a:cxnSpLocks/>
          </p:cNvCxnSpPr>
          <p:nvPr/>
        </p:nvCxnSpPr>
        <p:spPr>
          <a:xfrm>
            <a:off x="1425366" y="302463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98B4097-02B0-3D4B-7516-FA70066EE8A1}"/>
                  </a:ext>
                </a:extLst>
              </p:cNvPr>
              <p:cNvSpPr txBox="1"/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98B4097-02B0-3D4B-7516-FA70066EE8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4C208AB-4ED5-A30C-70EC-9F9A4C4F0FEF}"/>
              </a:ext>
            </a:extLst>
          </p:cNvPr>
          <p:cNvCxnSpPr>
            <a:cxnSpLocks/>
          </p:cNvCxnSpPr>
          <p:nvPr/>
        </p:nvCxnSpPr>
        <p:spPr>
          <a:xfrm>
            <a:off x="142536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24E2E16-3EA8-F715-3DA7-561D10C9944D}"/>
                  </a:ext>
                </a:extLst>
              </p:cNvPr>
              <p:cNvSpPr txBox="1"/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24E2E16-3EA8-F715-3DA7-561D10C994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99FF94E-DA45-8041-F5AC-07D917B477AA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14C054AA-9A5C-4307-5C55-C2FF09898856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D0B686C-D884-7475-5CF3-3AD5A6364E68}"/>
              </a:ext>
            </a:extLst>
          </p:cNvPr>
          <p:cNvSpPr txBox="1"/>
          <p:nvPr/>
        </p:nvSpPr>
        <p:spPr>
          <a:xfrm>
            <a:off x="2987070" y="2761825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010691B-D4E2-BD5A-EBEA-DC622722599C}"/>
              </a:ext>
            </a:extLst>
          </p:cNvPr>
          <p:cNvSpPr/>
          <p:nvPr/>
        </p:nvSpPr>
        <p:spPr>
          <a:xfrm>
            <a:off x="1385228" y="6050092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E2FA20-2467-BF52-2C1A-74DB95CBA4DB}"/>
              </a:ext>
            </a:extLst>
          </p:cNvPr>
          <p:cNvCxnSpPr>
            <a:cxnSpLocks/>
          </p:cNvCxnSpPr>
          <p:nvPr/>
        </p:nvCxnSpPr>
        <p:spPr>
          <a:xfrm flipH="1">
            <a:off x="602047" y="6086668"/>
            <a:ext cx="8244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2ED9629-8121-D8CF-3356-966EBB0EE5F6}"/>
                  </a:ext>
                </a:extLst>
              </p:cNvPr>
              <p:cNvSpPr txBox="1"/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2ED9629-8121-D8CF-3356-966EBB0EE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blipFill>
                <a:blip r:embed="rId10"/>
                <a:stretch>
                  <a:fillRect r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28DAB9-DD7D-ADB0-1525-A91679D64A7E}"/>
              </a:ext>
            </a:extLst>
          </p:cNvPr>
          <p:cNvCxnSpPr>
            <a:cxnSpLocks/>
          </p:cNvCxnSpPr>
          <p:nvPr/>
        </p:nvCxnSpPr>
        <p:spPr>
          <a:xfrm>
            <a:off x="2331593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7ABE5D-1DED-3CBC-1807-E94AE150ACF5}"/>
                  </a:ext>
                </a:extLst>
              </p:cNvPr>
              <p:cNvSpPr txBox="1"/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7ABE5D-1DED-3CBC-1807-E94AE150A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C03710D-2B2C-EB37-0A28-B6DEA6EE1F8F}"/>
                  </a:ext>
                </a:extLst>
              </p:cNvPr>
              <p:cNvSpPr txBox="1"/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C03710D-2B2C-EB37-0A28-B6DEA6EE1F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EEEC377-31EE-8856-C809-6F37F44E6AC0}"/>
                  </a:ext>
                </a:extLst>
              </p:cNvPr>
              <p:cNvSpPr txBox="1"/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EEEC377-31EE-8856-C809-6F37F44E6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4FDB54-3FC2-358E-019F-F0053B888A2B}"/>
              </a:ext>
            </a:extLst>
          </p:cNvPr>
          <p:cNvCxnSpPr>
            <a:cxnSpLocks/>
          </p:cNvCxnSpPr>
          <p:nvPr/>
        </p:nvCxnSpPr>
        <p:spPr>
          <a:xfrm>
            <a:off x="2331593" y="3367501"/>
            <a:ext cx="0" cy="21251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BB8058B-8E92-7CAB-EE7F-72EDCDC14717}"/>
              </a:ext>
            </a:extLst>
          </p:cNvPr>
          <p:cNvCxnSpPr>
            <a:cxnSpLocks/>
          </p:cNvCxnSpPr>
          <p:nvPr/>
        </p:nvCxnSpPr>
        <p:spPr>
          <a:xfrm flipH="1">
            <a:off x="628650" y="3367501"/>
            <a:ext cx="170294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E7E2755-1480-B8D6-797D-0658C5DDEA21}"/>
                  </a:ext>
                </a:extLst>
              </p:cNvPr>
              <p:cNvSpPr txBox="1"/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E7E2755-1480-B8D6-797D-0658C5DDE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09F84192-2C9C-B48D-F9F2-27F358922DC2}"/>
              </a:ext>
            </a:extLst>
          </p:cNvPr>
          <p:cNvSpPr/>
          <p:nvPr/>
        </p:nvSpPr>
        <p:spPr>
          <a:xfrm>
            <a:off x="2301866" y="333034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9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/>
      <p:bldP spid="32" grpId="0"/>
      <p:bldP spid="33" grpId="0"/>
      <p:bldP spid="34" grpId="0" animBg="1"/>
      <p:bldP spid="41" grpId="0"/>
      <p:bldP spid="44" grpId="0"/>
      <p:bldP spid="45" grpId="0"/>
      <p:bldP spid="46" grpId="0"/>
      <p:bldP spid="47" grpId="0"/>
      <p:bldP spid="3" grpId="0" animBg="1"/>
      <p:bldP spid="10" grpId="0"/>
      <p:bldP spid="12" grpId="0"/>
      <p:bldP spid="14" grpId="0"/>
      <p:bldP spid="16" grpId="0"/>
      <p:bldP spid="25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D9A83-FBE2-258A-324F-9547A6181B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B274B-C926-57F1-86E7-F8C96DE6F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Zero Lower Bound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FAC1E-72D2-BB81-20F5-2FF286EBC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7" y="1825625"/>
            <a:ext cx="3886203" cy="4351338"/>
          </a:xfrm>
        </p:spPr>
        <p:txBody>
          <a:bodyPr>
            <a:normAutofit/>
          </a:bodyPr>
          <a:lstStyle/>
          <a:p>
            <a:r>
              <a:rPr lang="en-US" dirty="0"/>
              <a:t>As expectations de-anchor, the rate of deflation will increase over time.</a:t>
            </a:r>
          </a:p>
          <a:p>
            <a:pPr lvl="3"/>
            <a:endParaRPr lang="en-US" dirty="0"/>
          </a:p>
          <a:p>
            <a:r>
              <a:rPr lang="en-US" dirty="0"/>
              <a:t>This will lead to a higher real interest rate, and output will fall accordingly.</a:t>
            </a:r>
          </a:p>
          <a:p>
            <a:pPr lvl="3"/>
            <a:endParaRPr lang="en-US" dirty="0"/>
          </a:p>
          <a:p>
            <a:r>
              <a:rPr lang="en-US" dirty="0"/>
              <a:t>The economy will fall into a “deflation trap,” or “deflation spiral.”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0D8D2-94B2-1396-14DB-07B68E425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9B119-70CA-24C6-2C9F-85823A16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0060E-E856-88B1-C28E-A98D5CB7F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3F1DE85-03F5-AF2B-25B4-334B00FDB3AB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FD42358-A4AE-44F8-37F6-EFFA1B086FF2}"/>
              </a:ext>
            </a:extLst>
          </p:cNvPr>
          <p:cNvCxnSpPr>
            <a:cxnSpLocks/>
          </p:cNvCxnSpPr>
          <p:nvPr/>
        </p:nvCxnSpPr>
        <p:spPr>
          <a:xfrm>
            <a:off x="271895" y="3058678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B467C42-730E-149F-762E-AAB19C031AB1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20812BC-B469-EFB1-9714-EC8562D12311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2FF9A24-CE3D-98AE-472C-4CD6F4A698B1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369EB80-3B2D-5A04-568A-D8E3808B7726}"/>
              </a:ext>
            </a:extLst>
          </p:cNvPr>
          <p:cNvSpPr/>
          <p:nvPr/>
        </p:nvSpPr>
        <p:spPr>
          <a:xfrm>
            <a:off x="746106" y="1524612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DBF27E9-0794-ABD5-6A17-DBE73F95E825}"/>
              </a:ext>
            </a:extLst>
          </p:cNvPr>
          <p:cNvSpPr/>
          <p:nvPr/>
        </p:nvSpPr>
        <p:spPr>
          <a:xfrm rot="16200000">
            <a:off x="1171283" y="3899572"/>
            <a:ext cx="2285999" cy="241069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FD8F9C1-1CA3-9E83-8FD3-4CE8310E380D}"/>
                  </a:ext>
                </a:extLst>
              </p:cNvPr>
              <p:cNvSpPr txBox="1"/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FD8F9C1-1CA3-9E83-8FD3-4CE8310E3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E86F0D8-2834-BFE2-CC1F-11A1A76F61B4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B11D8D0-5F26-C572-F9B6-0DFFF24DAD71}"/>
                  </a:ext>
                </a:extLst>
              </p:cNvPr>
              <p:cNvSpPr txBox="1"/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B11D8D0-5F26-C572-F9B6-0DFFF24DA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6B7B73F2-A649-22C6-D79F-F774F60D5373}"/>
              </a:ext>
            </a:extLst>
          </p:cNvPr>
          <p:cNvSpPr/>
          <p:nvPr/>
        </p:nvSpPr>
        <p:spPr>
          <a:xfrm>
            <a:off x="138879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8E1AC90-F1E3-8804-4491-EAA8D04E04F7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1425366" y="2661435"/>
            <a:ext cx="0" cy="338865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D451F6E-1C92-A1DB-9857-26C53BC33ADA}"/>
              </a:ext>
            </a:extLst>
          </p:cNvPr>
          <p:cNvCxnSpPr>
            <a:cxnSpLocks/>
          </p:cNvCxnSpPr>
          <p:nvPr/>
        </p:nvCxnSpPr>
        <p:spPr>
          <a:xfrm>
            <a:off x="1425366" y="302463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7EE39A1-E1D6-4EBD-5D66-59FDB72B1450}"/>
                  </a:ext>
                </a:extLst>
              </p:cNvPr>
              <p:cNvSpPr txBox="1"/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7EE39A1-E1D6-4EBD-5D66-59FDB72B1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DEB7A08-EE36-8C04-D6DA-93DD01FD2E32}"/>
              </a:ext>
            </a:extLst>
          </p:cNvPr>
          <p:cNvCxnSpPr>
            <a:cxnSpLocks/>
          </p:cNvCxnSpPr>
          <p:nvPr/>
        </p:nvCxnSpPr>
        <p:spPr>
          <a:xfrm>
            <a:off x="142536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906B928-8100-F730-7AA1-E81759A5E0A1}"/>
                  </a:ext>
                </a:extLst>
              </p:cNvPr>
              <p:cNvSpPr txBox="1"/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906B928-8100-F730-7AA1-E81759A5E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9585EEE-DA1B-6393-7036-46964DD3D9DE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E9610278-AA00-2345-548F-72F1165FA129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E9FB431-D59D-1833-E491-D3DDCAE9D2C5}"/>
              </a:ext>
            </a:extLst>
          </p:cNvPr>
          <p:cNvSpPr txBox="1"/>
          <p:nvPr/>
        </p:nvSpPr>
        <p:spPr>
          <a:xfrm>
            <a:off x="2987070" y="2761825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32EBF4A-189E-C5F8-BB55-F987FD8B21F6}"/>
              </a:ext>
            </a:extLst>
          </p:cNvPr>
          <p:cNvSpPr/>
          <p:nvPr/>
        </p:nvSpPr>
        <p:spPr>
          <a:xfrm>
            <a:off x="1385228" y="6050092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D054103-4C9B-C326-387F-AF3463483A79}"/>
              </a:ext>
            </a:extLst>
          </p:cNvPr>
          <p:cNvCxnSpPr>
            <a:cxnSpLocks/>
          </p:cNvCxnSpPr>
          <p:nvPr/>
        </p:nvCxnSpPr>
        <p:spPr>
          <a:xfrm flipH="1">
            <a:off x="602047" y="6086668"/>
            <a:ext cx="8244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8F18797-CEC6-A8C1-76D8-24D07175C5AD}"/>
                  </a:ext>
                </a:extLst>
              </p:cNvPr>
              <p:cNvSpPr txBox="1"/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8F18797-CEC6-A8C1-76D8-24D07175C5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blipFill>
                <a:blip r:embed="rId8"/>
                <a:stretch>
                  <a:fillRect r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9ACF42-06F4-0E42-CE6F-7317DDADB63D}"/>
              </a:ext>
            </a:extLst>
          </p:cNvPr>
          <p:cNvCxnSpPr>
            <a:cxnSpLocks/>
          </p:cNvCxnSpPr>
          <p:nvPr/>
        </p:nvCxnSpPr>
        <p:spPr>
          <a:xfrm>
            <a:off x="2331593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3CDE99A-83F5-C2C9-47E5-E0E7E86793D6}"/>
                  </a:ext>
                </a:extLst>
              </p:cNvPr>
              <p:cNvSpPr txBox="1"/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3CDE99A-83F5-C2C9-47E5-E0E7E8679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5283898-EB59-19D6-6761-912102F184FE}"/>
                  </a:ext>
                </a:extLst>
              </p:cNvPr>
              <p:cNvSpPr txBox="1"/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5283898-EB59-19D6-6761-912102F184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2741335-69F7-195A-06E5-C619EEEC287B}"/>
                  </a:ext>
                </a:extLst>
              </p:cNvPr>
              <p:cNvSpPr txBox="1"/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2741335-69F7-195A-06E5-C619EEEC2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3B270EA-886F-453B-5949-DB4EE5192548}"/>
              </a:ext>
            </a:extLst>
          </p:cNvPr>
          <p:cNvCxnSpPr>
            <a:cxnSpLocks/>
          </p:cNvCxnSpPr>
          <p:nvPr/>
        </p:nvCxnSpPr>
        <p:spPr>
          <a:xfrm>
            <a:off x="2331593" y="3367501"/>
            <a:ext cx="0" cy="21251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E250742-AACA-5152-6191-677D7D55BE0D}"/>
              </a:ext>
            </a:extLst>
          </p:cNvPr>
          <p:cNvCxnSpPr>
            <a:cxnSpLocks/>
          </p:cNvCxnSpPr>
          <p:nvPr/>
        </p:nvCxnSpPr>
        <p:spPr>
          <a:xfrm flipH="1">
            <a:off x="628650" y="3367501"/>
            <a:ext cx="170294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CA50C1-F1D0-F904-1CA0-1717F068C020}"/>
                  </a:ext>
                </a:extLst>
              </p:cNvPr>
              <p:cNvSpPr txBox="1"/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CA50C1-F1D0-F904-1CA0-1717F068C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91C01907-7CA2-871D-4E2A-A443C1EC6034}"/>
              </a:ext>
            </a:extLst>
          </p:cNvPr>
          <p:cNvSpPr/>
          <p:nvPr/>
        </p:nvSpPr>
        <p:spPr>
          <a:xfrm>
            <a:off x="2301866" y="333034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8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D8147-CC0F-AC4E-4032-D7EE5A398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69C8D-FCB4-C609-D39D-E41AD5D7C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Policy in the Medium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7C67-312A-4B79-B631-7E7153A93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/>
          </a:bodyPr>
          <a:lstStyle/>
          <a:p>
            <a:r>
              <a:rPr lang="en-US" dirty="0"/>
              <a:t>Now suppose that the government wishes to reduce the budget deficit by increasing taxation.</a:t>
            </a:r>
          </a:p>
          <a:p>
            <a:pPr lvl="3"/>
            <a:endParaRPr lang="en-US" dirty="0"/>
          </a:p>
          <a:p>
            <a:r>
              <a:rPr lang="en-US" dirty="0"/>
              <a:t>We already discussed its consequences in the short run.</a:t>
            </a:r>
          </a:p>
          <a:p>
            <a:pPr lvl="3"/>
            <a:endParaRPr lang="en-US" dirty="0"/>
          </a:p>
          <a:p>
            <a:r>
              <a:rPr lang="en-US" dirty="0"/>
              <a:t>As a result of a tax hike, and the economy will reach an equilibrium with a lower output.</a:t>
            </a:r>
          </a:p>
          <a:p>
            <a:pPr lvl="3"/>
            <a:endParaRPr lang="en-US" dirty="0"/>
          </a:p>
          <a:p>
            <a:r>
              <a:rPr lang="en-US" dirty="0"/>
              <a:t>How would this play out in the medium run?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6D206-2344-BAA5-6187-FF386452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9CDB8-E023-F9C0-963E-143627AB2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25651-FC55-8A78-560E-DB365C309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99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12725-DC37-1727-7CA7-D5553292B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CCA5D-1EAE-461E-4086-3C1A4E8C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Policy in the Medium Run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EDCB965-17AD-21DE-661C-37E0E8AF32F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As a reaction to higher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, the IS curve shifts left.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face low output, and lower-than-target inflation.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Fed will intervene in the economy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LM curve shifts down, and we reach a new medium run equilibrium.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EDCB965-17AD-21DE-661C-37E0E8AF32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  <a:blipFill>
                <a:blip r:embed="rId2"/>
                <a:stretch>
                  <a:fillRect l="-2038" t="-1821" r="-1254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6F5AD-576B-E21B-7DC4-08E6EAE4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D6C87-76AE-1B90-64E0-4148E640E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1604E-50BD-95FA-D2A9-D2868BA55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BEEB004-10E0-F97B-6A5C-F64791917EFD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A99A073-B425-B79B-5756-127771BBA2B2}"/>
              </a:ext>
            </a:extLst>
          </p:cNvPr>
          <p:cNvCxnSpPr>
            <a:cxnSpLocks/>
          </p:cNvCxnSpPr>
          <p:nvPr/>
        </p:nvCxnSpPr>
        <p:spPr>
          <a:xfrm>
            <a:off x="271895" y="3369150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01369D-D6B2-EF36-5598-8E73AC357A46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6A6B69A-D23A-23CD-3525-368C533FFEC6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A01020-BF81-0254-CA59-90FA632531A7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DD09B53-76BE-2786-1451-B28741B88C6E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8B49402-DFBE-562A-A4F7-ACD0E9ADFCED}"/>
              </a:ext>
            </a:extLst>
          </p:cNvPr>
          <p:cNvSpPr/>
          <p:nvPr/>
        </p:nvSpPr>
        <p:spPr>
          <a:xfrm rot="16200000">
            <a:off x="962990" y="397011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C056860-9CF5-55BE-BF14-5F2AF302EBAE}"/>
                  </a:ext>
                </a:extLst>
              </p:cNvPr>
              <p:cNvSpPr txBox="1"/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C056860-9CF5-55BE-BF14-5F2AF302E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5B5B9A2-C5DD-C328-B02B-4F76644A8D78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6C47213-E7AA-588A-0E4B-9EDE21BBCE92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090A77EF-04C3-75FE-7EEC-409190F81B36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23FE72B-BB89-AB98-1D7F-1CB9403122AC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5D6F676-1B37-6407-F8FD-85158488D439}"/>
              </a:ext>
            </a:extLst>
          </p:cNvPr>
          <p:cNvCxnSpPr>
            <a:cxnSpLocks/>
          </p:cNvCxnSpPr>
          <p:nvPr/>
        </p:nvCxnSpPr>
        <p:spPr>
          <a:xfrm>
            <a:off x="2027176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AA483A0-6827-A306-111E-255D09414174}"/>
                  </a:ext>
                </a:extLst>
              </p:cNvPr>
              <p:cNvSpPr txBox="1"/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AA483A0-6827-A306-111E-255D09414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76833F0-21CE-86AE-29BE-E608A699EA95}"/>
              </a:ext>
            </a:extLst>
          </p:cNvPr>
          <p:cNvCxnSpPr>
            <a:cxnSpLocks/>
          </p:cNvCxnSpPr>
          <p:nvPr/>
        </p:nvCxnSpPr>
        <p:spPr>
          <a:xfrm>
            <a:off x="202717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6D52A73-32F0-D1B9-6FC7-67C2D5B0902B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6D52A73-32F0-D1B9-6FC7-67C2D5B09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F35A0473-DFCA-3001-F473-A93255A01CF3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059024E-3C49-2400-3772-248131D9AFCC}"/>
              </a:ext>
            </a:extLst>
          </p:cNvPr>
          <p:cNvSpPr/>
          <p:nvPr/>
        </p:nvSpPr>
        <p:spPr>
          <a:xfrm>
            <a:off x="1994750" y="549056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8834427-2417-C09E-F906-1FC00E2AAE76}"/>
              </a:ext>
            </a:extLst>
          </p:cNvPr>
          <p:cNvCxnSpPr>
            <a:stCxn id="3" idx="2"/>
          </p:cNvCxnSpPr>
          <p:nvPr/>
        </p:nvCxnSpPr>
        <p:spPr>
          <a:xfrm flipH="1" flipV="1">
            <a:off x="615580" y="5521431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E77EA1-B0CE-C6DE-B272-EE5B38AF5F32}"/>
                  </a:ext>
                </a:extLst>
              </p:cNvPr>
              <p:cNvSpPr txBox="1"/>
              <p:nvPr/>
            </p:nvSpPr>
            <p:spPr>
              <a:xfrm>
                <a:off x="-69454" y="5706851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E77EA1-B0CE-C6DE-B272-EE5B38AF5F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454" y="5706851"/>
                <a:ext cx="716470" cy="276999"/>
              </a:xfrm>
              <a:prstGeom prst="rect">
                <a:avLst/>
              </a:prstGeom>
              <a:blipFill>
                <a:blip r:embed="rId8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3EE8A6-6E57-08E0-AEAC-8C8CB303D770}"/>
                  </a:ext>
                </a:extLst>
              </p:cNvPr>
              <p:cNvSpPr txBox="1"/>
              <p:nvPr/>
            </p:nvSpPr>
            <p:spPr>
              <a:xfrm>
                <a:off x="2014312" y="551173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3EE8A6-6E57-08E0-AEAC-8C8CB303D7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5511735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A0C9B7-3AFF-8EAF-3585-2A2E73DA764B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179E6E6-9C85-FAD7-9E15-89B201793C3A}"/>
                  </a:ext>
                </a:extLst>
              </p:cNvPr>
              <p:cNvSpPr txBox="1"/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179E6E6-9C85-FAD7-9E15-89B201793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D90E17F-A33B-4AFF-EAD2-90C4700A2AB7}"/>
              </a:ext>
            </a:extLst>
          </p:cNvPr>
          <p:cNvSpPr/>
          <p:nvPr/>
        </p:nvSpPr>
        <p:spPr>
          <a:xfrm>
            <a:off x="1012401" y="1526444"/>
            <a:ext cx="1828800" cy="2251994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C5BFDC-14B3-7DEC-FE70-F280530CF91E}"/>
                  </a:ext>
                </a:extLst>
              </p:cNvPr>
              <p:cNvSpPr txBox="1"/>
              <p:nvPr/>
            </p:nvSpPr>
            <p:spPr>
              <a:xfrm>
                <a:off x="2834048" y="3562690"/>
                <a:ext cx="455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C5BFDC-14B3-7DEC-FE70-F280530CF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048" y="3562690"/>
                <a:ext cx="45550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>
            <a:extLst>
              <a:ext uri="{FF2B5EF4-FFF2-40B4-BE49-F238E27FC236}">
                <a16:creationId xmlns:a16="http://schemas.microsoft.com/office/drawing/2014/main" id="{0762DBE9-E787-4D4E-5734-2EF7E505F34B}"/>
              </a:ext>
            </a:extLst>
          </p:cNvPr>
          <p:cNvSpPr/>
          <p:nvPr/>
        </p:nvSpPr>
        <p:spPr>
          <a:xfrm>
            <a:off x="1508894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35D47C5-0830-CA6A-270B-E3275ECE040C}"/>
              </a:ext>
            </a:extLst>
          </p:cNvPr>
          <p:cNvCxnSpPr>
            <a:cxnSpLocks/>
            <a:stCxn id="18" idx="4"/>
            <a:endCxn id="22" idx="0"/>
          </p:cNvCxnSpPr>
          <p:nvPr/>
        </p:nvCxnSpPr>
        <p:spPr>
          <a:xfrm>
            <a:off x="1545470" y="2661435"/>
            <a:ext cx="0" cy="315227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0675FA7-3363-89C9-DB9E-1736526CE5B1}"/>
              </a:ext>
            </a:extLst>
          </p:cNvPr>
          <p:cNvCxnSpPr>
            <a:cxnSpLocks/>
          </p:cNvCxnSpPr>
          <p:nvPr/>
        </p:nvCxnSpPr>
        <p:spPr>
          <a:xfrm>
            <a:off x="1545470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20D4D37-3077-B29A-3BDC-3842F04F3F59}"/>
              </a:ext>
            </a:extLst>
          </p:cNvPr>
          <p:cNvCxnSpPr>
            <a:cxnSpLocks/>
          </p:cNvCxnSpPr>
          <p:nvPr/>
        </p:nvCxnSpPr>
        <p:spPr>
          <a:xfrm>
            <a:off x="1545470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23FF6769-2CF0-0DCB-A7C7-6271604A9856}"/>
              </a:ext>
            </a:extLst>
          </p:cNvPr>
          <p:cNvSpPr/>
          <p:nvPr/>
        </p:nvSpPr>
        <p:spPr>
          <a:xfrm>
            <a:off x="1508894" y="581371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26154F-70B2-9EED-F176-1F2E0A26B94D}"/>
                  </a:ext>
                </a:extLst>
              </p:cNvPr>
              <p:cNvSpPr txBox="1"/>
              <p:nvPr/>
            </p:nvSpPr>
            <p:spPr>
              <a:xfrm>
                <a:off x="1532606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26154F-70B2-9EED-F176-1F2E0A26B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606" y="230840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B5D4929-5169-CD82-037B-66D3169ABA6A}"/>
                  </a:ext>
                </a:extLst>
              </p:cNvPr>
              <p:cNvSpPr txBox="1"/>
              <p:nvPr/>
            </p:nvSpPr>
            <p:spPr>
              <a:xfrm>
                <a:off x="1489256" y="576144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B5D4929-5169-CD82-037B-66D3169AB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9256" y="5761441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0CC557D-B479-C6D5-AE3B-E5B2F99B73F8}"/>
                  </a:ext>
                </a:extLst>
              </p:cNvPr>
              <p:cNvSpPr txBox="1"/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0CC557D-B479-C6D5-AE3B-E5B2F99B7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07FD001-9446-5009-3B7C-7ADF60BF66C4}"/>
              </a:ext>
            </a:extLst>
          </p:cNvPr>
          <p:cNvCxnSpPr>
            <a:cxnSpLocks/>
          </p:cNvCxnSpPr>
          <p:nvPr/>
        </p:nvCxnSpPr>
        <p:spPr>
          <a:xfrm>
            <a:off x="615580" y="319460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6AE5E33-0A10-48CF-91C9-A824ADE00DE0}"/>
                  </a:ext>
                </a:extLst>
              </p:cNvPr>
              <p:cNvSpPr txBox="1"/>
              <p:nvPr/>
            </p:nvSpPr>
            <p:spPr>
              <a:xfrm>
                <a:off x="1239815" y="522221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6AE5E33-0A10-48CF-91C9-A824ADE00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815" y="5222211"/>
                <a:ext cx="336188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485C9A1-CF14-3477-0817-E15E64279AC9}"/>
                  </a:ext>
                </a:extLst>
              </p:cNvPr>
              <p:cNvSpPr txBox="1"/>
              <p:nvPr/>
            </p:nvSpPr>
            <p:spPr>
              <a:xfrm>
                <a:off x="3519635" y="3014750"/>
                <a:ext cx="5351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485C9A1-CF14-3477-0817-E15E64279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014750"/>
                <a:ext cx="535146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Oval 51">
            <a:extLst>
              <a:ext uri="{FF2B5EF4-FFF2-40B4-BE49-F238E27FC236}">
                <a16:creationId xmlns:a16="http://schemas.microsoft.com/office/drawing/2014/main" id="{09C57A09-2FB9-7655-A785-0680F99E51E5}"/>
              </a:ext>
            </a:extLst>
          </p:cNvPr>
          <p:cNvSpPr/>
          <p:nvPr/>
        </p:nvSpPr>
        <p:spPr>
          <a:xfrm>
            <a:off x="1990600" y="316002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959668C-A860-08EA-E59C-786B00038903}"/>
                  </a:ext>
                </a:extLst>
              </p:cNvPr>
              <p:cNvSpPr txBox="1"/>
              <p:nvPr/>
            </p:nvSpPr>
            <p:spPr>
              <a:xfrm>
                <a:off x="2014312" y="28801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959668C-A860-08EA-E59C-786B00038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880143"/>
                <a:ext cx="336188" cy="338554"/>
              </a:xfrm>
              <a:prstGeom prst="rect">
                <a:avLst/>
              </a:prstGeom>
              <a:blipFill>
                <a:blip r:embed="rId18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A7566AA-3DFA-9EC1-4645-1626439B1418}"/>
                  </a:ext>
                </a:extLst>
              </p:cNvPr>
              <p:cNvSpPr txBox="1"/>
              <p:nvPr/>
            </p:nvSpPr>
            <p:spPr>
              <a:xfrm>
                <a:off x="295120" y="30015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A7566AA-3DFA-9EC1-4645-1626439B1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3001543"/>
                <a:ext cx="336188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29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/>
      <p:bldP spid="32" grpId="0"/>
      <p:bldP spid="33" grpId="0"/>
      <p:bldP spid="34" grpId="0" animBg="1"/>
      <p:bldP spid="41" grpId="0"/>
      <p:bldP spid="45" grpId="0"/>
      <p:bldP spid="46" grpId="0"/>
      <p:bldP spid="3" grpId="0" animBg="1"/>
      <p:bldP spid="10" grpId="0"/>
      <p:bldP spid="12" grpId="0"/>
      <p:bldP spid="14" grpId="0"/>
      <p:bldP spid="16" grpId="0"/>
      <p:bldP spid="8" grpId="0" animBg="1"/>
      <p:bldP spid="13" grpId="0"/>
      <p:bldP spid="18" grpId="0" animBg="1"/>
      <p:bldP spid="22" grpId="0" animBg="1"/>
      <p:bldP spid="25" grpId="0"/>
      <p:bldP spid="27" grpId="0"/>
      <p:bldP spid="35" grpId="0"/>
      <p:bldP spid="50" grpId="0"/>
      <p:bldP spid="51" grpId="0"/>
      <p:bldP spid="52" grpId="0" animBg="1"/>
      <p:bldP spid="53" grpId="0"/>
      <p:bldP spid="5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338203-CF68-38A8-5D87-4E50DE9A1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81A69-ACB6-3A79-56FA-9B1FA5944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Policy in the Medium Run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0A50C7A-CB62-5722-F2D2-D31AF58DE28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 the short run, fiscal consolidation led to a decrease in output.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medium run…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are higher,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is lower.</a:t>
                </a:r>
              </a:p>
              <a:p>
                <a:pPr lvl="1"/>
                <a:r>
                  <a:rPr lang="en-US" dirty="0"/>
                  <a:t>However, 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is lower,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is higher.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Overall, raising taxes to reduce the budget deficit seems more reasonable.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0A50C7A-CB62-5722-F2D2-D31AF58DE2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D1A2B-B5EA-D733-AB26-8C05E33A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C5AB3-4441-9CF5-C353-0B1C797E5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066E8-20CD-6BB0-1464-C671002C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26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2503B3-202E-307A-407E-D759A01ECC52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B9FF831-865C-0D12-2DB0-288DA97C12D0}"/>
              </a:ext>
            </a:extLst>
          </p:cNvPr>
          <p:cNvCxnSpPr>
            <a:cxnSpLocks/>
          </p:cNvCxnSpPr>
          <p:nvPr/>
        </p:nvCxnSpPr>
        <p:spPr>
          <a:xfrm>
            <a:off x="271895" y="3369150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BC3093A-9498-4329-70EA-61A2A79C016E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3FE335B-FF56-75DA-CE80-D267BFC410D6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75EBF9-DF10-EAF9-B606-E24D8DEC5DC8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5294E35B-CCB5-F789-9AF9-CB0D86038EC9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D6E8315-0D37-3F7F-33D8-C39E750504B7}"/>
              </a:ext>
            </a:extLst>
          </p:cNvPr>
          <p:cNvSpPr/>
          <p:nvPr/>
        </p:nvSpPr>
        <p:spPr>
          <a:xfrm rot="16200000">
            <a:off x="962990" y="397011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FDA4B9C-D271-0FE3-F283-897EDA9C71A5}"/>
                  </a:ext>
                </a:extLst>
              </p:cNvPr>
              <p:cNvSpPr txBox="1"/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FDA4B9C-D271-0FE3-F283-897EDA9C71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D6E5FA0-61AE-A875-FAF7-99CB201E8FEA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9F843F-4AB6-651B-6994-BDCBE8B3BCCE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09C0513B-9C40-24AC-D05A-576AF83305FD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1856741-3789-0BB3-9B0D-F6B0CAEB89B9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8D7B8DC-0FA5-C071-EE6F-4CC91D3B1BBA}"/>
              </a:ext>
            </a:extLst>
          </p:cNvPr>
          <p:cNvCxnSpPr>
            <a:cxnSpLocks/>
          </p:cNvCxnSpPr>
          <p:nvPr/>
        </p:nvCxnSpPr>
        <p:spPr>
          <a:xfrm>
            <a:off x="2027176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DF503F9-C0BD-FCCE-502D-8A68975BFE87}"/>
                  </a:ext>
                </a:extLst>
              </p:cNvPr>
              <p:cNvSpPr txBox="1"/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DF503F9-C0BD-FCCE-502D-8A68975BFE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720964A-4015-6791-36CC-15DE90E31E68}"/>
              </a:ext>
            </a:extLst>
          </p:cNvPr>
          <p:cNvCxnSpPr>
            <a:cxnSpLocks/>
          </p:cNvCxnSpPr>
          <p:nvPr/>
        </p:nvCxnSpPr>
        <p:spPr>
          <a:xfrm>
            <a:off x="202717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1795377-36D6-9A24-E5EE-52E39F87E930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1795377-36D6-9A24-E5EE-52E39F87E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54CE3CBF-E167-B267-03C2-D336A0664188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9D2DE68-6E9C-BFB6-8441-429C612B6713}"/>
              </a:ext>
            </a:extLst>
          </p:cNvPr>
          <p:cNvSpPr/>
          <p:nvPr/>
        </p:nvSpPr>
        <p:spPr>
          <a:xfrm>
            <a:off x="1994750" y="549056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6BAC7A2-AFC2-6997-2A1B-5FFD03AAB1CA}"/>
              </a:ext>
            </a:extLst>
          </p:cNvPr>
          <p:cNvCxnSpPr>
            <a:stCxn id="3" idx="2"/>
          </p:cNvCxnSpPr>
          <p:nvPr/>
        </p:nvCxnSpPr>
        <p:spPr>
          <a:xfrm flipH="1" flipV="1">
            <a:off x="615580" y="5521431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E0BC49-CDA6-B367-F2A8-9566665940A1}"/>
                  </a:ext>
                </a:extLst>
              </p:cNvPr>
              <p:cNvSpPr txBox="1"/>
              <p:nvPr/>
            </p:nvSpPr>
            <p:spPr>
              <a:xfrm>
                <a:off x="-69454" y="5706851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E0BC49-CDA6-B367-F2A8-956666594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454" y="5706851"/>
                <a:ext cx="716470" cy="276999"/>
              </a:xfrm>
              <a:prstGeom prst="rect">
                <a:avLst/>
              </a:prstGeom>
              <a:blipFill>
                <a:blip r:embed="rId8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2ACE55-8ECC-5A1F-9FE8-4B21CB679F8B}"/>
                  </a:ext>
                </a:extLst>
              </p:cNvPr>
              <p:cNvSpPr txBox="1"/>
              <p:nvPr/>
            </p:nvSpPr>
            <p:spPr>
              <a:xfrm>
                <a:off x="2014312" y="551173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2ACE55-8ECC-5A1F-9FE8-4B21CB679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5511735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9099604-1CCB-28A7-F939-8455D45D86DE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1D73B00-3C8D-867C-89D7-110E6B242663}"/>
                  </a:ext>
                </a:extLst>
              </p:cNvPr>
              <p:cNvSpPr txBox="1"/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1D73B00-3C8D-867C-89D7-110E6B242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536D2BC-BDDB-4C11-A11D-5F3F78C33C27}"/>
              </a:ext>
            </a:extLst>
          </p:cNvPr>
          <p:cNvSpPr/>
          <p:nvPr/>
        </p:nvSpPr>
        <p:spPr>
          <a:xfrm>
            <a:off x="1012401" y="1526444"/>
            <a:ext cx="1828800" cy="2251994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421FE6-8A13-D08C-7A7E-1AE68DD5C756}"/>
                  </a:ext>
                </a:extLst>
              </p:cNvPr>
              <p:cNvSpPr txBox="1"/>
              <p:nvPr/>
            </p:nvSpPr>
            <p:spPr>
              <a:xfrm>
                <a:off x="2834048" y="3562690"/>
                <a:ext cx="455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421FE6-8A13-D08C-7A7E-1AE68DD5C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048" y="3562690"/>
                <a:ext cx="45550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>
            <a:extLst>
              <a:ext uri="{FF2B5EF4-FFF2-40B4-BE49-F238E27FC236}">
                <a16:creationId xmlns:a16="http://schemas.microsoft.com/office/drawing/2014/main" id="{BCECD70D-D6C0-8F8A-6F9B-A56E4B4C9B29}"/>
              </a:ext>
            </a:extLst>
          </p:cNvPr>
          <p:cNvSpPr/>
          <p:nvPr/>
        </p:nvSpPr>
        <p:spPr>
          <a:xfrm>
            <a:off x="1508894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813857-1735-5FCA-88E8-4256C62E260F}"/>
              </a:ext>
            </a:extLst>
          </p:cNvPr>
          <p:cNvCxnSpPr>
            <a:cxnSpLocks/>
            <a:stCxn id="18" idx="4"/>
            <a:endCxn id="22" idx="0"/>
          </p:cNvCxnSpPr>
          <p:nvPr/>
        </p:nvCxnSpPr>
        <p:spPr>
          <a:xfrm>
            <a:off x="1545470" y="2661435"/>
            <a:ext cx="0" cy="315227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1A2D49-9A8E-D247-8333-B09918AC4A10}"/>
              </a:ext>
            </a:extLst>
          </p:cNvPr>
          <p:cNvCxnSpPr>
            <a:cxnSpLocks/>
          </p:cNvCxnSpPr>
          <p:nvPr/>
        </p:nvCxnSpPr>
        <p:spPr>
          <a:xfrm>
            <a:off x="1545470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DE13507-3EA8-3DF1-21B8-F2F214B3AC94}"/>
              </a:ext>
            </a:extLst>
          </p:cNvPr>
          <p:cNvCxnSpPr>
            <a:cxnSpLocks/>
          </p:cNvCxnSpPr>
          <p:nvPr/>
        </p:nvCxnSpPr>
        <p:spPr>
          <a:xfrm>
            <a:off x="1545470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227F3DB5-21DA-B179-E5D6-6635A44595B2}"/>
              </a:ext>
            </a:extLst>
          </p:cNvPr>
          <p:cNvSpPr/>
          <p:nvPr/>
        </p:nvSpPr>
        <p:spPr>
          <a:xfrm>
            <a:off x="1508894" y="581371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BC05D5A-D000-3FFF-2F96-6243C2212B14}"/>
                  </a:ext>
                </a:extLst>
              </p:cNvPr>
              <p:cNvSpPr txBox="1"/>
              <p:nvPr/>
            </p:nvSpPr>
            <p:spPr>
              <a:xfrm>
                <a:off x="1532606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BC05D5A-D000-3FFF-2F96-6243C2212B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606" y="230840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8593502-31D9-2DA4-A28C-549B4849A1DE}"/>
                  </a:ext>
                </a:extLst>
              </p:cNvPr>
              <p:cNvSpPr txBox="1"/>
              <p:nvPr/>
            </p:nvSpPr>
            <p:spPr>
              <a:xfrm>
                <a:off x="1489256" y="576144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8593502-31D9-2DA4-A28C-549B4849A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9256" y="5761441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C9E0BBF-E960-C3D2-60D0-974CE9B57285}"/>
                  </a:ext>
                </a:extLst>
              </p:cNvPr>
              <p:cNvSpPr txBox="1"/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C9E0BBF-E960-C3D2-60D0-974CE9B572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5DDD9F1-E1EF-E6BE-6472-E92B566F6A93}"/>
              </a:ext>
            </a:extLst>
          </p:cNvPr>
          <p:cNvCxnSpPr>
            <a:cxnSpLocks/>
          </p:cNvCxnSpPr>
          <p:nvPr/>
        </p:nvCxnSpPr>
        <p:spPr>
          <a:xfrm>
            <a:off x="615580" y="319460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B4E0EE8-547F-2482-54B1-FB2B532D05E3}"/>
                  </a:ext>
                </a:extLst>
              </p:cNvPr>
              <p:cNvSpPr txBox="1"/>
              <p:nvPr/>
            </p:nvSpPr>
            <p:spPr>
              <a:xfrm>
                <a:off x="1239815" y="522221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B4E0EE8-547F-2482-54B1-FB2B532D0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815" y="5222211"/>
                <a:ext cx="336188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412B96A-BD70-CDA9-3949-A94664D0DD88}"/>
                  </a:ext>
                </a:extLst>
              </p:cNvPr>
              <p:cNvSpPr txBox="1"/>
              <p:nvPr/>
            </p:nvSpPr>
            <p:spPr>
              <a:xfrm>
                <a:off x="3519635" y="3014750"/>
                <a:ext cx="5351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412B96A-BD70-CDA9-3949-A94664D0D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014750"/>
                <a:ext cx="535146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Oval 51">
            <a:extLst>
              <a:ext uri="{FF2B5EF4-FFF2-40B4-BE49-F238E27FC236}">
                <a16:creationId xmlns:a16="http://schemas.microsoft.com/office/drawing/2014/main" id="{07A70881-615F-3F3B-7522-F783DF35BDE5}"/>
              </a:ext>
            </a:extLst>
          </p:cNvPr>
          <p:cNvSpPr/>
          <p:nvPr/>
        </p:nvSpPr>
        <p:spPr>
          <a:xfrm>
            <a:off x="1990600" y="316002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A2A62FC-6322-0201-69B9-A8B63E707E5E}"/>
                  </a:ext>
                </a:extLst>
              </p:cNvPr>
              <p:cNvSpPr txBox="1"/>
              <p:nvPr/>
            </p:nvSpPr>
            <p:spPr>
              <a:xfrm>
                <a:off x="2014312" y="28801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A2A62FC-6322-0201-69B9-A8B63E707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880143"/>
                <a:ext cx="336188" cy="338554"/>
              </a:xfrm>
              <a:prstGeom prst="rect">
                <a:avLst/>
              </a:prstGeom>
              <a:blipFill>
                <a:blip r:embed="rId18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40880F7-DDB5-C2BD-7495-99857EE2F65D}"/>
                  </a:ext>
                </a:extLst>
              </p:cNvPr>
              <p:cNvSpPr txBox="1"/>
              <p:nvPr/>
            </p:nvSpPr>
            <p:spPr>
              <a:xfrm>
                <a:off x="295120" y="30015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40880F7-DDB5-C2BD-7495-99857EE2F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3001543"/>
                <a:ext cx="336188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218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9C30A-8780-626A-0476-BDBE65527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681D8-7DB0-DE67-B7ED-9F0870F8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Policy in the Medium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F2183-1C99-E31B-0FA4-FD881BF8F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/>
          </a:bodyPr>
          <a:lstStyle/>
          <a:p>
            <a:r>
              <a:rPr lang="en-US" dirty="0"/>
              <a:t>However, this assumes that the Fed will be willing and able to accommodate the changes in fiscal policy by utilizing monetary policy.</a:t>
            </a:r>
          </a:p>
          <a:p>
            <a:pPr lvl="3"/>
            <a:endParaRPr lang="en-US" dirty="0"/>
          </a:p>
          <a:p>
            <a:r>
              <a:rPr lang="en-US" dirty="0"/>
              <a:t>We have already examined one case where the Fed’s monetary policy will not be enough to adjust the economy back on track in the form of the zero lower bound.</a:t>
            </a:r>
          </a:p>
          <a:p>
            <a:pPr lvl="3"/>
            <a:endParaRPr lang="en-US" dirty="0"/>
          </a:p>
          <a:p>
            <a:r>
              <a:rPr lang="en-US" dirty="0"/>
              <a:t>This situation was on full display in the European Union during the Great Recession, where the nominal policy rates were at zero during a time of fiscal consolidation.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B0BCD-6C67-5CB1-DF6E-5111F5140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ACCEC-A486-E151-40EE-4E2CE1317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A1D72-F2B6-1416-7D77-857C42DDD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30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91E5B6-E352-F155-82E3-CD647A139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4CABC-E19A-8E9C-9773-5353BBE38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BE951-F0F4-5878-A1A2-354E51C3B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/>
          </a:bodyPr>
          <a:lstStyle/>
          <a:p>
            <a:r>
              <a:rPr lang="en-US" dirty="0"/>
              <a:t>Some changes in the economy can affect the natural rate of unemployment directly, shifting the Phillips curve itself.</a:t>
            </a:r>
          </a:p>
          <a:p>
            <a:pPr lvl="3"/>
            <a:endParaRPr lang="en-US" dirty="0"/>
          </a:p>
          <a:p>
            <a:r>
              <a:rPr lang="en-US" dirty="0"/>
              <a:t>For instance, suppose that the real prices of raw materials increased substantially.</a:t>
            </a:r>
          </a:p>
          <a:p>
            <a:pPr lvl="3"/>
            <a:endParaRPr lang="en-US" dirty="0"/>
          </a:p>
          <a:p>
            <a:r>
              <a:rPr lang="en-US" dirty="0"/>
              <a:t>This leads to an increase in the cost of production.</a:t>
            </a:r>
          </a:p>
          <a:p>
            <a:pPr lvl="3"/>
            <a:endParaRPr lang="en-US" dirty="0"/>
          </a:p>
          <a:p>
            <a:r>
              <a:rPr lang="en-US" dirty="0"/>
              <a:t>Assuming the firms aim to maintain profit margins, this will lead to an increase in the markup in the price setting relation.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579AB-D296-E2DC-DBF7-D9B414D14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A6A2B-0C59-DDCE-9EDD-7231FF7E9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53FF7-53CD-A5D9-A718-27858646F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3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522CD1-EE80-F21E-E123-7F96EC2C9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5281445-72EC-814F-6EDA-E82E9ACFD025}"/>
              </a:ext>
            </a:extLst>
          </p:cNvPr>
          <p:cNvCxnSpPr>
            <a:cxnSpLocks/>
          </p:cNvCxnSpPr>
          <p:nvPr/>
        </p:nvCxnSpPr>
        <p:spPr>
          <a:xfrm flipV="1">
            <a:off x="828028" y="4026617"/>
            <a:ext cx="3621867" cy="29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1E16A69-AFF6-2BCA-E8D3-8C492AE16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07FD3-418B-41DF-3342-12CC86D292D6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886198" cy="4351338"/>
              </a:xfrm>
            </p:spPr>
            <p:txBody>
              <a:bodyPr>
                <a:normAutofit/>
              </a:bodyPr>
              <a:lstStyle/>
              <a:p>
                <a:r>
                  <a:rPr lang="en-US" b="0" dirty="0"/>
                  <a:t>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b="0" dirty="0"/>
                  <a:t> increases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dirty="0"/>
                  <a:t> will drop.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Then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𝑃𝑆</m:t>
                    </m:r>
                  </m:oMath>
                </a14:m>
                <a:r>
                  <a:rPr lang="en-US" dirty="0"/>
                  <a:t> curve shifts downward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will rise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will drop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07FD3-418B-41DF-3342-12CC86D292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886198" cy="4351338"/>
              </a:xfrm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FFBE51-D0AC-9865-D1A7-EC3C662CB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89EC9-B86E-E01A-6247-1B75A665A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1D5B4-518A-79BA-F73B-C4B05F224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29</a:t>
            </a:fld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E988FFF-109B-8D94-8241-C01363B4F83C}"/>
              </a:ext>
            </a:extLst>
          </p:cNvPr>
          <p:cNvCxnSpPr/>
          <p:nvPr/>
        </p:nvCxnSpPr>
        <p:spPr>
          <a:xfrm>
            <a:off x="637669" y="5759301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E9BA276-68DB-4A88-7BF5-565674D5918B}"/>
              </a:ext>
            </a:extLst>
          </p:cNvPr>
          <p:cNvCxnSpPr>
            <a:cxnSpLocks/>
          </p:cNvCxnSpPr>
          <p:nvPr/>
        </p:nvCxnSpPr>
        <p:spPr>
          <a:xfrm rot="16200000">
            <a:off x="-1151141" y="3954581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480458D-66F6-5706-B164-86521C1691DE}"/>
                  </a:ext>
                </a:extLst>
              </p:cNvPr>
              <p:cNvSpPr txBox="1"/>
              <p:nvPr/>
            </p:nvSpPr>
            <p:spPr>
              <a:xfrm>
                <a:off x="4260278" y="5775020"/>
                <a:ext cx="3318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480458D-66F6-5706-B164-86521C169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278" y="5775020"/>
                <a:ext cx="33188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3814DC09-C2AD-4F31-F067-95DD009643B3}"/>
              </a:ext>
            </a:extLst>
          </p:cNvPr>
          <p:cNvSpPr txBox="1"/>
          <p:nvPr/>
        </p:nvSpPr>
        <p:spPr>
          <a:xfrm rot="16200000">
            <a:off x="146418" y="2333235"/>
            <a:ext cx="951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Real Wage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8D7AB3F-80F1-FCBB-D494-948556A140E7}"/>
                  </a:ext>
                </a:extLst>
              </p:cNvPr>
              <p:cNvSpPr txBox="1"/>
              <p:nvPr/>
            </p:nvSpPr>
            <p:spPr>
              <a:xfrm>
                <a:off x="4125365" y="3711823"/>
                <a:ext cx="4334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𝑃𝑆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8D7AB3F-80F1-FCBB-D494-948556A14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365" y="3711823"/>
                <a:ext cx="43345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FD913FD-B683-BC37-460D-3C42BEB7CC67}"/>
                  </a:ext>
                </a:extLst>
              </p:cNvPr>
              <p:cNvSpPr txBox="1"/>
              <p:nvPr/>
            </p:nvSpPr>
            <p:spPr>
              <a:xfrm>
                <a:off x="164224" y="3800861"/>
                <a:ext cx="719278" cy="4423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FD913FD-B683-BC37-460D-3C42BEB7C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24" y="3800861"/>
                <a:ext cx="719278" cy="4423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8B64457-09A0-4E30-9CA4-32D69473D7B8}"/>
              </a:ext>
            </a:extLst>
          </p:cNvPr>
          <p:cNvCxnSpPr>
            <a:cxnSpLocks/>
          </p:cNvCxnSpPr>
          <p:nvPr/>
        </p:nvCxnSpPr>
        <p:spPr>
          <a:xfrm rot="16200000">
            <a:off x="793984" y="3992295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82FB822-302B-E7AB-AA72-D984E70C0129}"/>
              </a:ext>
            </a:extLst>
          </p:cNvPr>
          <p:cNvSpPr/>
          <p:nvPr/>
        </p:nvSpPr>
        <p:spPr>
          <a:xfrm>
            <a:off x="953834" y="2116958"/>
            <a:ext cx="3359150" cy="335280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772E8D4-2839-A03C-76A0-07290D665921}"/>
                  </a:ext>
                </a:extLst>
              </p:cNvPr>
              <p:cNvSpPr txBox="1"/>
              <p:nvPr/>
            </p:nvSpPr>
            <p:spPr>
              <a:xfrm>
                <a:off x="4235854" y="5322607"/>
                <a:ext cx="492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𝑊𝑆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772E8D4-2839-A03C-76A0-07290D665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854" y="5322607"/>
                <a:ext cx="49276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>
            <a:extLst>
              <a:ext uri="{FF2B5EF4-FFF2-40B4-BE49-F238E27FC236}">
                <a16:creationId xmlns:a16="http://schemas.microsoft.com/office/drawing/2014/main" id="{0800C23F-4677-2C83-BA3D-C2CAA3B726DE}"/>
              </a:ext>
            </a:extLst>
          </p:cNvPr>
          <p:cNvSpPr/>
          <p:nvPr/>
        </p:nvSpPr>
        <p:spPr>
          <a:xfrm>
            <a:off x="2140749" y="398976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CF71CBF-B0D4-E174-23B6-CB39693A9BB2}"/>
              </a:ext>
            </a:extLst>
          </p:cNvPr>
          <p:cNvCxnSpPr/>
          <p:nvPr/>
        </p:nvCxnSpPr>
        <p:spPr>
          <a:xfrm>
            <a:off x="2178367" y="5729739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EB439E1-802C-5A22-AE64-BF92BA2ECD33}"/>
                  </a:ext>
                </a:extLst>
              </p:cNvPr>
              <p:cNvSpPr txBox="1"/>
              <p:nvPr/>
            </p:nvSpPr>
            <p:spPr>
              <a:xfrm>
                <a:off x="2009231" y="5729739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EB439E1-802C-5A22-AE64-BF92BA2EC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231" y="5729739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 r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B105F41-7327-F389-FD1A-EF997ADE13ED}"/>
                  </a:ext>
                </a:extLst>
              </p:cNvPr>
              <p:cNvSpPr txBox="1"/>
              <p:nvPr/>
            </p:nvSpPr>
            <p:spPr>
              <a:xfrm>
                <a:off x="2112174" y="3687784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6B9D05A-1375-69B1-8210-E0612C87E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174" y="3687784"/>
                <a:ext cx="33618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7334BE1-D965-2E84-DE2E-7893604CF60C}"/>
              </a:ext>
            </a:extLst>
          </p:cNvPr>
          <p:cNvCxnSpPr>
            <a:cxnSpLocks/>
            <a:stCxn id="22" idx="4"/>
          </p:cNvCxnSpPr>
          <p:nvPr/>
        </p:nvCxnSpPr>
        <p:spPr>
          <a:xfrm>
            <a:off x="2177325" y="4062915"/>
            <a:ext cx="0" cy="169638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C9858B4-1FCB-4D54-00B2-940B0624C089}"/>
              </a:ext>
            </a:extLst>
          </p:cNvPr>
          <p:cNvCxnSpPr>
            <a:cxnSpLocks/>
          </p:cNvCxnSpPr>
          <p:nvPr/>
        </p:nvCxnSpPr>
        <p:spPr>
          <a:xfrm flipV="1">
            <a:off x="828028" y="4648119"/>
            <a:ext cx="3621867" cy="29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3E2BFF-A6DB-35EB-870B-22F25D90CD24}"/>
                  </a:ext>
                </a:extLst>
              </p:cNvPr>
              <p:cNvSpPr txBox="1"/>
              <p:nvPr/>
            </p:nvSpPr>
            <p:spPr>
              <a:xfrm>
                <a:off x="4125365" y="4333325"/>
                <a:ext cx="4974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3E2BFF-A6DB-35EB-870B-22F25D90CD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365" y="4333325"/>
                <a:ext cx="49744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06AC402-054A-0FBF-7EE7-01FC8B32336E}"/>
                  </a:ext>
                </a:extLst>
              </p:cNvPr>
              <p:cNvSpPr txBox="1"/>
              <p:nvPr/>
            </p:nvSpPr>
            <p:spPr>
              <a:xfrm>
                <a:off x="164224" y="4422363"/>
                <a:ext cx="719278" cy="4423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2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12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06AC402-054A-0FBF-7EE7-01FC8B323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24" y="4422363"/>
                <a:ext cx="719278" cy="4423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AD5887-DD43-3B16-484B-CD9A1CE3F960}"/>
              </a:ext>
            </a:extLst>
          </p:cNvPr>
          <p:cNvCxnSpPr>
            <a:cxnSpLocks/>
          </p:cNvCxnSpPr>
          <p:nvPr/>
        </p:nvCxnSpPr>
        <p:spPr>
          <a:xfrm rot="16200000">
            <a:off x="793984" y="4613797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0B950AC9-D44C-5CF0-68B7-86BFB40F5642}"/>
              </a:ext>
            </a:extLst>
          </p:cNvPr>
          <p:cNvSpPr/>
          <p:nvPr/>
        </p:nvSpPr>
        <p:spPr>
          <a:xfrm>
            <a:off x="2840081" y="461126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7F5D6BC-13F7-4F97-E354-394AA7582762}"/>
                  </a:ext>
                </a:extLst>
              </p:cNvPr>
              <p:cNvSpPr txBox="1"/>
              <p:nvPr/>
            </p:nvSpPr>
            <p:spPr>
              <a:xfrm>
                <a:off x="2811506" y="430928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7F5D6BC-13F7-4F97-E354-394AA7582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506" y="4309285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FC03FC3-92AC-C96B-D9AC-BF8BF23AA6B6}"/>
              </a:ext>
            </a:extLst>
          </p:cNvPr>
          <p:cNvCxnSpPr/>
          <p:nvPr/>
        </p:nvCxnSpPr>
        <p:spPr>
          <a:xfrm>
            <a:off x="2874711" y="5735771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4CD6A19-FFEC-BA66-BCDD-207B4C21FCB3}"/>
                  </a:ext>
                </a:extLst>
              </p:cNvPr>
              <p:cNvSpPr txBox="1"/>
              <p:nvPr/>
            </p:nvSpPr>
            <p:spPr>
              <a:xfrm>
                <a:off x="2705575" y="573577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4CD6A19-FFEC-BA66-BCDD-207B4C21FC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575" y="5735771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 r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AA41DA9-6BCD-F266-82A8-7E4181D5AD37}"/>
              </a:ext>
            </a:extLst>
          </p:cNvPr>
          <p:cNvCxnSpPr>
            <a:cxnSpLocks/>
            <a:stCxn id="14" idx="4"/>
          </p:cNvCxnSpPr>
          <p:nvPr/>
        </p:nvCxnSpPr>
        <p:spPr>
          <a:xfrm flipH="1">
            <a:off x="2873669" y="4684416"/>
            <a:ext cx="2988" cy="109044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6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 animBg="1"/>
      <p:bldP spid="1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35BE2-DD2C-AF32-0E34-8BE7228474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8CDFA-A3C1-7662-23B3-318A59C1C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IS-LM Framework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C0C139-C141-BE28-4A5D-7B31700438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IS relation:</a:t>
                </a:r>
              </a:p>
              <a:p>
                <a:endParaRPr lang="en-US" sz="5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b="0" dirty="0"/>
              </a:p>
              <a:p>
                <a:pPr marL="1371600" lvl="3" indent="0">
                  <a:buNone/>
                </a:pPr>
                <a:endParaRPr lang="en-US" dirty="0"/>
              </a:p>
              <a:p>
                <a:r>
                  <a:rPr lang="en-US" dirty="0"/>
                  <a:t>Output depends on…</a:t>
                </a:r>
              </a:p>
              <a:p>
                <a:pPr lvl="1"/>
                <a:r>
                  <a:rPr lang="en-US" dirty="0"/>
                  <a:t>Households’ consumption (which depends on disposable income)</a:t>
                </a:r>
              </a:p>
              <a:p>
                <a:pPr lvl="1"/>
                <a:r>
                  <a:rPr lang="en-US" dirty="0"/>
                  <a:t>Firms’ investment spending (which depends on output and the borrowing rates)</a:t>
                </a:r>
              </a:p>
              <a:p>
                <a:pPr lvl="1"/>
                <a:r>
                  <a:rPr lang="en-US" dirty="0"/>
                  <a:t>Government expenditure (which is exogenously given)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Collection of equilibria in the goods market.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C0C139-C141-BE28-4A5D-7B31700438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  <a:blipFill>
                <a:blip r:embed="rId2"/>
                <a:stretch>
                  <a:fillRect l="-1005" t="-1821" r="-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2B4AF-B4DA-31F5-416B-4E278828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A2C15-BC59-8F9A-9E83-21AB1A38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A76A7-88B5-1C46-BCF3-A65C174C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06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1C4BF-188E-7A38-2053-CDC88B646D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CD52696F-968F-3B0C-CA8A-33152FE08EB5}"/>
              </a:ext>
            </a:extLst>
          </p:cNvPr>
          <p:cNvSpPr/>
          <p:nvPr/>
        </p:nvSpPr>
        <p:spPr>
          <a:xfrm rot="16200000">
            <a:off x="761905" y="3802390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2B9832-FEC6-FFA0-96C2-FE14524A2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FE0CE6-28BE-09AE-3533-6873670FE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7" y="1825625"/>
            <a:ext cx="4062677" cy="4351338"/>
          </a:xfrm>
        </p:spPr>
        <p:txBody>
          <a:bodyPr>
            <a:normAutofit/>
          </a:bodyPr>
          <a:lstStyle/>
          <a:p>
            <a:r>
              <a:rPr lang="en-US" dirty="0"/>
              <a:t>Since the natural rate of unemployment increased in the economy, the Phillips curve will shift upward.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Initially, output will exceed the potential output.</a:t>
            </a:r>
          </a:p>
          <a:p>
            <a:pPr lvl="3"/>
            <a:endParaRPr lang="en-US" dirty="0"/>
          </a:p>
          <a:p>
            <a:r>
              <a:rPr lang="en-US" dirty="0"/>
              <a:t>The Fed will intervene to stabilize the economy.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595C8-BA1E-05D0-4DB2-F5E5E45F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E7407-4616-DF2D-9ACE-6328B13A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32CEB-EE83-153C-4C22-19FE044F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30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5434E92-121D-C01C-D9C5-29E75185805E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92B1D8-D880-5954-AF75-235BE5735081}"/>
              </a:ext>
            </a:extLst>
          </p:cNvPr>
          <p:cNvCxnSpPr>
            <a:cxnSpLocks/>
          </p:cNvCxnSpPr>
          <p:nvPr/>
        </p:nvCxnSpPr>
        <p:spPr>
          <a:xfrm>
            <a:off x="271895" y="3369150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F6D5C8B-71E1-2961-ED0A-6820B720AA59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60E71E8-A550-9049-9AD1-B249B121AB48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F2CF152-6869-4055-93BC-7CC4FCBFC02C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76A2ADF-CCD7-CA21-03EB-004BF0E4CF82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07693C2-C25B-11AD-8CD5-D0D54CD049DF}"/>
              </a:ext>
            </a:extLst>
          </p:cNvPr>
          <p:cNvSpPr/>
          <p:nvPr/>
        </p:nvSpPr>
        <p:spPr>
          <a:xfrm rot="16200000">
            <a:off x="962990" y="397011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231651B-D5F9-5ED6-BFB8-F435BF56B5AA}"/>
                  </a:ext>
                </a:extLst>
              </p:cNvPr>
              <p:cNvSpPr txBox="1"/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231651B-D5F9-5ED6-BFB8-F435BF56B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B4B3C62-01F1-41A5-5510-1E25F440F965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21B4FA2-B7F5-DE49-5A49-C3DE1B501BFF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4D38EB1B-B5BB-8D34-81D9-36A9B2FA51A4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A8619C3-5473-A3AF-00E7-84960DBD411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5130C6-28C6-4EB0-D6AB-1FC336242113}"/>
              </a:ext>
            </a:extLst>
          </p:cNvPr>
          <p:cNvCxnSpPr>
            <a:cxnSpLocks/>
          </p:cNvCxnSpPr>
          <p:nvPr/>
        </p:nvCxnSpPr>
        <p:spPr>
          <a:xfrm>
            <a:off x="2027176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5B2CD87-9B64-2459-16AB-E05BA1D07B64}"/>
                  </a:ext>
                </a:extLst>
              </p:cNvPr>
              <p:cNvSpPr txBox="1"/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5B2CD87-9B64-2459-16AB-E05BA1D07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E95A1BD-9E45-9B83-DBB3-3F35954E512E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E95A1BD-9E45-9B83-DBB3-3F35954E51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61CD8A4E-8F68-1043-6681-F8E95B7DCCD2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5A9134-B6D8-933E-6B4D-FD2331E3EAC4}"/>
              </a:ext>
            </a:extLst>
          </p:cNvPr>
          <p:cNvCxnSpPr>
            <a:cxnSpLocks/>
          </p:cNvCxnSpPr>
          <p:nvPr/>
        </p:nvCxnSpPr>
        <p:spPr>
          <a:xfrm flipH="1" flipV="1">
            <a:off x="597726" y="5160790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EC3B2F-82EA-9702-394D-5A1775B4BE33}"/>
                  </a:ext>
                </a:extLst>
              </p:cNvPr>
              <p:cNvSpPr txBox="1"/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EC3B2F-82EA-9702-394D-5A1775B4B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blipFill>
                <a:blip r:embed="rId7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6605CCB-768C-9673-E6B1-E690E0C26AB8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5C58CC3-D3CE-49B9-6AD6-B8FE60F1E956}"/>
                  </a:ext>
                </a:extLst>
              </p:cNvPr>
              <p:cNvSpPr txBox="1"/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5C58CC3-D3CE-49B9-6AD6-B8FE60F1E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BC82CE-C37D-D095-7105-8AEE10848C6F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1545470" y="3335784"/>
            <a:ext cx="0" cy="215873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522C239-F30C-5A72-5292-1C0D08CE4315}"/>
              </a:ext>
            </a:extLst>
          </p:cNvPr>
          <p:cNvCxnSpPr>
            <a:cxnSpLocks/>
          </p:cNvCxnSpPr>
          <p:nvPr/>
        </p:nvCxnSpPr>
        <p:spPr>
          <a:xfrm>
            <a:off x="1545470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F110535-95AF-0497-8947-1790E7C2701D}"/>
              </a:ext>
            </a:extLst>
          </p:cNvPr>
          <p:cNvCxnSpPr>
            <a:cxnSpLocks/>
          </p:cNvCxnSpPr>
          <p:nvPr/>
        </p:nvCxnSpPr>
        <p:spPr>
          <a:xfrm>
            <a:off x="1545470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C7AFECAC-E187-A29D-6B45-1611DC14F20B}"/>
              </a:ext>
            </a:extLst>
          </p:cNvPr>
          <p:cNvSpPr/>
          <p:nvPr/>
        </p:nvSpPr>
        <p:spPr>
          <a:xfrm>
            <a:off x="1508894" y="549451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4F1D7CC-521F-CC6D-0FEE-7B9BC7030A84}"/>
                  </a:ext>
                </a:extLst>
              </p:cNvPr>
              <p:cNvSpPr txBox="1"/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4F1D7CC-521F-CC6D-0FEE-7B9BC7030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8752F64-3565-1065-0B8F-92B9B1E92C06}"/>
                  </a:ext>
                </a:extLst>
              </p:cNvPr>
              <p:cNvSpPr txBox="1"/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8752F64-3565-1065-0B8F-92B9B1E92C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C57453-D217-B060-5BF2-77A907EAAAC8}"/>
              </a:ext>
            </a:extLst>
          </p:cNvPr>
          <p:cNvCxnSpPr>
            <a:cxnSpLocks/>
          </p:cNvCxnSpPr>
          <p:nvPr/>
        </p:nvCxnSpPr>
        <p:spPr>
          <a:xfrm>
            <a:off x="2026183" y="5495003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FF0CEC1-6A2A-70B1-427F-23CBD284234F}"/>
                  </a:ext>
                </a:extLst>
              </p:cNvPr>
              <p:cNvSpPr txBox="1"/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FF0CEC1-6A2A-70B1-427F-23CBD2842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8D85DA-67B4-1849-473B-D0787671136E}"/>
                  </a:ext>
                </a:extLst>
              </p:cNvPr>
              <p:cNvSpPr txBox="1"/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8D85DA-67B4-1849-473B-D07876711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545EF50C-E6FE-5282-E5E7-1D3A45383D08}"/>
              </a:ext>
            </a:extLst>
          </p:cNvPr>
          <p:cNvSpPr/>
          <p:nvPr/>
        </p:nvSpPr>
        <p:spPr>
          <a:xfrm>
            <a:off x="1990600" y="513193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75B07E7-AA4E-AE48-5010-181D71885720}"/>
                  </a:ext>
                </a:extLst>
              </p:cNvPr>
              <p:cNvSpPr txBox="1"/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75B07E7-AA4E-AE48-5010-181D71885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970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8" grpId="0" animBg="1"/>
      <p:bldP spid="29" grpId="0" animBg="1"/>
      <p:bldP spid="30" grpId="0"/>
      <p:bldP spid="32" grpId="0"/>
      <p:bldP spid="33" grpId="0"/>
      <p:bldP spid="34" grpId="0" animBg="1"/>
      <p:bldP spid="41" grpId="0"/>
      <p:bldP spid="45" grpId="0"/>
      <p:bldP spid="46" grpId="0"/>
      <p:bldP spid="10" grpId="0"/>
      <p:bldP spid="14" grpId="0"/>
      <p:bldP spid="16" grpId="0"/>
      <p:bldP spid="22" grpId="0" animBg="1"/>
      <p:bldP spid="35" grpId="0"/>
      <p:bldP spid="50" grpId="0"/>
      <p:bldP spid="31" grpId="0"/>
      <p:bldP spid="38" grpId="0"/>
      <p:bldP spid="47" grpId="0" animBg="1"/>
      <p:bldP spid="4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B21C1-72FD-7F53-EF3F-8E254037A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38D2A06-4055-4B20-CF35-0C62CB85A2F5}"/>
              </a:ext>
            </a:extLst>
          </p:cNvPr>
          <p:cNvSpPr/>
          <p:nvPr/>
        </p:nvSpPr>
        <p:spPr>
          <a:xfrm rot="16200000">
            <a:off x="761905" y="3802390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EDC81B-8349-A80C-0F02-C01496156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0EFB46-C03F-D692-8B20-6558E2B34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7" y="1825625"/>
            <a:ext cx="4062677" cy="4351338"/>
          </a:xfrm>
        </p:spPr>
        <p:txBody>
          <a:bodyPr>
            <a:normAutofit/>
          </a:bodyPr>
          <a:lstStyle/>
          <a:p>
            <a:r>
              <a:rPr lang="en-US" dirty="0"/>
              <a:t>Assuming the IS curve does not shift for now…</a:t>
            </a:r>
          </a:p>
          <a:p>
            <a:pPr lvl="3"/>
            <a:endParaRPr lang="en-US" dirty="0"/>
          </a:p>
          <a:p>
            <a:r>
              <a:rPr lang="en-US" dirty="0"/>
              <a:t>If the Fed does not act…</a:t>
            </a:r>
          </a:p>
          <a:p>
            <a:pPr lvl="1"/>
            <a:r>
              <a:rPr lang="en-US" dirty="0"/>
              <a:t>Output will continue to be lower than potential output.</a:t>
            </a:r>
          </a:p>
          <a:p>
            <a:pPr lvl="1"/>
            <a:r>
              <a:rPr lang="en-US" dirty="0"/>
              <a:t>Inflation will continue to outpace the target rate.</a:t>
            </a:r>
          </a:p>
          <a:p>
            <a:pPr lvl="1"/>
            <a:r>
              <a:rPr lang="en-US" dirty="0"/>
              <a:t>Expectations will de-anchor.</a:t>
            </a:r>
          </a:p>
          <a:p>
            <a:pPr lvl="1"/>
            <a:r>
              <a:rPr lang="en-US" dirty="0"/>
              <a:t>Wage setters will expect higher inflation in the future.</a:t>
            </a:r>
          </a:p>
          <a:p>
            <a:pPr lvl="1"/>
            <a:r>
              <a:rPr lang="en-US" dirty="0"/>
              <a:t>Inflation will keep increasing.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7B7D8-9AB4-B5C0-93A6-FE85F90CD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EFF1B-11AA-4052-1D1B-063F014A8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2D6FD-67A8-FCD7-D4F7-B82525F1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31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91B66D-9150-096F-EF78-F214C1181229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930435E-6E7F-E4F6-DA01-1A63BB6C5C57}"/>
              </a:ext>
            </a:extLst>
          </p:cNvPr>
          <p:cNvCxnSpPr>
            <a:cxnSpLocks/>
          </p:cNvCxnSpPr>
          <p:nvPr/>
        </p:nvCxnSpPr>
        <p:spPr>
          <a:xfrm>
            <a:off x="271895" y="3369150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D405BD0-414F-A8E7-9768-C3D2EBAF2E03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D679688-3015-A61A-E12A-C92B0FE3D448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1A1CFC0-2C47-C772-26A1-2092E07D533B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6B932B1-1F70-A056-2C83-1D63E0DAF8E6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82E7323-A6B0-AB03-DE6F-B2A539F4B188}"/>
              </a:ext>
            </a:extLst>
          </p:cNvPr>
          <p:cNvSpPr/>
          <p:nvPr/>
        </p:nvSpPr>
        <p:spPr>
          <a:xfrm rot="16200000">
            <a:off x="962990" y="397011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A3972FA-D31F-9197-5F56-3AF1C946B827}"/>
                  </a:ext>
                </a:extLst>
              </p:cNvPr>
              <p:cNvSpPr txBox="1"/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A3972FA-D31F-9197-5F56-3AF1C946B8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FE4750E-B3A5-5F3F-3B58-D9418740BF09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22E1484-D708-C4BE-5D8A-9D9EA7777FFC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7734002B-FDC6-8E11-B64C-AFBDF4E01FB8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4F84FB5-C6DE-7AAB-5FB6-2AFDE9FD563C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6CD7C0D-CFB0-7C6A-71BA-8A6F58B0795B}"/>
              </a:ext>
            </a:extLst>
          </p:cNvPr>
          <p:cNvCxnSpPr>
            <a:cxnSpLocks/>
          </p:cNvCxnSpPr>
          <p:nvPr/>
        </p:nvCxnSpPr>
        <p:spPr>
          <a:xfrm>
            <a:off x="2027176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A47A240-EC9B-D6E8-80F9-786B617AFD60}"/>
                  </a:ext>
                </a:extLst>
              </p:cNvPr>
              <p:cNvSpPr txBox="1"/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A47A240-EC9B-D6E8-80F9-786B617AF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9E52DA2-7E0A-3E6E-C0D3-116C50906DF8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9E52DA2-7E0A-3E6E-C0D3-116C50906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2EE203E1-7BC3-F231-E91B-F5C21849EB33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370E49-BB4A-2696-B66E-D42E8D1EBFF2}"/>
              </a:ext>
            </a:extLst>
          </p:cNvPr>
          <p:cNvCxnSpPr>
            <a:cxnSpLocks/>
          </p:cNvCxnSpPr>
          <p:nvPr/>
        </p:nvCxnSpPr>
        <p:spPr>
          <a:xfrm flipH="1" flipV="1">
            <a:off x="597726" y="5160790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F2972A-FC20-4E80-00C0-AA5D29F8B618}"/>
                  </a:ext>
                </a:extLst>
              </p:cNvPr>
              <p:cNvSpPr txBox="1"/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F2972A-FC20-4E80-00C0-AA5D29F8B6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blipFill>
                <a:blip r:embed="rId7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259CD48-0FEE-E1FA-638A-BB3D921F98B3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78B2505-F578-5387-E0DD-4E04431CE606}"/>
                  </a:ext>
                </a:extLst>
              </p:cNvPr>
              <p:cNvSpPr txBox="1"/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78B2505-F578-5387-E0DD-4E04431CE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8195015-80B0-4631-413F-B27D33BA9C1A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1545470" y="3335784"/>
            <a:ext cx="0" cy="215873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487D1D5-C306-C4B5-3BD2-C3995C1A8D21}"/>
              </a:ext>
            </a:extLst>
          </p:cNvPr>
          <p:cNvCxnSpPr>
            <a:cxnSpLocks/>
          </p:cNvCxnSpPr>
          <p:nvPr/>
        </p:nvCxnSpPr>
        <p:spPr>
          <a:xfrm>
            <a:off x="1545470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07F567-E802-B29F-02FF-F1350EC9DCB8}"/>
              </a:ext>
            </a:extLst>
          </p:cNvPr>
          <p:cNvCxnSpPr>
            <a:cxnSpLocks/>
          </p:cNvCxnSpPr>
          <p:nvPr/>
        </p:nvCxnSpPr>
        <p:spPr>
          <a:xfrm>
            <a:off x="1545470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C93A438E-219E-06E4-DD0B-F261BEE59641}"/>
              </a:ext>
            </a:extLst>
          </p:cNvPr>
          <p:cNvSpPr/>
          <p:nvPr/>
        </p:nvSpPr>
        <p:spPr>
          <a:xfrm>
            <a:off x="1508894" y="549451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86D0B63-ED36-854A-30AB-2BB4154A3CF9}"/>
                  </a:ext>
                </a:extLst>
              </p:cNvPr>
              <p:cNvSpPr txBox="1"/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86D0B63-ED36-854A-30AB-2BB4154A3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E65BB22-7DBD-7526-22F1-011047C8DE64}"/>
                  </a:ext>
                </a:extLst>
              </p:cNvPr>
              <p:cNvSpPr txBox="1"/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E65BB22-7DBD-7526-22F1-011047C8DE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C8FEEE6-1F1B-BDD1-C1DD-3888B7C6A241}"/>
              </a:ext>
            </a:extLst>
          </p:cNvPr>
          <p:cNvCxnSpPr>
            <a:cxnSpLocks/>
          </p:cNvCxnSpPr>
          <p:nvPr/>
        </p:nvCxnSpPr>
        <p:spPr>
          <a:xfrm>
            <a:off x="2026183" y="5495003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B77EC30-7597-506B-19A3-A80CCEF979ED}"/>
                  </a:ext>
                </a:extLst>
              </p:cNvPr>
              <p:cNvSpPr txBox="1"/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B77EC30-7597-506B-19A3-A80CCEF97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231700-90E2-4993-D6BD-4F9086773B83}"/>
                  </a:ext>
                </a:extLst>
              </p:cNvPr>
              <p:cNvSpPr txBox="1"/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231700-90E2-4993-D6BD-4F9086773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8350CAAA-FB4E-C478-73F4-8F3660B45D43}"/>
              </a:ext>
            </a:extLst>
          </p:cNvPr>
          <p:cNvSpPr/>
          <p:nvPr/>
        </p:nvSpPr>
        <p:spPr>
          <a:xfrm>
            <a:off x="1990600" y="513193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FA71732-D746-F48D-CDA4-D34DCCE9598B}"/>
                  </a:ext>
                </a:extLst>
              </p:cNvPr>
              <p:cNvSpPr txBox="1"/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FA71732-D746-F48D-CDA4-D34DCCE95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391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5D4FB6-2FD4-E4B9-E086-371D88D41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C65B847-0038-6B1F-26BF-E882FB9D37A7}"/>
              </a:ext>
            </a:extLst>
          </p:cNvPr>
          <p:cNvSpPr/>
          <p:nvPr/>
        </p:nvSpPr>
        <p:spPr>
          <a:xfrm rot="16200000">
            <a:off x="761905" y="3802390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80463E-7D15-8C95-C0D4-1BD4A4C4E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A76A4-6529-F43D-833B-4715752E9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8" y="1825625"/>
            <a:ext cx="3886202" cy="4351338"/>
          </a:xfrm>
        </p:spPr>
        <p:txBody>
          <a:bodyPr>
            <a:normAutofit/>
          </a:bodyPr>
          <a:lstStyle/>
          <a:p>
            <a:r>
              <a:rPr lang="en-US" dirty="0"/>
              <a:t>As the Fed raises interest rates, the LM curve shifts upward.</a:t>
            </a:r>
          </a:p>
          <a:p>
            <a:pPr lvl="3"/>
            <a:endParaRPr lang="en-US" dirty="0"/>
          </a:p>
          <a:p>
            <a:r>
              <a:rPr lang="en-US" dirty="0"/>
              <a:t>During the adjustment along the IS curve, output will continue to fall, while inflation remains above the target.</a:t>
            </a:r>
          </a:p>
          <a:p>
            <a:pPr lvl="3"/>
            <a:endParaRPr lang="en-US" dirty="0"/>
          </a:p>
          <a:p>
            <a:r>
              <a:rPr lang="en-US" dirty="0"/>
              <a:t>Explains “stagflation,” stagnation + inflation.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94747-CF13-CDD6-1775-2D9CD257C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71CC6-2BE2-A693-BAAA-F545DD190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85BEB-5042-6E15-7EBA-F553E424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32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3B509A4-B84D-FB8A-E925-D3B2072CAA3B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F082886-3649-0072-C537-225AE4E40F72}"/>
              </a:ext>
            </a:extLst>
          </p:cNvPr>
          <p:cNvCxnSpPr>
            <a:cxnSpLocks/>
          </p:cNvCxnSpPr>
          <p:nvPr/>
        </p:nvCxnSpPr>
        <p:spPr>
          <a:xfrm>
            <a:off x="271895" y="3369150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3447FB7-E7BF-B22B-2F19-EA458EC7F843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8B8B13E-5D0B-3679-6DDC-378160AA2EF2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E63A0CB-7CE9-A663-2086-9E853C2F73FF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F6EE97F-3915-2A38-818C-AE8DCF8188CA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794FAC6-E67B-D75C-2D9C-1903AAAB6A41}"/>
              </a:ext>
            </a:extLst>
          </p:cNvPr>
          <p:cNvSpPr/>
          <p:nvPr/>
        </p:nvSpPr>
        <p:spPr>
          <a:xfrm rot="16200000">
            <a:off x="962990" y="397011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0773D1B-EEDA-001A-0FDA-66D0107A28ED}"/>
                  </a:ext>
                </a:extLst>
              </p:cNvPr>
              <p:cNvSpPr txBox="1"/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0773D1B-EEDA-001A-0FDA-66D0107A2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DC1DEB0-4E0D-C245-3AA0-2111F0420AC8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65FE5F2-C55A-723C-26EE-2E0F42B37C4F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AE8B8841-CADD-8399-62F6-6D4126C62A1D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421B30D-6068-47CC-9326-617DA6CB4A29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4E7DF23-299F-4EC3-0AAE-ABD084BF8A28}"/>
              </a:ext>
            </a:extLst>
          </p:cNvPr>
          <p:cNvCxnSpPr>
            <a:cxnSpLocks/>
          </p:cNvCxnSpPr>
          <p:nvPr/>
        </p:nvCxnSpPr>
        <p:spPr>
          <a:xfrm>
            <a:off x="2027176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D864D98-3DA1-87E0-A373-2B8187854665}"/>
                  </a:ext>
                </a:extLst>
              </p:cNvPr>
              <p:cNvSpPr txBox="1"/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D864D98-3DA1-87E0-A373-2B8187854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F2B44920-0F0B-4DF0-AE9C-5C2646D85309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F2B44920-0F0B-4DF0-AE9C-5C2646D85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D3085E8D-EA88-B5A4-9527-1916BEA2B8C5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42BCD30-F8F1-0211-9852-2D7882AD9433}"/>
              </a:ext>
            </a:extLst>
          </p:cNvPr>
          <p:cNvCxnSpPr>
            <a:cxnSpLocks/>
          </p:cNvCxnSpPr>
          <p:nvPr/>
        </p:nvCxnSpPr>
        <p:spPr>
          <a:xfrm flipH="1" flipV="1">
            <a:off x="597726" y="5160790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FD0AF06-5758-954B-7083-00A153D51D96}"/>
                  </a:ext>
                </a:extLst>
              </p:cNvPr>
              <p:cNvSpPr txBox="1"/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FD0AF06-5758-954B-7083-00A153D51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blipFill>
                <a:blip r:embed="rId7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C978AFF-A7E9-37FE-B7A8-5B79C9F3BC74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8A0B731-A4FC-BD42-6552-5885CC12A73F}"/>
                  </a:ext>
                </a:extLst>
              </p:cNvPr>
              <p:cNvSpPr txBox="1"/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8A0B731-A4FC-BD42-6552-5885CC12A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62EF33C-9050-217D-F322-9309D21DF953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1545470" y="2624859"/>
            <a:ext cx="0" cy="28696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1A66B19-A768-FEEA-3DA9-F83A0936D82D}"/>
              </a:ext>
            </a:extLst>
          </p:cNvPr>
          <p:cNvCxnSpPr>
            <a:cxnSpLocks/>
          </p:cNvCxnSpPr>
          <p:nvPr/>
        </p:nvCxnSpPr>
        <p:spPr>
          <a:xfrm>
            <a:off x="1545470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48E7290-ED5E-02B3-399F-72188FDBFD29}"/>
              </a:ext>
            </a:extLst>
          </p:cNvPr>
          <p:cNvCxnSpPr>
            <a:cxnSpLocks/>
          </p:cNvCxnSpPr>
          <p:nvPr/>
        </p:nvCxnSpPr>
        <p:spPr>
          <a:xfrm>
            <a:off x="1545470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72E207BA-6912-7640-9FE0-F148F270738B}"/>
              </a:ext>
            </a:extLst>
          </p:cNvPr>
          <p:cNvSpPr/>
          <p:nvPr/>
        </p:nvSpPr>
        <p:spPr>
          <a:xfrm>
            <a:off x="1508894" y="549451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08EA6D3-DFA5-1242-33D8-8FD002385D47}"/>
                  </a:ext>
                </a:extLst>
              </p:cNvPr>
              <p:cNvSpPr txBox="1"/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08EA6D3-DFA5-1242-33D8-8FD002385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1229427-F8E1-EE3D-B085-5E93E93EC756}"/>
                  </a:ext>
                </a:extLst>
              </p:cNvPr>
              <p:cNvSpPr txBox="1"/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1229427-F8E1-EE3D-B085-5E93E93EC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A2DC91-8D72-91BA-0C7F-BBF7CA6C60CF}"/>
              </a:ext>
            </a:extLst>
          </p:cNvPr>
          <p:cNvCxnSpPr>
            <a:cxnSpLocks/>
          </p:cNvCxnSpPr>
          <p:nvPr/>
        </p:nvCxnSpPr>
        <p:spPr>
          <a:xfrm>
            <a:off x="2026183" y="5495003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B404068-B648-C1AB-D850-317AD7CFC88B}"/>
                  </a:ext>
                </a:extLst>
              </p:cNvPr>
              <p:cNvSpPr txBox="1"/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B404068-B648-C1AB-D850-317AD7CFC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075260-1814-23EA-DB5C-53B4279A0100}"/>
                  </a:ext>
                </a:extLst>
              </p:cNvPr>
              <p:cNvSpPr txBox="1"/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075260-1814-23EA-DB5C-53B4279A0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EF029537-3C6B-1810-2867-83541AFA235B}"/>
              </a:ext>
            </a:extLst>
          </p:cNvPr>
          <p:cNvSpPr/>
          <p:nvPr/>
        </p:nvSpPr>
        <p:spPr>
          <a:xfrm>
            <a:off x="1990600" y="513193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2F8ECA6-BA34-F899-8727-FB259300E58B}"/>
                  </a:ext>
                </a:extLst>
              </p:cNvPr>
              <p:cNvSpPr txBox="1"/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2F8ECA6-BA34-F899-8727-FB259300E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4386976-7B08-9572-6F69-0D27361959F2}"/>
              </a:ext>
            </a:extLst>
          </p:cNvPr>
          <p:cNvCxnSpPr>
            <a:cxnSpLocks/>
          </p:cNvCxnSpPr>
          <p:nvPr/>
        </p:nvCxnSpPr>
        <p:spPr>
          <a:xfrm>
            <a:off x="607868" y="1863043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4DD161-86A3-0C36-3D62-14217AC1A6C8}"/>
                  </a:ext>
                </a:extLst>
              </p:cNvPr>
              <p:cNvSpPr txBox="1"/>
              <p:nvPr/>
            </p:nvSpPr>
            <p:spPr>
              <a:xfrm>
                <a:off x="3519635" y="1686902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4DD161-86A3-0C36-3D62-14217AC1A6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1686902"/>
                <a:ext cx="477567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AFE66346-1739-20F1-79FC-D7E5ACEABB57}"/>
              </a:ext>
            </a:extLst>
          </p:cNvPr>
          <p:cNvSpPr/>
          <p:nvPr/>
        </p:nvSpPr>
        <p:spPr>
          <a:xfrm>
            <a:off x="1509589" y="1826467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67A357-4605-47B7-39AB-C20C13A07B4B}"/>
                  </a:ext>
                </a:extLst>
              </p:cNvPr>
              <p:cNvSpPr txBox="1"/>
              <p:nvPr/>
            </p:nvSpPr>
            <p:spPr>
              <a:xfrm>
                <a:off x="295120" y="166781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67A357-4605-47B7-39AB-C20C13A07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1667816"/>
                <a:ext cx="336188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5A08660-096E-3FA8-DC9F-58F35DFAFF81}"/>
                  </a:ext>
                </a:extLst>
              </p:cNvPr>
              <p:cNvSpPr txBox="1"/>
              <p:nvPr/>
            </p:nvSpPr>
            <p:spPr>
              <a:xfrm>
                <a:off x="1533301" y="154658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5A08660-096E-3FA8-DC9F-58F35DFAF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301" y="1546586"/>
                <a:ext cx="336188" cy="338554"/>
              </a:xfrm>
              <a:prstGeom prst="rect">
                <a:avLst/>
              </a:prstGeom>
              <a:blipFill>
                <a:blip r:embed="rId19"/>
                <a:stretch>
                  <a:fillRect r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67F338C-39A3-2F2A-8531-62A38D37ECB6}"/>
              </a:ext>
            </a:extLst>
          </p:cNvPr>
          <p:cNvCxnSpPr>
            <a:cxnSpLocks/>
            <a:stCxn id="12" idx="4"/>
          </p:cNvCxnSpPr>
          <p:nvPr/>
        </p:nvCxnSpPr>
        <p:spPr>
          <a:xfrm>
            <a:off x="1546165" y="1899619"/>
            <a:ext cx="0" cy="7295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74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/>
      <p:bldP spid="1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BBA9E7-5DDA-1992-9D1C-4EC3985CF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1BB0F-E5BC-FB13-05B6-76602E412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F341E-55F5-4247-A2D3-083071957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There are complications regarding this analysis as well.</a:t>
            </a:r>
          </a:p>
          <a:p>
            <a:pPr lvl="3"/>
            <a:endParaRPr lang="en-US" sz="1400" dirty="0"/>
          </a:p>
          <a:p>
            <a:r>
              <a:rPr lang="en-US" dirty="0"/>
              <a:t>First, would the IS curve remain constant while the price of raw materials increase substantially?</a:t>
            </a:r>
          </a:p>
          <a:p>
            <a:pPr lvl="1"/>
            <a:r>
              <a:rPr lang="en-US" dirty="0"/>
              <a:t>If the IS curve also shifts to the left, the decrease in output will be observed in the short run and the medium run.</a:t>
            </a:r>
          </a:p>
          <a:p>
            <a:pPr lvl="4"/>
            <a:endParaRPr lang="en-US" sz="1400" dirty="0"/>
          </a:p>
          <a:p>
            <a:r>
              <a:rPr lang="en-US" dirty="0"/>
              <a:t>Also, if the price increase of raw materials is temporary in nature, the Fed will hesitate to intervene.</a:t>
            </a:r>
          </a:p>
          <a:p>
            <a:pPr lvl="1"/>
            <a:r>
              <a:rPr lang="en-US" dirty="0"/>
              <a:t>Should the Fed trust that inflation will return to a reasonable level once the raw materials market returns to previous levels?</a:t>
            </a:r>
          </a:p>
          <a:p>
            <a:pPr lvl="1"/>
            <a:r>
              <a:rPr lang="en-US" dirty="0"/>
              <a:t>Should the Fed still intervene to combat inflation to manage the economy’s expectations?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BDE08-7706-664B-8E8B-F12EDAE79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4F55F-5BCF-3C1D-E18B-3BE6C084B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0DDB1-492B-6E3F-AF7D-9100DD32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5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B05DA7-37BB-813A-45F6-AD22E59EB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86658-53AF-34C8-BA26-3E76D1279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IS-LM Framework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882682-92DC-3376-DE7F-CC7D33D59A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LM relation:</a:t>
                </a:r>
              </a:p>
              <a:p>
                <a:endParaRPr lang="en-US" sz="5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n-US" dirty="0"/>
              </a:p>
              <a:p>
                <a:pPr lvl="1"/>
                <a:endParaRPr lang="en-US" sz="500" dirty="0"/>
              </a:p>
              <a:p>
                <a:r>
                  <a:rPr lang="en-US" dirty="0"/>
                  <a:t>Horizontal line at the policy rate set by the Fed, assuming the Fed conducts monetary policy to keep the policy rate.</a:t>
                </a:r>
              </a:p>
              <a:p>
                <a:pPr lvl="1"/>
                <a:r>
                  <a:rPr lang="en-US" dirty="0"/>
                  <a:t>When the demand for money increases, the Fed will conduct expansionary monetary policy to support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When the demand for money decreases, the Fed will conduct contractionary monetary policy to support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Collection of equilibria in the financial market.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882682-92DC-3376-DE7F-CC7D33D59A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  <a:blipFill>
                <a:blip r:embed="rId2"/>
                <a:stretch>
                  <a:fillRect l="-1005" t="-1821" r="-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D82A6-1516-7E46-F50D-0F04D707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C3A6B-70E1-AF3F-8284-4084BB60F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AA3DE-7B3D-A476-93B0-490168F64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38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D932F-F84F-3B0F-4DF7-B66316ADE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745E6-68ED-377C-41CA-3983ED5A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IS-LM Framework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2BC80-1B14-756E-BD50-96D40CAD1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8" y="1825625"/>
            <a:ext cx="3964129" cy="4351338"/>
          </a:xfrm>
        </p:spPr>
        <p:txBody>
          <a:bodyPr>
            <a:normAutofit/>
          </a:bodyPr>
          <a:lstStyle/>
          <a:p>
            <a:r>
              <a:rPr lang="en-US" b="0" dirty="0"/>
              <a:t>We found that the market for goods and the financial market are simultaneously in an equilibrium when the IS and LM curves intersect.</a:t>
            </a:r>
          </a:p>
          <a:p>
            <a:pPr lvl="3"/>
            <a:endParaRPr lang="en-US" dirty="0"/>
          </a:p>
          <a:p>
            <a:r>
              <a:rPr lang="en-US" dirty="0"/>
              <a:t>The Phillips curve will enter this relation, as in the medium run, output must converge towards the natural level of output.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702E8-D262-5D46-E8DB-87804D5D4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091FF-069F-F81B-D100-9FBD337BF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1B08F-AE44-ABC3-458C-593D1D1A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0720B4-4B6C-5BBD-948F-A7A05063894A}"/>
              </a:ext>
            </a:extLst>
          </p:cNvPr>
          <p:cNvCxnSpPr>
            <a:cxnSpLocks/>
          </p:cNvCxnSpPr>
          <p:nvPr/>
        </p:nvCxnSpPr>
        <p:spPr>
          <a:xfrm flipV="1">
            <a:off x="828028" y="4026617"/>
            <a:ext cx="3621867" cy="29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0F32D26-F64D-171F-0826-C46DC55E1EBB}"/>
              </a:ext>
            </a:extLst>
          </p:cNvPr>
          <p:cNvCxnSpPr/>
          <p:nvPr/>
        </p:nvCxnSpPr>
        <p:spPr>
          <a:xfrm>
            <a:off x="628650" y="5031937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5FC5DF8-6C24-53F4-40BD-69D9BD09BA8C}"/>
              </a:ext>
            </a:extLst>
          </p:cNvPr>
          <p:cNvCxnSpPr>
            <a:cxnSpLocks/>
          </p:cNvCxnSpPr>
          <p:nvPr/>
        </p:nvCxnSpPr>
        <p:spPr>
          <a:xfrm rot="16200000">
            <a:off x="-1151141" y="3954581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B659593-E337-1384-3A4F-115A75063F9B}"/>
              </a:ext>
            </a:extLst>
          </p:cNvPr>
          <p:cNvSpPr txBox="1"/>
          <p:nvPr/>
        </p:nvSpPr>
        <p:spPr>
          <a:xfrm>
            <a:off x="3839355" y="474446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DF8F65-773E-EB06-915F-23C21BD15B45}"/>
              </a:ext>
            </a:extLst>
          </p:cNvPr>
          <p:cNvSpPr txBox="1"/>
          <p:nvPr/>
        </p:nvSpPr>
        <p:spPr>
          <a:xfrm rot="16200000">
            <a:off x="-108764" y="2590935"/>
            <a:ext cx="1474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Real Interest Rate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EA4612-9A5B-1954-89FF-C8AEABE9ECC1}"/>
                  </a:ext>
                </a:extLst>
              </p:cNvPr>
              <p:cNvSpPr txBox="1"/>
              <p:nvPr/>
            </p:nvSpPr>
            <p:spPr>
              <a:xfrm>
                <a:off x="4125365" y="3711823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EA4612-9A5B-1954-89FF-C8AEABE9E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365" y="3711823"/>
                <a:ext cx="477567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C1C29FB-1B32-28C0-1BEE-9F7F2EAA461A}"/>
                  </a:ext>
                </a:extLst>
              </p:cNvPr>
              <p:cNvSpPr txBox="1"/>
              <p:nvPr/>
            </p:nvSpPr>
            <p:spPr>
              <a:xfrm>
                <a:off x="360019" y="3853354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C1C29FB-1B32-28C0-1BEE-9F7F2EAA4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19" y="3853354"/>
                <a:ext cx="291136" cy="369332"/>
              </a:xfrm>
              <a:prstGeom prst="rect">
                <a:avLst/>
              </a:prstGeom>
              <a:blipFill>
                <a:blip r:embed="rId3"/>
                <a:stretch>
                  <a:fillRect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ADBBF80-F144-11B7-19D9-302EFADB9193}"/>
              </a:ext>
            </a:extLst>
          </p:cNvPr>
          <p:cNvCxnSpPr>
            <a:cxnSpLocks/>
          </p:cNvCxnSpPr>
          <p:nvPr/>
        </p:nvCxnSpPr>
        <p:spPr>
          <a:xfrm rot="16200000">
            <a:off x="793984" y="3992295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537E7F1-7389-5E46-500E-F54E8D997DCC}"/>
              </a:ext>
            </a:extLst>
          </p:cNvPr>
          <p:cNvSpPr/>
          <p:nvPr/>
        </p:nvSpPr>
        <p:spPr>
          <a:xfrm>
            <a:off x="953834" y="2116958"/>
            <a:ext cx="3359150" cy="335280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2C186BA-2C9D-9460-45A1-1B3CA90C1AD0}"/>
                  </a:ext>
                </a:extLst>
              </p:cNvPr>
              <p:cNvSpPr txBox="1"/>
              <p:nvPr/>
            </p:nvSpPr>
            <p:spPr>
              <a:xfrm>
                <a:off x="4235854" y="5322607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2C186BA-2C9D-9460-45A1-1B3CA90C1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854" y="5322607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val 38">
            <a:extLst>
              <a:ext uri="{FF2B5EF4-FFF2-40B4-BE49-F238E27FC236}">
                <a16:creationId xmlns:a16="http://schemas.microsoft.com/office/drawing/2014/main" id="{A47175E0-AC6D-5223-8A0A-74F79A0787F9}"/>
              </a:ext>
            </a:extLst>
          </p:cNvPr>
          <p:cNvSpPr/>
          <p:nvPr/>
        </p:nvSpPr>
        <p:spPr>
          <a:xfrm>
            <a:off x="2140749" y="398976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F592D33-4A86-4543-5B47-E4EA2CFADFCD}"/>
              </a:ext>
            </a:extLst>
          </p:cNvPr>
          <p:cNvCxnSpPr/>
          <p:nvPr/>
        </p:nvCxnSpPr>
        <p:spPr>
          <a:xfrm>
            <a:off x="2178367" y="5001072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06B0492-5930-5C70-36FF-027937B0C42B}"/>
                  </a:ext>
                </a:extLst>
              </p:cNvPr>
              <p:cNvSpPr txBox="1"/>
              <p:nvPr/>
            </p:nvSpPr>
            <p:spPr>
              <a:xfrm>
                <a:off x="2140749" y="4748069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06B0492-5930-5C70-36FF-027937B0C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749" y="4748069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 r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D8452BB-3251-447D-6920-BEB613117423}"/>
                  </a:ext>
                </a:extLst>
              </p:cNvPr>
              <p:cNvSpPr txBox="1"/>
              <p:nvPr/>
            </p:nvSpPr>
            <p:spPr>
              <a:xfrm>
                <a:off x="2112174" y="3687784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D8452BB-3251-447D-6920-BEB6131174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174" y="3687784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6AF878B-0D17-5333-C0E9-3F78B118EC75}"/>
                  </a:ext>
                </a:extLst>
              </p:cNvPr>
              <p:cNvSpPr txBox="1"/>
              <p:nvPr/>
            </p:nvSpPr>
            <p:spPr>
              <a:xfrm>
                <a:off x="346533" y="4832005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6AF878B-0D17-5333-C0E9-3F78B118E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33" y="4832005"/>
                <a:ext cx="291136" cy="369332"/>
              </a:xfrm>
              <a:prstGeom prst="rect">
                <a:avLst/>
              </a:prstGeom>
              <a:blipFill>
                <a:blip r:embed="rId7"/>
                <a:stretch>
                  <a:fillRect r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674BBD4-71D5-0747-B91A-9E63C3113518}"/>
              </a:ext>
            </a:extLst>
          </p:cNvPr>
          <p:cNvCxnSpPr>
            <a:cxnSpLocks/>
            <a:stCxn id="39" idx="4"/>
          </p:cNvCxnSpPr>
          <p:nvPr/>
        </p:nvCxnSpPr>
        <p:spPr>
          <a:xfrm>
            <a:off x="2177325" y="4062915"/>
            <a:ext cx="0" cy="9655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36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1" grpId="0"/>
      <p:bldP spid="32" grpId="0"/>
      <p:bldP spid="33" grpId="0"/>
      <p:bldP spid="37" grpId="0" animBg="1"/>
      <p:bldP spid="38" grpId="0"/>
      <p:bldP spid="39" grpId="0" animBg="1"/>
      <p:bldP spid="41" grpId="0"/>
      <p:bldP spid="42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94D48-BD37-E324-0553-B31CF00EC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E2B5A-4FCF-8DA3-1EBE-E6F0EEDD6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1758E3-29D9-3E8D-5F1A-EA4A3D3AD8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Phillips curve was expressed as: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sz="500" dirty="0"/>
              </a:p>
              <a:p>
                <a:r>
                  <a:rPr lang="en-US" dirty="0"/>
                  <a:t>We drop the time subscript for this chapter.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the unemployment rate is lower than the natural rate, inflation will be higher than expected.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Since the IS-LM framework is expressed in terms of output, we will “translate” this Phillips curve to link output, the natural level of output, and inflation.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1758E3-29D9-3E8D-5F1A-EA4A3D3AD8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  <a:blipFill>
                <a:blip r:embed="rId2"/>
                <a:stretch>
                  <a:fillRect l="-1005" t="-1821" r="-2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64902-A1B5-ADAE-2D3E-39843ED0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9CD3E-2F8D-25E1-08B5-60E08A6BC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561DA-98F2-9B15-65BC-52967F58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9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E48ED-E27E-0FE6-0FA0-577CA7366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263BE-F4ED-08CC-10EF-309B7A47C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E79085-2B08-A875-7924-CBE3B656E2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updated Phillips curve will be: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sz="5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previously called the “natural level of output,” will be called “potential output.”</a:t>
                </a:r>
              </a:p>
              <a:p>
                <a:pPr lvl="2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the difference between actual output and potential output is called the “output gap.”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is at the natural rate,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matches potential output, and inflation is at its expected level.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E79085-2B08-A875-7924-CBE3B656E2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  <a:blipFill>
                <a:blip r:embed="rId2"/>
                <a:stretch>
                  <a:fillRect l="-1005" t="-1821" r="-1391" b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C2FD9-D1BB-8272-03DC-DA3C9727F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0A528-812E-606C-B25F-50BED03C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A3DA7-58FB-0151-0352-5342A097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86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8335A-CE00-F69E-D7CD-785077F6F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C10-9D9F-D84B-EC63-203FA027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BB6D5E-F356-0A56-30DA-806ECAC8CD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We update the Phillips curve one last time to…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914400" lvl="2" indent="0">
                  <a:buNone/>
                </a:pPr>
                <a:endParaRPr lang="en-US" sz="500" dirty="0"/>
              </a:p>
              <a:p>
                <a:r>
                  <a:rPr lang="en-US" dirty="0"/>
                  <a:t>Central banks started to set inflation targeting as one of their main missions, and people started to notice.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Since the mid 1990s, (except during times of major crises) the expected inflation remained close to the inflation target of the central banks.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will be replacing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, the target inflation rate.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BB6D5E-F356-0A56-30DA-806ECAC8CD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  <a:blipFill>
                <a:blip r:embed="rId2"/>
                <a:stretch>
                  <a:fillRect l="-995" t="-1821" r="-1530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53D3E-B8A9-5E9F-C7FD-625EEB2A0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FCF50-3697-7301-B6FC-B5C51990C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09FA4-6DD5-696D-1CEA-C9C0CC0AF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04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62CC75-DCF7-8EA3-4BDB-7D24192B8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68589-4A47-4928-6425-7ECA293A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55883DF-6D3F-4238-A641-389DB0A4B7F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8" y="1825625"/>
                <a:ext cx="3964129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We plot the Phillips curve (PC)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 on the vertical axis,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on the horizontal axis.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matches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, the economy’s output matches the potential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output outpaces the potential output, inflation exceeds expectations.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55883DF-6D3F-4238-A641-389DB0A4B7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8" y="1825625"/>
                <a:ext cx="3964129" cy="4351338"/>
              </a:xfrm>
              <a:blipFill>
                <a:blip r:embed="rId2"/>
                <a:stretch>
                  <a:fillRect l="-1997" t="-1821" r="-23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76D404-C83C-F21D-FC2D-91AD63062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8863B-A491-0B8E-8B7C-EF4F877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7F97C-2B8A-D4CA-CCCD-A8BB504A7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ABA8050-7082-FE73-9D25-7D86C6A9A2A2}"/>
              </a:ext>
            </a:extLst>
          </p:cNvPr>
          <p:cNvCxnSpPr/>
          <p:nvPr/>
        </p:nvCxnSpPr>
        <p:spPr>
          <a:xfrm>
            <a:off x="628650" y="5031937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508C6D4-ACE1-57FF-6142-B264B273B999}"/>
              </a:ext>
            </a:extLst>
          </p:cNvPr>
          <p:cNvCxnSpPr>
            <a:cxnSpLocks/>
          </p:cNvCxnSpPr>
          <p:nvPr/>
        </p:nvCxnSpPr>
        <p:spPr>
          <a:xfrm rot="16200000">
            <a:off x="-1151141" y="3954581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1CE2FF-4291-CB87-B9A2-0718AF4F75DB}"/>
              </a:ext>
            </a:extLst>
          </p:cNvPr>
          <p:cNvSpPr txBox="1"/>
          <p:nvPr/>
        </p:nvSpPr>
        <p:spPr>
          <a:xfrm>
            <a:off x="3839355" y="474446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4B08C9B-5017-A617-74EA-421A867A0D78}"/>
              </a:ext>
            </a:extLst>
          </p:cNvPr>
          <p:cNvSpPr txBox="1"/>
          <p:nvPr/>
        </p:nvSpPr>
        <p:spPr>
          <a:xfrm rot="16200000">
            <a:off x="-438309" y="2756824"/>
            <a:ext cx="2156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Inflation Rate Minus Target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5E6E0F9-DB42-A05A-13CD-4F7788F421B4}"/>
              </a:ext>
            </a:extLst>
          </p:cNvPr>
          <p:cNvSpPr/>
          <p:nvPr/>
        </p:nvSpPr>
        <p:spPr>
          <a:xfrm rot="16200000">
            <a:off x="966910" y="2541706"/>
            <a:ext cx="3359150" cy="335280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30344B-78AB-24BE-6583-261DE8DB54DD}"/>
                  </a:ext>
                </a:extLst>
              </p:cNvPr>
              <p:cNvSpPr txBox="1"/>
              <p:nvPr/>
            </p:nvSpPr>
            <p:spPr>
              <a:xfrm>
                <a:off x="4097567" y="2141060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30344B-78AB-24BE-6583-261DE8DB5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567" y="2141060"/>
                <a:ext cx="45063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CA91F39-8951-55AB-D545-97E8B79E0EC3}"/>
                  </a:ext>
                </a:extLst>
              </p:cNvPr>
              <p:cNvSpPr txBox="1"/>
              <p:nvPr/>
            </p:nvSpPr>
            <p:spPr>
              <a:xfrm>
                <a:off x="346533" y="4832005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6AF878B-0D17-5333-C0E9-3F78B118E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33" y="4832005"/>
                <a:ext cx="291136" cy="369332"/>
              </a:xfrm>
              <a:prstGeom prst="rect">
                <a:avLst/>
              </a:prstGeom>
              <a:blipFill>
                <a:blip r:embed="rId7"/>
                <a:stretch>
                  <a:fillRect r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FC034D8-6EE5-F761-0489-4CF4755D1E57}"/>
              </a:ext>
            </a:extLst>
          </p:cNvPr>
          <p:cNvCxnSpPr/>
          <p:nvPr/>
        </p:nvCxnSpPr>
        <p:spPr>
          <a:xfrm>
            <a:off x="2426421" y="5001072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A835EE5-48EA-5C0C-8308-A89A4612FB56}"/>
                  </a:ext>
                </a:extLst>
              </p:cNvPr>
              <p:cNvSpPr txBox="1"/>
              <p:nvPr/>
            </p:nvSpPr>
            <p:spPr>
              <a:xfrm>
                <a:off x="2389979" y="5032060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A835EE5-48EA-5C0C-8308-A89A4612F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979" y="5032060"/>
                <a:ext cx="33618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2C3960-2E1F-773C-3263-D194C9E8F289}"/>
              </a:ext>
            </a:extLst>
          </p:cNvPr>
          <p:cNvCxnSpPr/>
          <p:nvPr/>
        </p:nvCxnSpPr>
        <p:spPr>
          <a:xfrm>
            <a:off x="3202555" y="5004711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436A010-C439-071F-0AE9-2007BC6D5B29}"/>
                  </a:ext>
                </a:extLst>
              </p:cNvPr>
              <p:cNvSpPr txBox="1"/>
              <p:nvPr/>
            </p:nvSpPr>
            <p:spPr>
              <a:xfrm>
                <a:off x="3166113" y="5035699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436A010-C439-071F-0AE9-2007BC6D5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113" y="5035699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571185-5C2A-2662-EEDD-F2EAD0D7B0F9}"/>
              </a:ext>
            </a:extLst>
          </p:cNvPr>
          <p:cNvCxnSpPr/>
          <p:nvPr/>
        </p:nvCxnSpPr>
        <p:spPr>
          <a:xfrm flipV="1">
            <a:off x="3202555" y="4346575"/>
            <a:ext cx="0" cy="65449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3A225F4-F7B4-A268-1063-D1A267D4B4D7}"/>
              </a:ext>
            </a:extLst>
          </p:cNvPr>
          <p:cNvCxnSpPr/>
          <p:nvPr/>
        </p:nvCxnSpPr>
        <p:spPr>
          <a:xfrm flipH="1">
            <a:off x="791958" y="4346575"/>
            <a:ext cx="24105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05EC5A2-14D3-680D-24FE-3F2EC7509935}"/>
                  </a:ext>
                </a:extLst>
              </p:cNvPr>
              <p:cNvSpPr txBox="1"/>
              <p:nvPr/>
            </p:nvSpPr>
            <p:spPr>
              <a:xfrm>
                <a:off x="209192" y="4188421"/>
                <a:ext cx="63477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-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05EC5A2-14D3-680D-24FE-3F2EC7509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192" y="4188421"/>
                <a:ext cx="634773" cy="369332"/>
              </a:xfrm>
              <a:prstGeom prst="rect">
                <a:avLst/>
              </a:prstGeom>
              <a:blipFill>
                <a:blip r:embed="rId10"/>
                <a:stretch>
                  <a:fillRect t="-8197" r="-2307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A613DE9-D1E1-D168-6B03-2F47E637B27F}"/>
              </a:ext>
            </a:extLst>
          </p:cNvPr>
          <p:cNvCxnSpPr>
            <a:cxnSpLocks/>
          </p:cNvCxnSpPr>
          <p:nvPr/>
        </p:nvCxnSpPr>
        <p:spPr>
          <a:xfrm>
            <a:off x="740750" y="4351026"/>
            <a:ext cx="1032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6596DB69-F6D9-E73D-D64A-6BD036A1C799}"/>
              </a:ext>
            </a:extLst>
          </p:cNvPr>
          <p:cNvSpPr/>
          <p:nvPr/>
        </p:nvSpPr>
        <p:spPr>
          <a:xfrm>
            <a:off x="3165979" y="4316080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6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1" grpId="0"/>
      <p:bldP spid="37" grpId="0" animBg="1"/>
      <p:bldP spid="38" grpId="0"/>
      <p:bldP spid="50" grpId="0"/>
      <p:bldP spid="12" grpId="0"/>
      <p:bldP spid="14" grpId="0"/>
      <p:bldP spid="19" grpId="0"/>
      <p:bldP spid="2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52693a08-660f-4445-9030-17a3db0fb4e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b33ed4f6-958d-4f7c-9e25-8f6829ddb65f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12618</TotalTime>
  <Words>2556</Words>
  <Application>Microsoft Office PowerPoint</Application>
  <PresentationFormat>On-screen Show (4:3)</PresentationFormat>
  <Paragraphs>514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Cambria Math</vt:lpstr>
      <vt:lpstr>Franklin Gothic Book</vt:lpstr>
      <vt:lpstr>Office Theme</vt:lpstr>
      <vt:lpstr>The Medium Run: The IS-LM-PC Framework</vt:lpstr>
      <vt:lpstr>https://pollev.com/brianpark046</vt:lpstr>
      <vt:lpstr>Recap of the IS-LM Framework</vt:lpstr>
      <vt:lpstr>Recap of the IS-LM Framework</vt:lpstr>
      <vt:lpstr>Recap of the IS-LM Framework</vt:lpstr>
      <vt:lpstr>Preparing the Phillips Curve</vt:lpstr>
      <vt:lpstr>Preparing the Phillips Curve</vt:lpstr>
      <vt:lpstr>Preparing the Phillips Curve</vt:lpstr>
      <vt:lpstr>Preparing the Phillips Curve</vt:lpstr>
      <vt:lpstr>The IS-LM-PC Framework</vt:lpstr>
      <vt:lpstr>The IS-LM-PC Framework</vt:lpstr>
      <vt:lpstr>The IS-LM-PC Framework</vt:lpstr>
      <vt:lpstr>The Medium Run Equilibrium</vt:lpstr>
      <vt:lpstr>The Medium Run Equilibrium</vt:lpstr>
      <vt:lpstr>The Medium Run Equilibrium</vt:lpstr>
      <vt:lpstr>The Medium Run Equilibrium</vt:lpstr>
      <vt:lpstr>Complications for Policymakers</vt:lpstr>
      <vt:lpstr>Complications for Policymakers</vt:lpstr>
      <vt:lpstr>The Zero Lower Bound</vt:lpstr>
      <vt:lpstr>PowerPoint Presentation</vt:lpstr>
      <vt:lpstr>PowerPoint Presentation</vt:lpstr>
      <vt:lpstr>The Zero Lower Bound</vt:lpstr>
      <vt:lpstr>The Zero Lower Bound</vt:lpstr>
      <vt:lpstr>Fiscal Policy in the Medium Run</vt:lpstr>
      <vt:lpstr>Fiscal Policy in the Medium Run</vt:lpstr>
      <vt:lpstr>Fiscal Policy in the Medium Run</vt:lpstr>
      <vt:lpstr>Fiscal Policy in the Medium Run</vt:lpstr>
      <vt:lpstr>Changes in the Phillips Curve</vt:lpstr>
      <vt:lpstr>Changes in the Phillips Curve</vt:lpstr>
      <vt:lpstr>Changes in the Phillips Curve</vt:lpstr>
      <vt:lpstr>Changes in the Phillips Curve</vt:lpstr>
      <vt:lpstr>Changes in the Phillips Curve</vt:lpstr>
      <vt:lpstr>Changes in the Phillips Curve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196</cp:revision>
  <dcterms:created xsi:type="dcterms:W3CDTF">2023-08-17T23:00:51Z</dcterms:created>
  <dcterms:modified xsi:type="dcterms:W3CDTF">2025-02-16T23:41:34Z</dcterms:modified>
</cp:coreProperties>
</file>