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4" r:id="rId10"/>
    <p:sldId id="395" r:id="rId11"/>
    <p:sldId id="396" r:id="rId12"/>
    <p:sldId id="393" r:id="rId13"/>
    <p:sldId id="397" r:id="rId14"/>
    <p:sldId id="398" r:id="rId15"/>
    <p:sldId id="399" r:id="rId16"/>
    <p:sldId id="400" r:id="rId17"/>
    <p:sldId id="401" r:id="rId18"/>
    <p:sldId id="402" r:id="rId19"/>
    <p:sldId id="40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9C5BCD"/>
    <a:srgbClr val="E05F6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83656" autoAdjust="0"/>
  </p:normalViewPr>
  <p:slideViewPr>
    <p:cSldViewPr snapToGrid="0">
      <p:cViewPr varScale="1">
        <p:scale>
          <a:sx n="92" d="100"/>
          <a:sy n="92" d="100"/>
        </p:scale>
        <p:origin x="24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The Medium Run:</a:t>
            </a:r>
            <a:br>
              <a:rPr lang="en-US" sz="4200" dirty="0"/>
            </a:br>
            <a:r>
              <a:rPr lang="en-US" sz="4200" dirty="0"/>
              <a:t>The Phillips Curve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B4404-3CEB-BA46-0D22-861C27073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281A-5954-8F68-3F64-7E32A1D4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062E9-D690-9C2A-0A5C-76228E71F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Economists updated the model to include some measure of past inflation in individuals’ expectations.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Expected inflation is a weighted sum of the “average level of inflation”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and last period’s inflation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close to 0, expectations are formed based more closely 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gets closer to 1, expectations rely more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062E9-D690-9C2A-0A5C-76228E71F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BDF35-F064-171C-40E3-1411B3FC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B8F9-76BE-C26E-BF74-C6B7FACF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A1AF-EC36-5516-07AE-3A099C7C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5428B-E5ED-F37E-3E60-A3A4E3586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66C4-4281-5AFA-E807-5C12420D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243CF93-E004-17C2-C964-23CDB3322D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130386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Plotting the Phillips curve with the unemployment rate versus the change of inflation, we find the negative relation still holds.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relation can be written: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Known as the accelerationist Phillips curve.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243CF93-E004-17C2-C964-23CDB3322D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130386" cy="4351338"/>
              </a:xfrm>
              <a:blipFill>
                <a:blip r:embed="rId2"/>
                <a:stretch>
                  <a:fillRect l="-1917" t="-1821" r="-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2D606-85BC-25FB-F25E-C15A0BB1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BA191-0A92-CBCA-361F-CBC14431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B6386-50FA-6A30-66F5-465BADB6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23" name="Content Placeholder 22" descr="A graph with blue dots&#10;&#10;Description automatically generated">
            <a:extLst>
              <a:ext uri="{FF2B5EF4-FFF2-40B4-BE49-F238E27FC236}">
                <a16:creationId xmlns:a16="http://schemas.microsoft.com/office/drawing/2014/main" id="{81A623B4-713A-F017-4C38-92746A074A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9624" cy="4357194"/>
          </a:xfrm>
        </p:spPr>
      </p:pic>
    </p:spTree>
    <p:extLst>
      <p:ext uri="{BB962C8B-B14F-4D97-AF65-F5344CB8AC3E}">
        <p14:creationId xmlns:p14="http://schemas.microsoft.com/office/powerpoint/2010/main" val="25548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745D3-E25A-5F43-0B8C-269BC4386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648B-98AF-FCC8-18A6-E20A0C36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C1857-3D88-2CBB-CF7E-068CAF8C5A9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4523" cy="4351338"/>
              </a:xfrm>
            </p:spPr>
            <p:txBody>
              <a:bodyPr/>
              <a:lstStyle/>
              <a:p>
                <a:r>
                  <a:rPr lang="en-US" dirty="0"/>
                  <a:t>In the 1980s, Central banks around the world changed the tone of their monetary policy, explicitly targeting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By the mid 1990s, inflation returned to a stable level, and expectations updated.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returned closer to 0.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C1857-3D88-2CBB-CF7E-068CAF8C5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4523" cy="4351338"/>
              </a:xfrm>
              <a:blipFill>
                <a:blip r:embed="rId2"/>
                <a:stretch>
                  <a:fillRect l="-1994" t="-1821" r="-2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E671C-F737-3F8C-E4AD-5A9EC45C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09744-A571-61AA-8182-0490894A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16097-72BD-799A-2CFC-588B8CF5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11" name="Content Placeholder 10" descr="A graph with blue dots&#10;&#10;Description automatically generated">
            <a:extLst>
              <a:ext uri="{FF2B5EF4-FFF2-40B4-BE49-F238E27FC236}">
                <a16:creationId xmlns:a16="http://schemas.microsoft.com/office/drawing/2014/main" id="{8E29D53F-7114-97DF-8557-48F21471F7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6644" cy="4351338"/>
          </a:xfrm>
        </p:spPr>
      </p:pic>
    </p:spTree>
    <p:extLst>
      <p:ext uri="{BB962C8B-B14F-4D97-AF65-F5344CB8AC3E}">
        <p14:creationId xmlns:p14="http://schemas.microsoft.com/office/powerpoint/2010/main" val="19731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9E586-1867-D92E-F872-E193C5F70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5075-0DEC-540E-6495-F98FABEF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646F-DA7A-D02E-8092-AB58609A3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At the time that the Phillips curve was first discovered, the natural rate of unemployment was not established.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Governments believed that it was possible to maintain a low level of unemployment if they could justify a high level of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late 1960s, Milton Friedman offered a critique against the Phillips curve.</a:t>
                </a:r>
              </a:p>
              <a:p>
                <a:pPr lvl="1"/>
                <a:r>
                  <a:rPr lang="en-US" dirty="0"/>
                  <a:t>The trade-off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relies on agents systematically underpredicting inflation, and</a:t>
                </a:r>
              </a:p>
              <a:p>
                <a:pPr lvl="1"/>
                <a:r>
                  <a:rPr lang="en-US" dirty="0"/>
                  <a:t>Unemployment cannot be sustained below the natural rate.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646F-DA7A-D02E-8092-AB58609A3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7714-2391-87AF-2501-3AA47A52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A706-AFDC-4E48-2285-64CCECF0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D593-9AF4-13E2-52B4-17C28C60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2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54A86-0E4D-63C7-0FD8-714D7448F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3906-D3ED-19B6-1C30-33688697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9FE60-8303-1288-56F4-F2CDC30D7D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the rate of unemployment that matches the expected price level to the actual price level.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/>
                  <a:t>	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9FE60-8303-1288-56F4-F2CDC30D7D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49F35-5D70-DA64-47ED-8F45DD6D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A1B4B-4B71-6AA8-1D09-C9D923F2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6F5CB-1210-D70A-7D85-B67E54B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21EE5-073A-28D0-865D-D383D9C50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3E1B-98B7-4F33-1EAB-748732AC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F3BF6-A930-EFFA-D601-5604D7A98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interpret the results: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the markup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producers charge is high, the natural rate of unemployment will be high.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other factors that influence wage setting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high (e.g. when unemployment protection is enhanced), the natural rate of unemployment will be high.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F3BF6-A930-EFFA-D601-5604D7A98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DDF28-7A00-46A7-BEA6-100D736D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E82D-8BB7-A9FD-43F2-00CC47D8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14116-A398-223D-680C-696049F3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37C49-0DED-85A4-C749-DBBB993FA660}"/>
              </a:ext>
            </a:extLst>
          </p:cNvPr>
          <p:cNvSpPr/>
          <p:nvPr/>
        </p:nvSpPr>
        <p:spPr>
          <a:xfrm>
            <a:off x="3699164" y="2288057"/>
            <a:ext cx="1787236" cy="8479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66EB8-E2BD-8C5F-7131-DB948D009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171F-F7FC-3C14-8E1A-B2578641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F1105A-42B0-D1F1-C25D-F61674FE0E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derive a new result based on the Phillips Curve.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sz="500" b="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F1105A-42B0-D1F1-C25D-F61674FE0E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A180D-50D3-528C-7800-BE337A2D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8559C-6814-D2F8-5917-77E127F8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54CF9-CEDC-868A-AFF7-0B488BD6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134C0-7CC7-3923-CC1B-232FCD3A5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BCA4-EF5A-85B8-670F-D1F411B3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711B4C-229D-23CF-0D95-10842512F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interpret the results: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lvl="3"/>
                <a:endParaRPr lang="en-US" sz="1200" dirty="0"/>
              </a:p>
              <a:p>
                <a:r>
                  <a:rPr lang="en-US" dirty="0"/>
                  <a:t>This equation, derived from the Phillips curve, links inflation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dirty="0"/>
                  <a:t>, expected inflation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unemployment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, and the natural rate of unemployment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If unemployment is below the natural rate, inflation will be higher than expected.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If unemployment is above the natural rate, inflation will be lower than expected.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711B4C-229D-23CF-0D95-10842512F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932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682EE-8819-E913-4A58-E4FE233F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4F44-C7D9-8910-E409-750348F5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439F-DFAA-C273-0CD2-C050700F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3A1003-6860-668C-E78A-D73F6B8983F3}"/>
              </a:ext>
            </a:extLst>
          </p:cNvPr>
          <p:cNvSpPr/>
          <p:nvPr/>
        </p:nvSpPr>
        <p:spPr>
          <a:xfrm>
            <a:off x="2961409" y="2288057"/>
            <a:ext cx="3200400" cy="5798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24E78-83A9-2BA8-E036-1B44BBA45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7FC5-0F84-F101-520E-DD764585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69440E-E185-8A7E-DB37-01D031AC3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Phillips curve takes the following form: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This result is derived from the wage-setting relation and the price-setting relation.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expectations are “anchored,” the Phillips curve links unemployment and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expectations are “unanchored,” the Phillips curve links the </a:t>
                </a:r>
                <a:r>
                  <a:rPr lang="en-US" i="1" dirty="0"/>
                  <a:t>change</a:t>
                </a:r>
                <a:r>
                  <a:rPr lang="en-US" dirty="0"/>
                  <a:t> in inflation to unemployment.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69440E-E185-8A7E-DB37-01D031AC3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B3A9F-3D89-B4FB-805E-9159A30D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C399-B64E-91ED-C69D-67568947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FF94-80BF-8E5A-8B9E-E3CA87DF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59B94-6230-9DC0-6386-F68397825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139E-9AE4-115C-FC37-64D55263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“Nuanced Discussions on</a:t>
            </a:r>
            <a:br>
              <a:rPr lang="en-US" dirty="0"/>
            </a:br>
            <a:r>
              <a:rPr lang="en-US" dirty="0"/>
              <a:t>the Phillips Curve”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C5CB4-61B5-6AE2-F60D-201440871E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the real world, both the markup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labor market conditions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will also vary over time.</a:t>
                </a:r>
              </a:p>
              <a:p>
                <a:pPr lvl="1"/>
                <a:r>
                  <a:rPr lang="en-US" dirty="0"/>
                  <a:t>For instance, when there is less competition in the output market, firms have more market power and will charge a higher markup, raising the natural rate of unemployment.</a:t>
                </a:r>
              </a:p>
              <a:p>
                <a:pPr lvl="1"/>
                <a:r>
                  <a:rPr lang="en-US" dirty="0"/>
                  <a:t>In the 1970s ~ 1995, the estimated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was 6.2%.</a:t>
                </a:r>
              </a:p>
              <a:p>
                <a:pPr lvl="1"/>
                <a:r>
                  <a:rPr lang="en-US" dirty="0"/>
                  <a:t>In the late 1990s,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estimates dropped to 5%.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Due to differences in the labor markets around the world,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differs widely among countries at any given time.</a:t>
                </a:r>
              </a:p>
              <a:p>
                <a:pPr lvl="1"/>
                <a:r>
                  <a:rPr lang="en-US" dirty="0"/>
                  <a:t>In the EU,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was close to 10% in the 1990s.</a:t>
                </a:r>
              </a:p>
              <a:p>
                <a:pPr lvl="1"/>
                <a:r>
                  <a:rPr lang="en-US" dirty="0"/>
                  <a:t>Partially explained by labor market rigidities, which would be a higher level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compared to the US labor market.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C5CB4-61B5-6AE2-F60D-201440871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468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F889A-CF44-385F-AE03-9E84361D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0D23-6DAE-1A81-87EF-5F839949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CBBD-EC7E-29BD-08AA-8E43297E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4CB5-45D9-FA8B-9157-09D1972B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W. “Bill” Phillips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9A84F-E655-14A9-3254-744BC1E9E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proposed by A. W. Phillips, an Economist from New Zealand.</a:t>
            </a:r>
          </a:p>
          <a:p>
            <a:pPr lvl="3"/>
            <a:endParaRPr lang="en-US" dirty="0"/>
          </a:p>
          <a:p>
            <a:r>
              <a:rPr lang="en-US" dirty="0"/>
              <a:t>Studied the relationship between unemployment and inflation in the UK from 1861 to 1957.</a:t>
            </a:r>
          </a:p>
          <a:p>
            <a:pPr lvl="3"/>
            <a:endParaRPr lang="en-US" dirty="0"/>
          </a:p>
          <a:p>
            <a:r>
              <a:rPr lang="en-US" dirty="0"/>
              <a:t>A negative correlation between unemployment and inflation.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75E8-FBAF-112A-CB5B-9533FF91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449C-665D-3798-F747-09C20ED6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DFDEF-E290-68C0-3D15-16C8F66E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pic>
        <p:nvPicPr>
          <p:cNvPr id="25" name="Content Placeholder 24" descr="A graph of a graph of the rate of change&#10;&#10;Description automatically generated">
            <a:extLst>
              <a:ext uri="{FF2B5EF4-FFF2-40B4-BE49-F238E27FC236}">
                <a16:creationId xmlns:a16="http://schemas.microsoft.com/office/drawing/2014/main" id="{487AB893-C705-CE3B-1CBC-464EC85410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7" y="1825625"/>
            <a:ext cx="3808085" cy="4351338"/>
          </a:xfrm>
        </p:spPr>
      </p:pic>
    </p:spTree>
    <p:extLst>
      <p:ext uri="{BB962C8B-B14F-4D97-AF65-F5344CB8AC3E}">
        <p14:creationId xmlns:p14="http://schemas.microsoft.com/office/powerpoint/2010/main" val="32003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514FE-E10B-C7E9-E03D-DC662F9A4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5D288-8CD1-F44C-9834-65909A44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Samuelson &amp; Robert Solow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3205D-A450-EC8E-6344-9AEBACFB6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64132" cy="4351338"/>
          </a:xfrm>
        </p:spPr>
        <p:txBody>
          <a:bodyPr/>
          <a:lstStyle/>
          <a:p>
            <a:r>
              <a:rPr lang="en-US" dirty="0"/>
              <a:t>Paul Samuelson &amp; Robert Solow found the same relation in the US using data from 1900 ~ 1960.</a:t>
            </a:r>
          </a:p>
          <a:p>
            <a:pPr lvl="3"/>
            <a:endParaRPr lang="en-US" dirty="0"/>
          </a:p>
          <a:p>
            <a:r>
              <a:rPr lang="en-US" dirty="0"/>
              <a:t>In this 1960 paper, this was named “the Phillips curve.”</a:t>
            </a:r>
          </a:p>
          <a:p>
            <a:pPr lvl="3"/>
            <a:endParaRPr lang="en-US" dirty="0"/>
          </a:p>
          <a:p>
            <a:r>
              <a:rPr lang="en-US" dirty="0"/>
              <a:t>This relation was slightly modified by future scholars to fit real world data.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FB73-8F24-043E-E0DC-CFABD076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044EC-58BC-9FB5-3972-964408AA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3E153-1E7F-8BC9-58BD-D51B8C1D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27" name="Content Placeholder 26" descr="A graph of unemployment rate&#10;&#10;Description automatically generated">
            <a:extLst>
              <a:ext uri="{FF2B5EF4-FFF2-40B4-BE49-F238E27FC236}">
                <a16:creationId xmlns:a16="http://schemas.microsoft.com/office/drawing/2014/main" id="{553CA086-7269-3BA7-E71C-9A76A65973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7929"/>
            <a:ext cx="3886200" cy="3566730"/>
          </a:xfrm>
        </p:spPr>
      </p:pic>
    </p:spTree>
    <p:extLst>
      <p:ext uri="{BB962C8B-B14F-4D97-AF65-F5344CB8AC3E}">
        <p14:creationId xmlns:p14="http://schemas.microsoft.com/office/powerpoint/2010/main" val="96004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0F00-0DCA-1236-E407-5B72A5F02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7C4717-4AA7-BCC8-3A85-3A192D6DFB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wage determination equation was: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will give this wage determination equation, or more specifically,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, a specific form: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decreases. 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decreases,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increases.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increases. 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decreases,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decreases.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7C4717-4AA7-BCC8-3A85-3A192D6DFB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BD865-DA26-D241-0A7D-1FFB0F3B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004E-4311-F320-B066-E657A664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A9FCE-DDB7-2A49-63A5-5B3E0370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7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CF7A26-3CE8-AD41-115E-586DEDD80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EE755-61FB-502C-22B7-8D1953AD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38F29C-E9CE-AECB-3A36-751235C34E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price determination equation was: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Combining wage determination and price determination: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×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Wage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Determination</m:t>
                          </m:r>
                        </m:lim>
                      </m:limLow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The equation above links the price level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to the expected price level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 and the unemployment rate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38F29C-E9CE-AECB-3A36-751235C34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6AF0E-4B5E-BA45-B991-B456FF08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D193-A744-DD0B-991F-2827F0F3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D553C-D43E-79C3-89A3-F66BB132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FB280-711B-8140-B9F7-EBC6C9E08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C18F-22D3-D1C0-3107-D001BF31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6340F5-C2DF-79CB-E31F-31DED62D59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Following some tedious algebra, we can derive: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An increase in expected inflation leads to an increase in actual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Given expected inflation, any factor that leads to an increase in wages will lead to an increase in inflation.</a:t>
                </a:r>
              </a:p>
              <a:p>
                <a:pPr lvl="1"/>
                <a:r>
                  <a:rPr lang="en-US" dirty="0"/>
                  <a:t>An increase in the markup will lead to an increase in inflation.</a:t>
                </a:r>
              </a:p>
              <a:p>
                <a:pPr lvl="1"/>
                <a:r>
                  <a:rPr lang="en-US" dirty="0"/>
                  <a:t>A decrease in unemployment will lead to an increase in inflation.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6340F5-C2DF-79CB-E31F-31DED62D59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481C-F311-415C-FF74-57D5E2CA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FE35A-EE89-03A9-CAA5-0EFE267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A308-891C-B742-E3EC-DA44027C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2684A-02D3-A46B-BB7D-13D34B6F72A2}"/>
              </a:ext>
            </a:extLst>
          </p:cNvPr>
          <p:cNvSpPr/>
          <p:nvPr/>
        </p:nvSpPr>
        <p:spPr>
          <a:xfrm>
            <a:off x="2836718" y="2327563"/>
            <a:ext cx="3449782" cy="4468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49A3-BB5E-A774-9275-077E0099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7D3AEB-985E-7B22-986A-EB028DABA1F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Around the time that the Phillips curve was being formulated, the relation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seem to hold.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At this point, the Phillips curve was characterized: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is the “average level of inflation in a given year.”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7D3AEB-985E-7B22-986A-EB028DABA1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75661-114B-E733-358D-304525D8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EF8B6-6189-204C-7C91-8E21590C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07CC8-1E7F-D2FC-3C83-18D70136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9" name="Content Placeholder 18" descr="A graph with blue dots&#10;&#10;Description automatically generated">
            <a:extLst>
              <a:ext uri="{FF2B5EF4-FFF2-40B4-BE49-F238E27FC236}">
                <a16:creationId xmlns:a16="http://schemas.microsoft.com/office/drawing/2014/main" id="{DB641C87-C26C-BB15-85C0-867ED4E581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6644" cy="4351338"/>
          </a:xfrm>
        </p:spPr>
      </p:pic>
    </p:spTree>
    <p:extLst>
      <p:ext uri="{BB962C8B-B14F-4D97-AF65-F5344CB8AC3E}">
        <p14:creationId xmlns:p14="http://schemas.microsoft.com/office/powerpoint/2010/main" val="8485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2D2F2-9252-AE2E-0F80-693632526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E89A-263B-D510-5193-26F32A01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9BD02-4738-16D0-9DBF-D02B2754F1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the 1970s, the relation started to break down.</a:t>
            </a:r>
          </a:p>
          <a:p>
            <a:pPr lvl="3"/>
            <a:endParaRPr lang="en-US" dirty="0"/>
          </a:p>
          <a:p>
            <a:r>
              <a:rPr lang="en-US" dirty="0"/>
              <a:t>What went wrong?</a:t>
            </a:r>
          </a:p>
          <a:p>
            <a:pPr lvl="3"/>
            <a:endParaRPr lang="en-US" dirty="0"/>
          </a:p>
          <a:p>
            <a:r>
              <a:rPr lang="en-US" dirty="0"/>
              <a:t>We notice a “de-anchoring of expectations.”</a:t>
            </a:r>
          </a:p>
          <a:p>
            <a:pPr lvl="3"/>
            <a:endParaRPr lang="en-US" dirty="0"/>
          </a:p>
          <a:p>
            <a:r>
              <a:rPr lang="en-US" dirty="0"/>
              <a:t>Wage setters adopted a new way of establishing their expectations.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24422-70B7-4DF1-939C-FAE765B7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40018-F34B-5F9E-9BE2-C90368ED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C8D33-F960-FEF5-A48B-DEBF776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Content Placeholder 9" descr="A graph with blue dots&#10;&#10;Description automatically generated">
            <a:extLst>
              <a:ext uri="{FF2B5EF4-FFF2-40B4-BE49-F238E27FC236}">
                <a16:creationId xmlns:a16="http://schemas.microsoft.com/office/drawing/2014/main" id="{203595CF-DF20-90AC-77F3-B1B2453A9A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8585" cy="4351338"/>
          </a:xfrm>
        </p:spPr>
      </p:pic>
    </p:spTree>
    <p:extLst>
      <p:ext uri="{BB962C8B-B14F-4D97-AF65-F5344CB8AC3E}">
        <p14:creationId xmlns:p14="http://schemas.microsoft.com/office/powerpoint/2010/main" val="37407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0A079-3244-CC61-1BE9-0A227E0AD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848A-EA5D-7F5B-A1D2-E0819309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EA8D6-661E-A03A-7FF8-6838D73EC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Individuals started to notice that inflation was growing more persistent.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means that when the preceding year’s inflation was high, it was more likely that this year’s inflation would also be higher then usual.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means that it was no longer wise to expect future inflation as simply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  <a:endParaRPr lang="en-US" sz="5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So… How can we update this model to fit the real world?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EA8D6-661E-A03A-7FF8-6838D73EC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FD84-0220-BD65-65FA-93D7A48D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E28AF-25A9-D991-B655-D9BC743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EDAB1-C747-2161-1FDC-3E9654BF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12818</TotalTime>
  <Words>1407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Office Theme</vt:lpstr>
      <vt:lpstr>The Medium Run: The Phillips Curve</vt:lpstr>
      <vt:lpstr>A. W. “Bill” Phillips</vt:lpstr>
      <vt:lpstr>Paul Samuelson &amp; Robert Solow</vt:lpstr>
      <vt:lpstr>Deriving the Phillips Curve</vt:lpstr>
      <vt:lpstr>Deriving the Phillips Curve</vt:lpstr>
      <vt:lpstr>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The Phillips Curve and the Natural Rate of Unemployment</vt:lpstr>
      <vt:lpstr>The Phillips Curve and the Natural Rate of Unemployment</vt:lpstr>
      <vt:lpstr>The Phillips Curve and the Natural Rate of Unemployment</vt:lpstr>
      <vt:lpstr>The Phillips Curve and the Natural Rate of Unemployment</vt:lpstr>
      <vt:lpstr>The Phillips Curve and the Natural Rate of Unemployment</vt:lpstr>
      <vt:lpstr>Recap</vt:lpstr>
      <vt:lpstr>“Nuanced Discussions on the Phillips Curve”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196</cp:revision>
  <dcterms:created xsi:type="dcterms:W3CDTF">2023-08-17T23:00:51Z</dcterms:created>
  <dcterms:modified xsi:type="dcterms:W3CDTF">2025-02-16T23:40:55Z</dcterms:modified>
</cp:coreProperties>
</file>