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5"/>
  </p:notesMasterIdLst>
  <p:sldIdLst>
    <p:sldId id="256" r:id="rId2"/>
    <p:sldId id="329" r:id="rId3"/>
    <p:sldId id="258" r:id="rId4"/>
    <p:sldId id="333" r:id="rId5"/>
    <p:sldId id="332" r:id="rId6"/>
    <p:sldId id="331" r:id="rId7"/>
    <p:sldId id="365" r:id="rId8"/>
    <p:sldId id="367" r:id="rId9"/>
    <p:sldId id="336" r:id="rId10"/>
    <p:sldId id="335" r:id="rId11"/>
    <p:sldId id="334" r:id="rId12"/>
    <p:sldId id="340" r:id="rId13"/>
    <p:sldId id="362" r:id="rId14"/>
    <p:sldId id="364" r:id="rId15"/>
    <p:sldId id="361" r:id="rId16"/>
    <p:sldId id="343" r:id="rId17"/>
    <p:sldId id="344" r:id="rId18"/>
    <p:sldId id="342" r:id="rId19"/>
    <p:sldId id="346" r:id="rId20"/>
    <p:sldId id="347" r:id="rId21"/>
    <p:sldId id="348" r:id="rId22"/>
    <p:sldId id="352" r:id="rId23"/>
    <p:sldId id="349" r:id="rId24"/>
    <p:sldId id="351" r:id="rId25"/>
    <p:sldId id="350" r:id="rId26"/>
    <p:sldId id="353" r:id="rId27"/>
    <p:sldId id="356" r:id="rId28"/>
    <p:sldId id="354" r:id="rId29"/>
    <p:sldId id="368" r:id="rId30"/>
    <p:sldId id="357" r:id="rId31"/>
    <p:sldId id="358" r:id="rId32"/>
    <p:sldId id="359" r:id="rId33"/>
    <p:sldId id="360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C5BCD"/>
    <a:srgbClr val="E05F65"/>
    <a:srgbClr val="00FFFF"/>
    <a:srgbClr val="F5CFD0"/>
    <a:srgbClr val="D428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84" autoAdjust="0"/>
    <p:restoredTop sz="83656" autoAdjust="0"/>
  </p:normalViewPr>
  <p:slideViewPr>
    <p:cSldViewPr snapToGrid="0">
      <p:cViewPr varScale="1">
        <p:scale>
          <a:sx n="92" d="100"/>
          <a:sy n="92" d="100"/>
        </p:scale>
        <p:origin x="24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0A6441-4E79-42FF-805B-86C90BDFD38D}" type="datetimeFigureOut">
              <a:rPr lang="en-US" smtClean="0"/>
              <a:t>2/17/2025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A29054-221E-4755-818D-C35A08AFDB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785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What would happen to this diagram if the interest rate in the economy increases?
https://www.polleverywhere.com/multiple_choice_polls/Kpt0IkH9WXKx4dJimwEDl?display_state=instructions&amp;activity_state=opened&amp;state=opened&amp;flow=Engagement&amp;onscreen=persist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A29054-221E-4755-818D-C35A08AFDBE7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D88A07-3268-B090-F87B-BDA1900C1B95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6490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What would happen to this diagram if the interest rate in the economy increases?
https://www.polleverywhere.com/multiple_choice_polls/Kpt0IkH9WXKx4dJimwEDl?display_state=chart&amp;activity_state=closed&amp;state=closed&amp;flow=Engagement&amp;onscreen=persist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A29054-221E-4755-818D-C35A08AFDBE7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D19D2A-DFBE-53AC-A237-0E8D1D34AA4A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8491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A29054-221E-4755-818D-C35A08AFDBE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058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A29054-221E-4755-818D-C35A08AFDBE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133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A29054-221E-4755-818D-C35A08AFDBE7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5064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What would happen to the diagram if the government cuts taxes?
https://www.polleverywhere.com/multiple_choice_polls/CzM89CphMLMSqCxoolyMP?display_state=instructions&amp;activity_state=opened&amp;state=opened&amp;flow=Engagement&amp;onscreen=persist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A29054-221E-4755-818D-C35A08AFDBE7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F5D971-2B40-E792-B0B7-620EBD1CA075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5737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What would happen to the diagram if the government cuts taxes?
https://www.polleverywhere.com/multiple_choice_polls/CzM89CphMLMSqCxoolyMP?display_state=chart&amp;activity_state=closed&amp;state=closed&amp;flow=Engagement&amp;onscreen=persist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A29054-221E-4755-818D-C35A08AFDBE7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0C295B-DAAE-F9E3-EAA5-9ACA512975D1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828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Google Shape;92;p13">
            <a:extLst>
              <a:ext uri="{FF2B5EF4-FFF2-40B4-BE49-F238E27FC236}">
                <a16:creationId xmlns:a16="http://schemas.microsoft.com/office/drawing/2014/main" id="{BF16982E-3E38-0665-4F07-437DD3F0D5A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34323" y="228601"/>
            <a:ext cx="1875353" cy="9905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3549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Google Shape;101;p14">
            <a:extLst>
              <a:ext uri="{FF2B5EF4-FFF2-40B4-BE49-F238E27FC236}">
                <a16:creationId xmlns:a16="http://schemas.microsoft.com/office/drawing/2014/main" id="{1F852EF2-DB2E-EDA3-947F-AD7E6C19EBD8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8102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Google Shape;101;p14">
            <a:extLst>
              <a:ext uri="{FF2B5EF4-FFF2-40B4-BE49-F238E27FC236}">
                <a16:creationId xmlns:a16="http://schemas.microsoft.com/office/drawing/2014/main" id="{297A800C-E47B-35AC-0EA8-24F3738049A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2633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Google Shape;101;p14">
            <a:extLst>
              <a:ext uri="{FF2B5EF4-FFF2-40B4-BE49-F238E27FC236}">
                <a16:creationId xmlns:a16="http://schemas.microsoft.com/office/drawing/2014/main" id="{859BA894-242B-5A6C-EFD3-428444AAFEC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7355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Google Shape;92;p13">
            <a:extLst>
              <a:ext uri="{FF2B5EF4-FFF2-40B4-BE49-F238E27FC236}">
                <a16:creationId xmlns:a16="http://schemas.microsoft.com/office/drawing/2014/main" id="{A5DC9873-6BF3-A825-551C-17B7FBCA97F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34323" y="228601"/>
            <a:ext cx="1875353" cy="9905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0585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Google Shape;101;p14">
            <a:extLst>
              <a:ext uri="{FF2B5EF4-FFF2-40B4-BE49-F238E27FC236}">
                <a16:creationId xmlns:a16="http://schemas.microsoft.com/office/drawing/2014/main" id="{F820AB4E-4F46-3C81-9BD0-65A4D2A2DBE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4596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Google Shape;101;p14">
            <a:extLst>
              <a:ext uri="{FF2B5EF4-FFF2-40B4-BE49-F238E27FC236}">
                <a16:creationId xmlns:a16="http://schemas.microsoft.com/office/drawing/2014/main" id="{C854E680-04A2-EA76-C6A6-8EF6A2AD0BB9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4257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Google Shape;101;p14">
            <a:extLst>
              <a:ext uri="{FF2B5EF4-FFF2-40B4-BE49-F238E27FC236}">
                <a16:creationId xmlns:a16="http://schemas.microsoft.com/office/drawing/2014/main" id="{0E4BED26-AE3D-9FD7-372D-89389F76110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1955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Google Shape;101;p14">
            <a:extLst>
              <a:ext uri="{FF2B5EF4-FFF2-40B4-BE49-F238E27FC236}">
                <a16:creationId xmlns:a16="http://schemas.microsoft.com/office/drawing/2014/main" id="{63FB725D-7839-2629-E2FD-4289B983E67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983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Google Shape;101;p14">
            <a:extLst>
              <a:ext uri="{FF2B5EF4-FFF2-40B4-BE49-F238E27FC236}">
                <a16:creationId xmlns:a16="http://schemas.microsoft.com/office/drawing/2014/main" id="{ADE22408-2DD9-F1EF-2438-A0546996FB22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3184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Google Shape;101;p14">
            <a:extLst>
              <a:ext uri="{FF2B5EF4-FFF2-40B4-BE49-F238E27FC236}">
                <a16:creationId xmlns:a16="http://schemas.microsoft.com/office/drawing/2014/main" id="{19CEB84E-A1D1-9AFA-DEC7-31056DF6BFAD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1165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 b="1">
                <a:solidFill>
                  <a:schemeClr val="tx1"/>
                </a:solidFill>
                <a:latin typeface="Franklin Gothic Book" panose="020B0503020102020204" pitchFamily="34" charset="0"/>
                <a:cs typeface="Forte Forward" panose="020F0502020204030204" pitchFamily="2" charset="0"/>
              </a:defRPr>
            </a:lvl1pPr>
          </a:lstStyle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0777" y="6356351"/>
            <a:ext cx="57624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00" b="1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 b="1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</a:lstStyle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Google Shape;91;p13">
            <a:extLst>
              <a:ext uri="{FF2B5EF4-FFF2-40B4-BE49-F238E27FC236}">
                <a16:creationId xmlns:a16="http://schemas.microsoft.com/office/drawing/2014/main" id="{9C136CE5-665B-2FA1-3A31-86C4E8EC1DBB}"/>
              </a:ext>
            </a:extLst>
          </p:cNvPr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0" y="0"/>
            <a:ext cx="9144000" cy="4230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5955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Franklin Gothic Book" panose="020B0503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5.png"/><Relationship Id="rId3" Type="http://schemas.openxmlformats.org/officeDocument/2006/relationships/image" Target="../media/image150.png"/><Relationship Id="rId7" Type="http://schemas.openxmlformats.org/officeDocument/2006/relationships/image" Target="../media/image17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11" Type="http://schemas.openxmlformats.org/officeDocument/2006/relationships/image" Target="../media/image23.png"/><Relationship Id="rId5" Type="http://schemas.openxmlformats.org/officeDocument/2006/relationships/image" Target="../media/image21.png"/><Relationship Id="rId10" Type="http://schemas.openxmlformats.org/officeDocument/2006/relationships/image" Target="../media/image22.png"/><Relationship Id="rId4" Type="http://schemas.openxmlformats.org/officeDocument/2006/relationships/image" Target="../media/image20.png"/><Relationship Id="rId9" Type="http://schemas.openxmlformats.org/officeDocument/2006/relationships/image" Target="../media/image18.png"/><Relationship Id="rId1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5.png"/><Relationship Id="rId7" Type="http://schemas.openxmlformats.org/officeDocument/2006/relationships/image" Target="../media/image4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35.png"/><Relationship Id="rId7" Type="http://schemas.openxmlformats.org/officeDocument/2006/relationships/image" Target="../media/image47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5.png"/><Relationship Id="rId11" Type="http://schemas.openxmlformats.org/officeDocument/2006/relationships/image" Target="../media/image53.png"/><Relationship Id="rId5" Type="http://schemas.openxmlformats.org/officeDocument/2006/relationships/image" Target="../media/image44.png"/><Relationship Id="rId10" Type="http://schemas.openxmlformats.org/officeDocument/2006/relationships/image" Target="../media/image52.png"/><Relationship Id="rId4" Type="http://schemas.openxmlformats.org/officeDocument/2006/relationships/image" Target="../media/image43.png"/><Relationship Id="rId9" Type="http://schemas.openxmlformats.org/officeDocument/2006/relationships/image" Target="../media/image5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35.png"/><Relationship Id="rId7" Type="http://schemas.openxmlformats.org/officeDocument/2006/relationships/image" Target="../media/image47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10" Type="http://schemas.openxmlformats.org/officeDocument/2006/relationships/image" Target="../media/image58.png"/><Relationship Id="rId4" Type="http://schemas.openxmlformats.org/officeDocument/2006/relationships/image" Target="../media/image43.png"/><Relationship Id="rId9" Type="http://schemas.openxmlformats.org/officeDocument/2006/relationships/image" Target="../media/image5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61.png"/><Relationship Id="rId7" Type="http://schemas.openxmlformats.org/officeDocument/2006/relationships/image" Target="../media/image47.png"/><Relationship Id="rId12" Type="http://schemas.openxmlformats.org/officeDocument/2006/relationships/image" Target="../media/image66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5.png"/><Relationship Id="rId11" Type="http://schemas.openxmlformats.org/officeDocument/2006/relationships/image" Target="../media/image51.png"/><Relationship Id="rId5" Type="http://schemas.openxmlformats.org/officeDocument/2006/relationships/image" Target="../media/image62.png"/><Relationship Id="rId10" Type="http://schemas.openxmlformats.org/officeDocument/2006/relationships/image" Target="../media/image65.png"/><Relationship Id="rId4" Type="http://schemas.openxmlformats.org/officeDocument/2006/relationships/image" Target="../media/image43.png"/><Relationship Id="rId9" Type="http://schemas.openxmlformats.org/officeDocument/2006/relationships/image" Target="../media/image6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3" Type="http://schemas.openxmlformats.org/officeDocument/2006/relationships/image" Target="../media/image14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11" Type="http://schemas.openxmlformats.org/officeDocument/2006/relationships/image" Target="../media/image18.png"/><Relationship Id="rId5" Type="http://schemas.openxmlformats.org/officeDocument/2006/relationships/image" Target="../media/image11.png"/><Relationship Id="rId10" Type="http://schemas.openxmlformats.org/officeDocument/2006/relationships/image" Target="../media/image17.png"/><Relationship Id="rId4" Type="http://schemas.openxmlformats.org/officeDocument/2006/relationships/image" Target="../media/image10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981AA-C880-955A-8ACC-D4284C4A79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585" y="1122363"/>
            <a:ext cx="8108830" cy="2387600"/>
          </a:xfrm>
        </p:spPr>
        <p:txBody>
          <a:bodyPr>
            <a:normAutofit/>
          </a:bodyPr>
          <a:lstStyle/>
          <a:p>
            <a:r>
              <a:rPr lang="en-US" sz="4200" dirty="0"/>
              <a:t>The Short Run:</a:t>
            </a:r>
            <a:br>
              <a:rPr lang="en-US" sz="4200" dirty="0"/>
            </a:br>
            <a:r>
              <a:rPr lang="en-US" sz="4200" dirty="0"/>
              <a:t>Goods and Financial Markets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868834-9371-0482-209B-C2EBDB2D93F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ECON 301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43A60A-CBE6-B5CE-B9CE-C7DC93869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DF44A7-8470-0B18-F1D2-F47845ECB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6BCC6C-06D2-CC1B-BC1A-B87124A36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8063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B045A6-6E73-37C2-732A-4FF6C5F7F5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DCEE2-7D6A-13CC-3937-4FC7F9E65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Deriving the IS Curve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2F32E1-7D59-88BB-443B-90EAC5C728B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7886700" cy="4351338"/>
              </a:xfrm>
            </p:spPr>
            <p:txBody>
              <a:bodyPr/>
              <a:lstStyle/>
              <a:p>
                <a:r>
                  <a:rPr lang="en-US" dirty="0"/>
                  <a:t>We want to create a single diagram that captures both the equilibrium in the goods market and the financial market.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Recall that the variables that link the goods and financial markets was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The IS curve represents the equilibrium in the goods market.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Specifically, it depicts the inverse relationship between the economy’s equilibrium output and its interest rates.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2F32E1-7D59-88BB-443B-90EAC5C728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7886700" cy="4351338"/>
              </a:xfrm>
              <a:blipFill>
                <a:blip r:embed="rId2"/>
                <a:stretch>
                  <a:fillRect l="-1005" t="-1821" r="-18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4268CC-51E5-B14C-120C-3AB1E421A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0F7B89-76C8-5299-D436-B5D4AEDAB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661981-BE67-3FEB-CCD2-85187B201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146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C03A86-6B44-55CB-E956-FCA2C72D20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24E365F-6BD2-66F0-30B3-34F76D5B0EBB}"/>
              </a:ext>
            </a:extLst>
          </p:cNvPr>
          <p:cNvCxnSpPr>
            <a:stCxn id="31" idx="2"/>
          </p:cNvCxnSpPr>
          <p:nvPr/>
        </p:nvCxnSpPr>
        <p:spPr>
          <a:xfrm flipH="1">
            <a:off x="4944340" y="3429000"/>
            <a:ext cx="818396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A7F046E2-D6E5-DA7C-8709-94A82CC6A735}"/>
              </a:ext>
            </a:extLst>
          </p:cNvPr>
          <p:cNvCxnSpPr>
            <a:cxnSpLocks/>
            <a:stCxn id="31" idx="4"/>
          </p:cNvCxnSpPr>
          <p:nvPr/>
        </p:nvCxnSpPr>
        <p:spPr>
          <a:xfrm>
            <a:off x="5794740" y="3461004"/>
            <a:ext cx="0" cy="226281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68093E81-A63B-5B66-E21A-9B4D2974CA29}"/>
              </a:ext>
            </a:extLst>
          </p:cNvPr>
          <p:cNvCxnSpPr>
            <a:cxnSpLocks/>
            <a:stCxn id="40" idx="2"/>
          </p:cNvCxnSpPr>
          <p:nvPr/>
        </p:nvCxnSpPr>
        <p:spPr>
          <a:xfrm flipH="1">
            <a:off x="4944340" y="4615484"/>
            <a:ext cx="1866802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4D6130EF-7BF5-7FA9-C1F0-0A0E4FA33915}"/>
              </a:ext>
            </a:extLst>
          </p:cNvPr>
          <p:cNvCxnSpPr>
            <a:cxnSpLocks/>
            <a:stCxn id="40" idx="4"/>
          </p:cNvCxnSpPr>
          <p:nvPr/>
        </p:nvCxnSpPr>
        <p:spPr>
          <a:xfrm>
            <a:off x="6843146" y="4647488"/>
            <a:ext cx="0" cy="108309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F5D5FA58-7D6C-00E7-A1EC-A9D262316A3B}"/>
              </a:ext>
            </a:extLst>
          </p:cNvPr>
          <p:cNvCxnSpPr>
            <a:cxnSpLocks/>
          </p:cNvCxnSpPr>
          <p:nvPr/>
        </p:nvCxnSpPr>
        <p:spPr>
          <a:xfrm>
            <a:off x="2530840" y="4027418"/>
            <a:ext cx="0" cy="169363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FD58CE3D-D423-3BB7-8590-4BDA5D8FC99B}"/>
              </a:ext>
            </a:extLst>
          </p:cNvPr>
          <p:cNvSpPr/>
          <p:nvPr/>
        </p:nvSpPr>
        <p:spPr>
          <a:xfrm>
            <a:off x="792480" y="3086100"/>
            <a:ext cx="3703320" cy="1310640"/>
          </a:xfrm>
          <a:custGeom>
            <a:avLst/>
            <a:gdLst>
              <a:gd name="connsiteX0" fmla="*/ 0 w 3703320"/>
              <a:gd name="connsiteY0" fmla="*/ 1310640 h 1310640"/>
              <a:gd name="connsiteX1" fmla="*/ 1760220 w 3703320"/>
              <a:gd name="connsiteY1" fmla="*/ 899160 h 1310640"/>
              <a:gd name="connsiteX2" fmla="*/ 3703320 w 3703320"/>
              <a:gd name="connsiteY2" fmla="*/ 0 h 1310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03320" h="1310640">
                <a:moveTo>
                  <a:pt x="0" y="1310640"/>
                </a:moveTo>
                <a:cubicBezTo>
                  <a:pt x="571500" y="1214120"/>
                  <a:pt x="1143000" y="1117600"/>
                  <a:pt x="1760220" y="899160"/>
                </a:cubicBezTo>
                <a:cubicBezTo>
                  <a:pt x="2377440" y="680720"/>
                  <a:pt x="3040380" y="340360"/>
                  <a:pt x="3703320" y="0"/>
                </a:cubicBez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90A34DE-4CBC-584B-FDD4-15144CFD92B2}"/>
              </a:ext>
            </a:extLst>
          </p:cNvPr>
          <p:cNvCxnSpPr/>
          <p:nvPr/>
        </p:nvCxnSpPr>
        <p:spPr>
          <a:xfrm flipV="1">
            <a:off x="791440" y="2005013"/>
            <a:ext cx="3723403" cy="3725572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A1C32787-89D1-9A56-C39D-59ABA770B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Deriving the IS Curve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930902-D576-D2FD-C6D9-81467B37B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AE1FD5-C9F9-FA19-0EF4-2FEDE2C9C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893C9F-CEE0-C30F-3C4F-592BD24E0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11</a:t>
            </a:fld>
            <a:endParaRPr lang="en-US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0173B4A-501E-9425-653D-114BB7557290}"/>
              </a:ext>
            </a:extLst>
          </p:cNvPr>
          <p:cNvCxnSpPr/>
          <p:nvPr/>
        </p:nvCxnSpPr>
        <p:spPr>
          <a:xfrm>
            <a:off x="628650" y="5730586"/>
            <a:ext cx="38862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97B8D83-A6FC-DC1A-03F8-19E873C38599}"/>
              </a:ext>
            </a:extLst>
          </p:cNvPr>
          <p:cNvCxnSpPr>
            <a:cxnSpLocks/>
          </p:cNvCxnSpPr>
          <p:nvPr/>
        </p:nvCxnSpPr>
        <p:spPr>
          <a:xfrm rot="16200000">
            <a:off x="-1151659" y="3948113"/>
            <a:ext cx="38862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F99218B-6157-CD91-3A1B-75F57B314A40}"/>
                  </a:ext>
                </a:extLst>
              </p:cNvPr>
              <p:cNvSpPr txBox="1"/>
              <p:nvPr/>
            </p:nvSpPr>
            <p:spPr>
              <a:xfrm>
                <a:off x="3700176" y="2857855"/>
                <a:ext cx="76219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</a:rPr>
                  <a:t> with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F99218B-6157-CD91-3A1B-75F57B314A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0176" y="2857855"/>
                <a:ext cx="762196" cy="307777"/>
              </a:xfrm>
              <a:prstGeom prst="rect">
                <a:avLst/>
              </a:prstGeom>
              <a:blipFill>
                <a:blip r:embed="rId3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67F6DA9D-32F4-21E5-D3A2-16C2CB1B0FC9}"/>
              </a:ext>
            </a:extLst>
          </p:cNvPr>
          <p:cNvCxnSpPr/>
          <p:nvPr/>
        </p:nvCxnSpPr>
        <p:spPr>
          <a:xfrm>
            <a:off x="2533221" y="5704063"/>
            <a:ext cx="0" cy="680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2F45E020-7BF8-348C-B912-FB16E8ECD61E}"/>
                  </a:ext>
                </a:extLst>
              </p:cNvPr>
              <p:cNvSpPr txBox="1"/>
              <p:nvPr/>
            </p:nvSpPr>
            <p:spPr>
              <a:xfrm>
                <a:off x="2349862" y="5716099"/>
                <a:ext cx="33618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p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2F45E020-7BF8-348C-B912-FB16E8ECD6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9862" y="5716099"/>
                <a:ext cx="336188" cy="3385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>
            <a:extLst>
              <a:ext uri="{FF2B5EF4-FFF2-40B4-BE49-F238E27FC236}">
                <a16:creationId xmlns:a16="http://schemas.microsoft.com/office/drawing/2014/main" id="{8FD4AD78-CAA7-5988-AAF6-95486E4B8198}"/>
              </a:ext>
            </a:extLst>
          </p:cNvPr>
          <p:cNvSpPr txBox="1"/>
          <p:nvPr/>
        </p:nvSpPr>
        <p:spPr>
          <a:xfrm>
            <a:off x="3896486" y="5723819"/>
            <a:ext cx="7088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Output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B037418-7AEC-2BDE-5B26-91FE7436C8B8}"/>
              </a:ext>
            </a:extLst>
          </p:cNvPr>
          <p:cNvSpPr txBox="1"/>
          <p:nvPr/>
        </p:nvSpPr>
        <p:spPr>
          <a:xfrm rot="16200000">
            <a:off x="236359" y="2211274"/>
            <a:ext cx="8034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Demand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E98E2BA2-4068-EE2F-544B-BE081343C111}"/>
                  </a:ext>
                </a:extLst>
              </p:cNvPr>
              <p:cNvSpPr txBox="1"/>
              <p:nvPr/>
            </p:nvSpPr>
            <p:spPr>
              <a:xfrm>
                <a:off x="3740732" y="1925941"/>
                <a:ext cx="68108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14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𝑍</m:t>
                      </m:r>
                    </m:oMath>
                  </m:oMathPara>
                </a14:m>
                <a:endParaRPr lang="en-US" sz="1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E98E2BA2-4068-EE2F-544B-BE081343C1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0732" y="1925941"/>
                <a:ext cx="681084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FEF72ED4-82FA-2477-97C3-A5F42AAA7F43}"/>
              </a:ext>
            </a:extLst>
          </p:cNvPr>
          <p:cNvCxnSpPr/>
          <p:nvPr/>
        </p:nvCxnSpPr>
        <p:spPr>
          <a:xfrm>
            <a:off x="4781550" y="5730586"/>
            <a:ext cx="38862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D4CE0A0-3504-5130-7145-6AAE6E5C2185}"/>
              </a:ext>
            </a:extLst>
          </p:cNvPr>
          <p:cNvCxnSpPr>
            <a:cxnSpLocks/>
          </p:cNvCxnSpPr>
          <p:nvPr/>
        </p:nvCxnSpPr>
        <p:spPr>
          <a:xfrm rot="16200000">
            <a:off x="3001241" y="3948113"/>
            <a:ext cx="38862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F9EB04B-EB0B-5379-BEB0-5A2D5A2EDBF9}"/>
              </a:ext>
            </a:extLst>
          </p:cNvPr>
          <p:cNvSpPr/>
          <p:nvPr/>
        </p:nvSpPr>
        <p:spPr>
          <a:xfrm>
            <a:off x="792480" y="3827982"/>
            <a:ext cx="3703320" cy="1310640"/>
          </a:xfrm>
          <a:custGeom>
            <a:avLst/>
            <a:gdLst>
              <a:gd name="connsiteX0" fmla="*/ 0 w 3703320"/>
              <a:gd name="connsiteY0" fmla="*/ 1310640 h 1310640"/>
              <a:gd name="connsiteX1" fmla="*/ 1760220 w 3703320"/>
              <a:gd name="connsiteY1" fmla="*/ 899160 h 1310640"/>
              <a:gd name="connsiteX2" fmla="*/ 3703320 w 3703320"/>
              <a:gd name="connsiteY2" fmla="*/ 0 h 1310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03320" h="1310640">
                <a:moveTo>
                  <a:pt x="0" y="1310640"/>
                </a:moveTo>
                <a:cubicBezTo>
                  <a:pt x="571500" y="1214120"/>
                  <a:pt x="1143000" y="1117600"/>
                  <a:pt x="1760220" y="899160"/>
                </a:cubicBezTo>
                <a:cubicBezTo>
                  <a:pt x="2377440" y="680720"/>
                  <a:pt x="3040380" y="340360"/>
                  <a:pt x="3703320" y="0"/>
                </a:cubicBez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0EC9EB8-BDB5-D133-A170-28E5FDB8D683}"/>
                  </a:ext>
                </a:extLst>
              </p:cNvPr>
              <p:cNvSpPr txBox="1"/>
              <p:nvPr/>
            </p:nvSpPr>
            <p:spPr>
              <a:xfrm>
                <a:off x="3695195" y="3603707"/>
                <a:ext cx="85105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</a:rPr>
                  <a:t>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en-US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0EC9EB8-BDB5-D133-A170-28E5FDB8D6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5195" y="3603707"/>
                <a:ext cx="851056" cy="307777"/>
              </a:xfrm>
              <a:prstGeom prst="rect">
                <a:avLst/>
              </a:prstGeom>
              <a:blipFill>
                <a:blip r:embed="rId6"/>
                <a:stretch>
                  <a:fillRect t="-3922" b="-19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1F2D3F2-73C3-6B82-8868-5D5CE15EC19E}"/>
              </a:ext>
            </a:extLst>
          </p:cNvPr>
          <p:cNvCxnSpPr>
            <a:cxnSpLocks/>
          </p:cNvCxnSpPr>
          <p:nvPr/>
        </p:nvCxnSpPr>
        <p:spPr>
          <a:xfrm>
            <a:off x="1502139" y="5041185"/>
            <a:ext cx="0" cy="682634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5738D60-150A-C4A9-F858-12912AACA52D}"/>
              </a:ext>
            </a:extLst>
          </p:cNvPr>
          <p:cNvCxnSpPr/>
          <p:nvPr/>
        </p:nvCxnSpPr>
        <p:spPr>
          <a:xfrm>
            <a:off x="1499205" y="5694319"/>
            <a:ext cx="0" cy="680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3DA94A6-6A73-BC36-01A6-F96E3EB0ED23}"/>
                  </a:ext>
                </a:extLst>
              </p:cNvPr>
              <p:cNvSpPr txBox="1"/>
              <p:nvPr/>
            </p:nvSpPr>
            <p:spPr>
              <a:xfrm>
                <a:off x="1315846" y="5706355"/>
                <a:ext cx="32331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p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∗′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3DA94A6-6A73-BC36-01A6-F96E3EB0ED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5846" y="5706355"/>
                <a:ext cx="323315" cy="338554"/>
              </a:xfrm>
              <a:prstGeom prst="rect">
                <a:avLst/>
              </a:prstGeom>
              <a:blipFill>
                <a:blip r:embed="rId7"/>
                <a:stretch>
                  <a:fillRect r="-207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ABEAD774-030F-C83E-4D77-DB3EE5ADA1EF}"/>
              </a:ext>
            </a:extLst>
          </p:cNvPr>
          <p:cNvSpPr txBox="1"/>
          <p:nvPr/>
        </p:nvSpPr>
        <p:spPr>
          <a:xfrm>
            <a:off x="8029805" y="5723819"/>
            <a:ext cx="7088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Output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A6D65CF-EBFF-26A5-D51B-B62A3BB613F0}"/>
              </a:ext>
            </a:extLst>
          </p:cNvPr>
          <p:cNvSpPr txBox="1"/>
          <p:nvPr/>
        </p:nvSpPr>
        <p:spPr>
          <a:xfrm rot="16200000">
            <a:off x="4229403" y="2192038"/>
            <a:ext cx="11221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Interest Rate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0A2AF212-797E-224E-0740-34714D6E1E56}"/>
              </a:ext>
            </a:extLst>
          </p:cNvPr>
          <p:cNvSpPr/>
          <p:nvPr/>
        </p:nvSpPr>
        <p:spPr>
          <a:xfrm>
            <a:off x="2498836" y="3963410"/>
            <a:ext cx="64008" cy="64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956FECA-31A0-3844-3A5C-A6577F9A4B44}"/>
                  </a:ext>
                </a:extLst>
              </p:cNvPr>
              <p:cNvSpPr txBox="1"/>
              <p:nvPr/>
            </p:nvSpPr>
            <p:spPr>
              <a:xfrm>
                <a:off x="2236850" y="3712903"/>
                <a:ext cx="34028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956FECA-31A0-3844-3A5C-A6577F9A4B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6850" y="3712903"/>
                <a:ext cx="340286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Oval 25">
            <a:extLst>
              <a:ext uri="{FF2B5EF4-FFF2-40B4-BE49-F238E27FC236}">
                <a16:creationId xmlns:a16="http://schemas.microsoft.com/office/drawing/2014/main" id="{B9532BAE-1422-D254-E5FF-AFCF4D68156E}"/>
              </a:ext>
            </a:extLst>
          </p:cNvPr>
          <p:cNvSpPr/>
          <p:nvPr/>
        </p:nvSpPr>
        <p:spPr>
          <a:xfrm>
            <a:off x="1478817" y="4981365"/>
            <a:ext cx="64008" cy="64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E6FBC59-50F9-6763-4918-005EFD530A2C}"/>
                  </a:ext>
                </a:extLst>
              </p:cNvPr>
              <p:cNvSpPr txBox="1"/>
              <p:nvPr/>
            </p:nvSpPr>
            <p:spPr>
              <a:xfrm>
                <a:off x="1216831" y="4730858"/>
                <a:ext cx="39068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1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E6FBC59-50F9-6763-4918-005EFD530A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6831" y="4730858"/>
                <a:ext cx="390683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0E1D6FFE-3E4D-04A0-A18A-F40CCAC35E16}"/>
              </a:ext>
            </a:extLst>
          </p:cNvPr>
          <p:cNvSpPr/>
          <p:nvPr/>
        </p:nvSpPr>
        <p:spPr>
          <a:xfrm>
            <a:off x="5107133" y="2235084"/>
            <a:ext cx="3359150" cy="3352800"/>
          </a:xfrm>
          <a:custGeom>
            <a:avLst/>
            <a:gdLst>
              <a:gd name="connsiteX0" fmla="*/ 0 w 3359150"/>
              <a:gd name="connsiteY0" fmla="*/ 0 h 3352800"/>
              <a:gd name="connsiteX1" fmla="*/ 1358900 w 3359150"/>
              <a:gd name="connsiteY1" fmla="*/ 2051050 h 3352800"/>
              <a:gd name="connsiteX2" fmla="*/ 3359150 w 3359150"/>
              <a:gd name="connsiteY2" fmla="*/ 3352800 h 335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59150" h="3352800">
                <a:moveTo>
                  <a:pt x="0" y="0"/>
                </a:moveTo>
                <a:cubicBezTo>
                  <a:pt x="399521" y="746125"/>
                  <a:pt x="799042" y="1492250"/>
                  <a:pt x="1358900" y="2051050"/>
                </a:cubicBezTo>
                <a:cubicBezTo>
                  <a:pt x="1918758" y="2609850"/>
                  <a:pt x="2638954" y="2981325"/>
                  <a:pt x="3359150" y="3352800"/>
                </a:cubicBezTo>
              </a:path>
            </a:pathLst>
          </a:cu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5CD8962-76DB-C414-EFBF-0A95133BD4B7}"/>
                  </a:ext>
                </a:extLst>
              </p:cNvPr>
              <p:cNvSpPr txBox="1"/>
              <p:nvPr/>
            </p:nvSpPr>
            <p:spPr>
              <a:xfrm>
                <a:off x="8189143" y="5140094"/>
                <a:ext cx="39017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𝐼𝑆</m:t>
                      </m:r>
                    </m:oMath>
                  </m:oMathPara>
                </a14:m>
                <a:endParaRPr lang="en-US" sz="14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5CD8962-76DB-C414-EFBF-0A95133BD4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9143" y="5140094"/>
                <a:ext cx="390171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Oval 30">
            <a:extLst>
              <a:ext uri="{FF2B5EF4-FFF2-40B4-BE49-F238E27FC236}">
                <a16:creationId xmlns:a16="http://schemas.microsoft.com/office/drawing/2014/main" id="{3164B93C-A7D3-27B6-F2C1-EAC3D9BA676E}"/>
              </a:ext>
            </a:extLst>
          </p:cNvPr>
          <p:cNvSpPr/>
          <p:nvPr/>
        </p:nvSpPr>
        <p:spPr>
          <a:xfrm>
            <a:off x="5762736" y="3396996"/>
            <a:ext cx="64008" cy="64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CF6C46F3-4755-829E-1C45-0346F0E2940F}"/>
              </a:ext>
            </a:extLst>
          </p:cNvPr>
          <p:cNvSpPr/>
          <p:nvPr/>
        </p:nvSpPr>
        <p:spPr>
          <a:xfrm>
            <a:off x="6811142" y="4583480"/>
            <a:ext cx="64008" cy="64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F01FF04A-8051-F915-0068-E9D3146C0B7B}"/>
              </a:ext>
            </a:extLst>
          </p:cNvPr>
          <p:cNvCxnSpPr/>
          <p:nvPr/>
        </p:nvCxnSpPr>
        <p:spPr>
          <a:xfrm>
            <a:off x="6846465" y="5697693"/>
            <a:ext cx="0" cy="680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F0698F59-F2CF-2729-AA20-6BE1C9A41BC9}"/>
                  </a:ext>
                </a:extLst>
              </p:cNvPr>
              <p:cNvSpPr txBox="1"/>
              <p:nvPr/>
            </p:nvSpPr>
            <p:spPr>
              <a:xfrm>
                <a:off x="6663106" y="5709729"/>
                <a:ext cx="38055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p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F0698F59-F2CF-2729-AA20-6BE1C9A41B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3106" y="5709729"/>
                <a:ext cx="380555" cy="33855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08713342-CBFF-EDF6-7EDD-89849DFAB434}"/>
              </a:ext>
            </a:extLst>
          </p:cNvPr>
          <p:cNvCxnSpPr/>
          <p:nvPr/>
        </p:nvCxnSpPr>
        <p:spPr>
          <a:xfrm>
            <a:off x="5795144" y="5700365"/>
            <a:ext cx="0" cy="680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1333F4E6-BAB8-947A-BFEF-F172285D6E1E}"/>
                  </a:ext>
                </a:extLst>
              </p:cNvPr>
              <p:cNvSpPr txBox="1"/>
              <p:nvPr/>
            </p:nvSpPr>
            <p:spPr>
              <a:xfrm>
                <a:off x="5611785" y="5712401"/>
                <a:ext cx="38055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p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∗′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1333F4E6-BAB8-947A-BFEF-F172285D6E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1785" y="5712401"/>
                <a:ext cx="380557" cy="338554"/>
              </a:xfrm>
              <a:prstGeom prst="rect">
                <a:avLst/>
              </a:prstGeom>
              <a:blipFill>
                <a:blip r:embed="rId12"/>
                <a:stretch>
                  <a:fillRect r="-3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938D73FB-781A-CCC4-3DD3-D872348829DB}"/>
                  </a:ext>
                </a:extLst>
              </p:cNvPr>
              <p:cNvSpPr txBox="1"/>
              <p:nvPr/>
            </p:nvSpPr>
            <p:spPr>
              <a:xfrm>
                <a:off x="4645124" y="4430818"/>
                <a:ext cx="29113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938D73FB-781A-CCC4-3DD3-D872348829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5124" y="4430818"/>
                <a:ext cx="291136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9571F2F1-6879-A320-ECC7-0C32321727D4}"/>
                  </a:ext>
                </a:extLst>
              </p:cNvPr>
              <p:cNvSpPr txBox="1"/>
              <p:nvPr/>
            </p:nvSpPr>
            <p:spPr>
              <a:xfrm>
                <a:off x="4676532" y="3244694"/>
                <a:ext cx="29113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p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9571F2F1-6879-A320-ECC7-0C32321727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6532" y="3244694"/>
                <a:ext cx="291136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D99556CF-C2C5-CF66-8917-71F8ECA446A1}"/>
              </a:ext>
            </a:extLst>
          </p:cNvPr>
          <p:cNvCxnSpPr>
            <a:cxnSpLocks/>
          </p:cNvCxnSpPr>
          <p:nvPr/>
        </p:nvCxnSpPr>
        <p:spPr>
          <a:xfrm rot="16200000">
            <a:off x="4946366" y="4581142"/>
            <a:ext cx="0" cy="680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D4063D69-7D80-C88E-66E1-E1E9CA0EA1EC}"/>
              </a:ext>
            </a:extLst>
          </p:cNvPr>
          <p:cNvCxnSpPr>
            <a:cxnSpLocks/>
          </p:cNvCxnSpPr>
          <p:nvPr/>
        </p:nvCxnSpPr>
        <p:spPr>
          <a:xfrm rot="16200000">
            <a:off x="4943986" y="3399343"/>
            <a:ext cx="0" cy="680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or: Elbow 59">
            <a:extLst>
              <a:ext uri="{FF2B5EF4-FFF2-40B4-BE49-F238E27FC236}">
                <a16:creationId xmlns:a16="http://schemas.microsoft.com/office/drawing/2014/main" id="{FE82002E-396E-4000-327E-32388F69B005}"/>
              </a:ext>
            </a:extLst>
          </p:cNvPr>
          <p:cNvCxnSpPr>
            <a:cxnSpLocks/>
            <a:stCxn id="21" idx="2"/>
            <a:endCxn id="53" idx="2"/>
          </p:cNvCxnSpPr>
          <p:nvPr/>
        </p:nvCxnSpPr>
        <p:spPr>
          <a:xfrm rot="16200000" flipH="1">
            <a:off x="3636761" y="3885652"/>
            <a:ext cx="6046" cy="4324560"/>
          </a:xfrm>
          <a:prstGeom prst="bentConnector3">
            <a:avLst>
              <a:gd name="adj1" fmla="val 1990506"/>
            </a:avLst>
          </a:prstGeom>
          <a:ln>
            <a:solidFill>
              <a:srgbClr val="00B05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ctor: Elbow 65">
            <a:extLst>
              <a:ext uri="{FF2B5EF4-FFF2-40B4-BE49-F238E27FC236}">
                <a16:creationId xmlns:a16="http://schemas.microsoft.com/office/drawing/2014/main" id="{DA55EC11-86FA-2A32-1175-8E15CFA06853}"/>
              </a:ext>
            </a:extLst>
          </p:cNvPr>
          <p:cNvCxnSpPr>
            <a:cxnSpLocks/>
            <a:stCxn id="42" idx="2"/>
            <a:endCxn id="51" idx="2"/>
          </p:cNvCxnSpPr>
          <p:nvPr/>
        </p:nvCxnSpPr>
        <p:spPr>
          <a:xfrm rot="5400000" flipH="1" flipV="1">
            <a:off x="4682485" y="3883754"/>
            <a:ext cx="6370" cy="4335428"/>
          </a:xfrm>
          <a:prstGeom prst="bentConnector3">
            <a:avLst>
              <a:gd name="adj1" fmla="val -4037284"/>
            </a:avLst>
          </a:prstGeom>
          <a:ln>
            <a:solidFill>
              <a:srgbClr val="7030A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ctor: Elbow 70">
            <a:extLst>
              <a:ext uri="{FF2B5EF4-FFF2-40B4-BE49-F238E27FC236}">
                <a16:creationId xmlns:a16="http://schemas.microsoft.com/office/drawing/2014/main" id="{AAD8006B-80AA-F709-1C48-8B0DE78DA2F5}"/>
              </a:ext>
            </a:extLst>
          </p:cNvPr>
          <p:cNvCxnSpPr>
            <a:cxnSpLocks/>
            <a:stCxn id="16" idx="3"/>
            <a:endCxn id="55" idx="1"/>
          </p:cNvCxnSpPr>
          <p:nvPr/>
        </p:nvCxnSpPr>
        <p:spPr>
          <a:xfrm>
            <a:off x="4462372" y="3011744"/>
            <a:ext cx="182752" cy="1603740"/>
          </a:xfrm>
          <a:prstGeom prst="bentConnector3">
            <a:avLst>
              <a:gd name="adj1" fmla="val 96908"/>
            </a:avLst>
          </a:prstGeom>
          <a:ln>
            <a:solidFill>
              <a:srgbClr val="7030A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ctor: Elbow 72">
            <a:extLst>
              <a:ext uri="{FF2B5EF4-FFF2-40B4-BE49-F238E27FC236}">
                <a16:creationId xmlns:a16="http://schemas.microsoft.com/office/drawing/2014/main" id="{0F3C5143-0A54-ED7E-1245-1C8D8995B4DF}"/>
              </a:ext>
            </a:extLst>
          </p:cNvPr>
          <p:cNvCxnSpPr>
            <a:cxnSpLocks/>
            <a:stCxn id="13" idx="3"/>
            <a:endCxn id="56" idx="2"/>
          </p:cNvCxnSpPr>
          <p:nvPr/>
        </p:nvCxnSpPr>
        <p:spPr>
          <a:xfrm flipV="1">
            <a:off x="4546251" y="3614026"/>
            <a:ext cx="275849" cy="143570"/>
          </a:xfrm>
          <a:prstGeom prst="bentConnector2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8499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16" grpId="0"/>
      <p:bldP spid="42" grpId="0"/>
      <p:bldP spid="43" grpId="0"/>
      <p:bldP spid="44" grpId="0"/>
      <p:bldP spid="45" grpId="0"/>
      <p:bldP spid="10" grpId="0" animBg="1"/>
      <p:bldP spid="13" grpId="0"/>
      <p:bldP spid="21" grpId="0"/>
      <p:bldP spid="22" grpId="0"/>
      <p:bldP spid="23" grpId="0"/>
      <p:bldP spid="24" grpId="0" animBg="1"/>
      <p:bldP spid="25" grpId="0"/>
      <p:bldP spid="26" grpId="0" animBg="1"/>
      <p:bldP spid="27" grpId="0"/>
      <p:bldP spid="29" grpId="0" animBg="1"/>
      <p:bldP spid="30" grpId="0"/>
      <p:bldP spid="31" grpId="0" animBg="1"/>
      <p:bldP spid="40" grpId="0" animBg="1"/>
      <p:bldP spid="51" grpId="0"/>
      <p:bldP spid="53" grpId="0"/>
      <p:bldP spid="55" grpId="0"/>
      <p:bldP spid="5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F3F846-3A62-2807-40F5-DA53A7DC46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0D5D5-EC3D-1F2D-A46F-7A41E231E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Shifts of the IS Curve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8EF26FB8-E08E-8EA3-A7B2-730AEF320787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629149" y="1825625"/>
                <a:ext cx="4030667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In our expanded model for the goods market, the exogenous variables left are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increases, for the same level of interest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, demand will be greater, and thus output will be greater.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Therefore, the IS curve will shift to the right.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8EF26FB8-E08E-8EA3-A7B2-730AEF3207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29149" y="1825625"/>
                <a:ext cx="4030667" cy="4351338"/>
              </a:xfrm>
              <a:blipFill>
                <a:blip r:embed="rId3"/>
                <a:stretch>
                  <a:fillRect l="-1964" t="-1821" r="-39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9A4B62-7C49-5879-85F1-E20F93436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24C64D-B6C8-D670-7FB5-DBC008196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949843-3D95-EA29-9F8D-16344F810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12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16AA7D0-3140-62C6-9476-6688A9FB4EA8}"/>
              </a:ext>
            </a:extLst>
          </p:cNvPr>
          <p:cNvCxnSpPr>
            <a:cxnSpLocks/>
            <a:stCxn id="24" idx="2"/>
          </p:cNvCxnSpPr>
          <p:nvPr/>
        </p:nvCxnSpPr>
        <p:spPr>
          <a:xfrm flipH="1">
            <a:off x="791958" y="4023520"/>
            <a:ext cx="1247677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40A13C6-1BDA-6F28-A930-E319F956EFFF}"/>
              </a:ext>
            </a:extLst>
          </p:cNvPr>
          <p:cNvCxnSpPr>
            <a:cxnSpLocks/>
            <a:stCxn id="24" idx="4"/>
          </p:cNvCxnSpPr>
          <p:nvPr/>
        </p:nvCxnSpPr>
        <p:spPr>
          <a:xfrm>
            <a:off x="2071639" y="4055524"/>
            <a:ext cx="0" cy="166067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956517C-3D6F-E5A1-2525-8472B6CD0154}"/>
              </a:ext>
            </a:extLst>
          </p:cNvPr>
          <p:cNvCxnSpPr/>
          <p:nvPr/>
        </p:nvCxnSpPr>
        <p:spPr>
          <a:xfrm>
            <a:off x="629168" y="5737054"/>
            <a:ext cx="38862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6C7DCA4-9639-E8EF-92A7-1A476DC1389F}"/>
              </a:ext>
            </a:extLst>
          </p:cNvPr>
          <p:cNvCxnSpPr>
            <a:cxnSpLocks/>
          </p:cNvCxnSpPr>
          <p:nvPr/>
        </p:nvCxnSpPr>
        <p:spPr>
          <a:xfrm rot="16200000">
            <a:off x="-1151141" y="3954581"/>
            <a:ext cx="38862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18D116D4-A920-B893-D16C-FCA226CBB2BC}"/>
              </a:ext>
            </a:extLst>
          </p:cNvPr>
          <p:cNvSpPr txBox="1"/>
          <p:nvPr/>
        </p:nvSpPr>
        <p:spPr>
          <a:xfrm>
            <a:off x="3877423" y="5730287"/>
            <a:ext cx="7088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Output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761B641-B079-468B-810D-FC4CF7C987E9}"/>
              </a:ext>
            </a:extLst>
          </p:cNvPr>
          <p:cNvSpPr txBox="1"/>
          <p:nvPr/>
        </p:nvSpPr>
        <p:spPr>
          <a:xfrm rot="16200000">
            <a:off x="77021" y="2198506"/>
            <a:ext cx="11221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Interest Rate</a:t>
            </a: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5EA2324-FBB3-D783-0D2D-2A7860A1AC38}"/>
              </a:ext>
            </a:extLst>
          </p:cNvPr>
          <p:cNvSpPr/>
          <p:nvPr/>
        </p:nvSpPr>
        <p:spPr>
          <a:xfrm>
            <a:off x="954751" y="2241552"/>
            <a:ext cx="3359150" cy="3352800"/>
          </a:xfrm>
          <a:custGeom>
            <a:avLst/>
            <a:gdLst>
              <a:gd name="connsiteX0" fmla="*/ 0 w 3359150"/>
              <a:gd name="connsiteY0" fmla="*/ 0 h 3352800"/>
              <a:gd name="connsiteX1" fmla="*/ 1358900 w 3359150"/>
              <a:gd name="connsiteY1" fmla="*/ 2051050 h 3352800"/>
              <a:gd name="connsiteX2" fmla="*/ 3359150 w 3359150"/>
              <a:gd name="connsiteY2" fmla="*/ 3352800 h 335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59150" h="3352800">
                <a:moveTo>
                  <a:pt x="0" y="0"/>
                </a:moveTo>
                <a:cubicBezTo>
                  <a:pt x="399521" y="746125"/>
                  <a:pt x="799042" y="1492250"/>
                  <a:pt x="1358900" y="2051050"/>
                </a:cubicBezTo>
                <a:cubicBezTo>
                  <a:pt x="1918758" y="2609850"/>
                  <a:pt x="2638954" y="2981325"/>
                  <a:pt x="3359150" y="3352800"/>
                </a:cubicBezTo>
              </a:path>
            </a:pathLst>
          </a:cu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4BA422C-2D85-F3B7-B01D-D6062B871106}"/>
                  </a:ext>
                </a:extLst>
              </p:cNvPr>
              <p:cNvSpPr txBox="1"/>
              <p:nvPr/>
            </p:nvSpPr>
            <p:spPr>
              <a:xfrm>
                <a:off x="4036761" y="5146562"/>
                <a:ext cx="39017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𝐼𝑆</m:t>
                      </m:r>
                    </m:oMath>
                  </m:oMathPara>
                </a14:m>
                <a:endParaRPr lang="en-US" sz="14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4BA422C-2D85-F3B7-B01D-D6062B8711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6761" y="5146562"/>
                <a:ext cx="390171" cy="307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Oval 23">
            <a:extLst>
              <a:ext uri="{FF2B5EF4-FFF2-40B4-BE49-F238E27FC236}">
                <a16:creationId xmlns:a16="http://schemas.microsoft.com/office/drawing/2014/main" id="{6DE5E967-43D7-5E14-9CE4-0093415521B5}"/>
              </a:ext>
            </a:extLst>
          </p:cNvPr>
          <p:cNvSpPr/>
          <p:nvPr/>
        </p:nvSpPr>
        <p:spPr>
          <a:xfrm>
            <a:off x="2039635" y="3991516"/>
            <a:ext cx="64008" cy="64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C7AF818-E436-9A2C-0E6D-740EE720426A}"/>
              </a:ext>
            </a:extLst>
          </p:cNvPr>
          <p:cNvCxnSpPr/>
          <p:nvPr/>
        </p:nvCxnSpPr>
        <p:spPr>
          <a:xfrm>
            <a:off x="2064561" y="5704161"/>
            <a:ext cx="0" cy="680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CA9B5CE-3AB0-40CA-4E56-946EAEA94866}"/>
                  </a:ext>
                </a:extLst>
              </p:cNvPr>
              <p:cNvSpPr txBox="1"/>
              <p:nvPr/>
            </p:nvSpPr>
            <p:spPr>
              <a:xfrm>
                <a:off x="1881202" y="5716197"/>
                <a:ext cx="38055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p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CA9B5CE-3AB0-40CA-4E56-946EAEA948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1202" y="5716197"/>
                <a:ext cx="380555" cy="3385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196734C-29AD-64A8-A1AD-29F86D82F35A}"/>
                  </a:ext>
                </a:extLst>
              </p:cNvPr>
              <p:cNvSpPr txBox="1"/>
              <p:nvPr/>
            </p:nvSpPr>
            <p:spPr>
              <a:xfrm>
                <a:off x="492742" y="3841971"/>
                <a:ext cx="29113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196734C-29AD-64A8-A1AD-29F86D82F3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742" y="3841971"/>
                <a:ext cx="291136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499314A-2DE9-C39B-6238-2E97AD608FA5}"/>
              </a:ext>
            </a:extLst>
          </p:cNvPr>
          <p:cNvCxnSpPr>
            <a:cxnSpLocks/>
          </p:cNvCxnSpPr>
          <p:nvPr/>
        </p:nvCxnSpPr>
        <p:spPr>
          <a:xfrm rot="16200000">
            <a:off x="793984" y="3992295"/>
            <a:ext cx="0" cy="680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F77D832E-B452-791B-39C0-9B8329907719}"/>
              </a:ext>
            </a:extLst>
          </p:cNvPr>
          <p:cNvSpPr/>
          <p:nvPr/>
        </p:nvSpPr>
        <p:spPr>
          <a:xfrm>
            <a:off x="1455657" y="1983350"/>
            <a:ext cx="3072384" cy="3073518"/>
          </a:xfrm>
          <a:custGeom>
            <a:avLst/>
            <a:gdLst>
              <a:gd name="connsiteX0" fmla="*/ 0 w 3359150"/>
              <a:gd name="connsiteY0" fmla="*/ 0 h 3352800"/>
              <a:gd name="connsiteX1" fmla="*/ 1358900 w 3359150"/>
              <a:gd name="connsiteY1" fmla="*/ 2051050 h 3352800"/>
              <a:gd name="connsiteX2" fmla="*/ 3359150 w 3359150"/>
              <a:gd name="connsiteY2" fmla="*/ 3352800 h 335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59150" h="3352800">
                <a:moveTo>
                  <a:pt x="0" y="0"/>
                </a:moveTo>
                <a:cubicBezTo>
                  <a:pt x="399521" y="746125"/>
                  <a:pt x="799042" y="1492250"/>
                  <a:pt x="1358900" y="2051050"/>
                </a:cubicBezTo>
                <a:cubicBezTo>
                  <a:pt x="1918758" y="2609850"/>
                  <a:pt x="2638954" y="2981325"/>
                  <a:pt x="3359150" y="3352800"/>
                </a:cubicBezTo>
              </a:path>
            </a:pathLst>
          </a:cu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D508335C-CD44-1A42-99C2-E476F27966FE}"/>
              </a:ext>
            </a:extLst>
          </p:cNvPr>
          <p:cNvSpPr/>
          <p:nvPr/>
        </p:nvSpPr>
        <p:spPr>
          <a:xfrm>
            <a:off x="2847776" y="4001294"/>
            <a:ext cx="64008" cy="64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985DA052-A861-C7FA-DC69-14C4B9CA9C38}"/>
                  </a:ext>
                </a:extLst>
              </p:cNvPr>
              <p:cNvSpPr txBox="1"/>
              <p:nvPr/>
            </p:nvSpPr>
            <p:spPr>
              <a:xfrm>
                <a:off x="4013510" y="4520498"/>
                <a:ext cx="43667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sSup>
                        <m:sSupPr>
                          <m:ctrlPr>
                            <a:rPr lang="en-US" sz="1400" b="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US" sz="1400" b="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sz="14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985DA052-A861-C7FA-DC69-14C4B9CA9C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3510" y="4520498"/>
                <a:ext cx="436671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202F01A6-8805-DA02-B99E-52A4BF4DD5FC}"/>
              </a:ext>
            </a:extLst>
          </p:cNvPr>
          <p:cNvCxnSpPr>
            <a:cxnSpLocks/>
          </p:cNvCxnSpPr>
          <p:nvPr/>
        </p:nvCxnSpPr>
        <p:spPr>
          <a:xfrm>
            <a:off x="2879780" y="4076381"/>
            <a:ext cx="0" cy="166067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FEEC4916-4A53-03C7-000C-606F84A50227}"/>
              </a:ext>
            </a:extLst>
          </p:cNvPr>
          <p:cNvCxnSpPr/>
          <p:nvPr/>
        </p:nvCxnSpPr>
        <p:spPr>
          <a:xfrm>
            <a:off x="2879663" y="5701445"/>
            <a:ext cx="0" cy="680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C7A8EB00-8E7E-544A-BBAF-57DC092B6856}"/>
                  </a:ext>
                </a:extLst>
              </p:cNvPr>
              <p:cNvSpPr txBox="1"/>
              <p:nvPr/>
            </p:nvSpPr>
            <p:spPr>
              <a:xfrm>
                <a:off x="2696304" y="5713481"/>
                <a:ext cx="38055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p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∗′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C7A8EB00-8E7E-544A-BBAF-57DC092B68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6304" y="5713481"/>
                <a:ext cx="380555" cy="338554"/>
              </a:xfrm>
              <a:prstGeom prst="rect">
                <a:avLst/>
              </a:prstGeom>
              <a:blipFill>
                <a:blip r:embed="rId8"/>
                <a:stretch>
                  <a:fillRect r="-31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E2618464-8CDD-4E91-E738-DC0A7CC839AE}"/>
              </a:ext>
            </a:extLst>
          </p:cNvPr>
          <p:cNvCxnSpPr>
            <a:cxnSpLocks/>
            <a:stCxn id="39" idx="2"/>
            <a:endCxn id="24" idx="6"/>
          </p:cNvCxnSpPr>
          <p:nvPr/>
        </p:nvCxnSpPr>
        <p:spPr>
          <a:xfrm flipH="1" flipV="1">
            <a:off x="2103643" y="4023520"/>
            <a:ext cx="744133" cy="977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6504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  <p:bldP spid="22" grpId="0"/>
      <p:bldP spid="24" grpId="0" animBg="1"/>
      <p:bldP spid="26" grpId="0"/>
      <p:bldP spid="29" grpId="0"/>
      <p:bldP spid="40" grpId="0" animBg="1"/>
      <p:bldP spid="39" grpId="0" animBg="1"/>
      <p:bldP spid="47" grpId="0"/>
      <p:bldP spid="5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72B14B-87EA-AF19-019A-899C0DB0A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DC5FD4-2EA5-46B6-0B53-0618876D0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2C2D15-E4EB-5807-B9E4-B87B7C7AA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6B5350-166C-DAD8-86F9-A60B97ED5DFC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7614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0E6DFF-4A4C-7D88-92E6-635C47FB8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6A6700-A175-F749-08B4-6AE3059A5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DE9B99-7763-010A-3403-6993C323D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E88B30-C418-6726-687B-A5B06DECA7E8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9171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1DF5F9-25C3-2967-0009-C0EE9412D2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C0FDE-56A6-1D4B-6D80-B7DB7D940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 to In-Class Poll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D24D8B-904B-4415-8A4A-6BB737F4FBB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7886700" cy="4351338"/>
              </a:xfrm>
            </p:spPr>
            <p:txBody>
              <a:bodyPr/>
              <a:lstStyle/>
              <a:p>
                <a:r>
                  <a:rPr lang="en-US" dirty="0"/>
                  <a:t>A tax cut will be equivalent to an increase of government expenditure in this model.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is decreased, then households’ disposable income will increase, which leads to increased demand.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Output will meet the increased demand instantly.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The equilibrium output will </a:t>
                </a:r>
                <a:r>
                  <a:rPr lang="en-US"/>
                  <a:t>increase given the same interest rate, and the IS curve shifts to the right.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D24D8B-904B-4415-8A4A-6BB737F4FBB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7886700" cy="4351338"/>
              </a:xfrm>
              <a:blipFill>
                <a:blip r:embed="rId2"/>
                <a:stretch>
                  <a:fillRect l="-1005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E67B00-E9B4-181E-9B68-8C125FB19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6C66CA-266D-3ABF-661C-E0A53152C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F46157-24A6-E97B-AC17-D95992514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772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551B04-5C37-ADCB-4356-07C82669A0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32DFB-67B8-8C44-50DF-7AA00D2ED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Deriving the LM Curve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0220746-4A44-4A62-A1B7-2102AAE7DEB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7886700" cy="4351338"/>
              </a:xfrm>
            </p:spPr>
            <p:txBody>
              <a:bodyPr/>
              <a:lstStyle/>
              <a:p>
                <a:r>
                  <a:rPr lang="en-US" dirty="0"/>
                  <a:t>Recall that the equilibrium in the financial market is represented by money supply matching money demand: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$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lvl="3"/>
                <a:endParaRPr lang="en-US" dirty="0"/>
              </a:p>
              <a:p>
                <a:r>
                  <a:rPr lang="en-US" dirty="0"/>
                  <a:t>We will transform this money demand in “real” terms by dividing both sides by the overall price level: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sz="500" dirty="0"/>
              </a:p>
              <a:p>
                <a:pPr lvl="1"/>
                <a:r>
                  <a:rPr lang="en-US" dirty="0"/>
                  <a:t>Recall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𝑁𝐺𝐷𝑃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𝑅𝐺𝐷𝑃</m:t>
                        </m:r>
                      </m:den>
                    </m:f>
                  </m:oMath>
                </a14:m>
                <a:r>
                  <a:rPr lang="en-US" dirty="0"/>
                  <a:t>, so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𝑅𝐺𝐷𝑃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𝑁𝐺𝐷𝑃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So, we now have everything expressed in real terms.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0220746-4A44-4A62-A1B7-2102AAE7DEB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7886700" cy="4351338"/>
              </a:xfrm>
              <a:blipFill>
                <a:blip r:embed="rId2"/>
                <a:stretch>
                  <a:fillRect l="-1005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D5D9C5-37ED-8C49-81F9-92F27FF9E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585ED4-47B7-3CD8-FB4C-6539B0F8B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9A37AC-E87B-71E0-7E66-6D244CAC2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184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0CE410-0F70-32F2-F2D0-4425BE8937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31A36-0848-8D90-F8FA-CB0A26DAC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Deriving the LM Curve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90FDDF-4934-805E-BEB8-EDB449AF485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78867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This equation that links output, interest rates, and money is the LM (Liquidity-Money) relation: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sz="500" dirty="0"/>
              </a:p>
              <a:p>
                <a:r>
                  <a:rPr lang="en-US" dirty="0"/>
                  <a:t>The “traditional” LM curve follows this logic…</a:t>
                </a:r>
              </a:p>
              <a:p>
                <a:pPr lvl="1"/>
                <a:r>
                  <a:rPr lang="en-US" dirty="0"/>
                  <a:t>If the interest rate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increases,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will decrease…</a:t>
                </a:r>
              </a:p>
              <a:p>
                <a:pPr lvl="1"/>
                <a:r>
                  <a:rPr lang="en-US" dirty="0"/>
                  <a:t>…and output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must increase to keep the equality.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We will be relying on an updated interpretation…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90FDDF-4934-805E-BEB8-EDB449AF48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7886700" cy="4351338"/>
              </a:xfrm>
              <a:blipFill>
                <a:blip r:embed="rId2"/>
                <a:stretch>
                  <a:fillRect l="-1005" t="-1821" r="-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B6852A-6F6A-8222-14BD-CB0381F88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DC71D1-3E83-F51A-95E7-CF1C23A24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02D5CB-677E-96E6-7820-725C4B9EC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438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0338D0-0DC6-F53F-3B0B-F6468AFA0B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78E33288-0BEA-F199-2F62-466E3ACB6359}"/>
              </a:ext>
            </a:extLst>
          </p:cNvPr>
          <p:cNvCxnSpPr>
            <a:cxnSpLocks/>
            <a:stCxn id="24" idx="3"/>
          </p:cNvCxnSpPr>
          <p:nvPr/>
        </p:nvCxnSpPr>
        <p:spPr>
          <a:xfrm flipV="1">
            <a:off x="783878" y="4026338"/>
            <a:ext cx="3621867" cy="299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5B8BDE3-5562-05D7-DEC7-8B07E985E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Deriving the LM Curve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0A501241-D06D-3197-B6FC-49BE43E2E329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629149" y="1825625"/>
                <a:ext cx="4182340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We will assume that the Fed will select an interest rate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</m:oMath>
                </a14:m>
                <a:r>
                  <a:rPr lang="en-US" dirty="0"/>
                  <a:t>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Then, the fed will conduct monetary policy such that it can achieve its target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</m:oMath>
                </a14:m>
                <a:r>
                  <a:rPr lang="en-US" dirty="0"/>
                  <a:t>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For instance, if the demand for money increases, the Fed will expand money supply to maintain the interest rate of the economy.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0A501241-D06D-3197-B6FC-49BE43E2E32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29149" y="1825625"/>
                <a:ext cx="4182340" cy="4351338"/>
              </a:xfrm>
              <a:blipFill>
                <a:blip r:embed="rId2"/>
                <a:stretch>
                  <a:fillRect l="-1895" t="-1821" r="-26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6A2290-8BF7-8B3A-672C-A9A863E5E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5384F1-9BE3-5514-9015-CA8068FBC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1F87BB-91AA-97EE-5097-25B6289DC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18</a:t>
            </a:fld>
            <a:endParaRPr lang="en-US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34655DE-BD2A-1011-CCBF-59C731FEA8E9}"/>
              </a:ext>
            </a:extLst>
          </p:cNvPr>
          <p:cNvCxnSpPr/>
          <p:nvPr/>
        </p:nvCxnSpPr>
        <p:spPr>
          <a:xfrm>
            <a:off x="629168" y="5737054"/>
            <a:ext cx="38862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D1E9FA3-4646-BF43-6F85-0D03E7F0A1AD}"/>
              </a:ext>
            </a:extLst>
          </p:cNvPr>
          <p:cNvCxnSpPr>
            <a:cxnSpLocks/>
          </p:cNvCxnSpPr>
          <p:nvPr/>
        </p:nvCxnSpPr>
        <p:spPr>
          <a:xfrm rot="16200000">
            <a:off x="-1151141" y="3954581"/>
            <a:ext cx="38862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8A26A53-B5EA-D69E-3133-46ED98080612}"/>
              </a:ext>
            </a:extLst>
          </p:cNvPr>
          <p:cNvSpPr txBox="1"/>
          <p:nvPr/>
        </p:nvSpPr>
        <p:spPr>
          <a:xfrm>
            <a:off x="3877423" y="5730287"/>
            <a:ext cx="7088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Output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218C4BC-4BFE-E672-4109-7AF2A3DE5460}"/>
              </a:ext>
            </a:extLst>
          </p:cNvPr>
          <p:cNvSpPr txBox="1"/>
          <p:nvPr/>
        </p:nvSpPr>
        <p:spPr>
          <a:xfrm rot="16200000">
            <a:off x="77021" y="2198506"/>
            <a:ext cx="11221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Interest Rate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1E662FA-459B-CDCE-64CF-918764EE3A44}"/>
                  </a:ext>
                </a:extLst>
              </p:cNvPr>
              <p:cNvSpPr txBox="1"/>
              <p:nvPr/>
            </p:nvSpPr>
            <p:spPr>
              <a:xfrm>
                <a:off x="3928178" y="3711823"/>
                <a:ext cx="47756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𝐿𝑀</m:t>
                      </m:r>
                    </m:oMath>
                  </m:oMathPara>
                </a14:m>
                <a:endParaRPr lang="en-US" sz="1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1E662FA-459B-CDCE-64CF-918764EE3A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8178" y="3711823"/>
                <a:ext cx="477567" cy="3077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58B6308-ACC2-C6CC-7D4B-A4D36F27B00E}"/>
                  </a:ext>
                </a:extLst>
              </p:cNvPr>
              <p:cNvSpPr txBox="1"/>
              <p:nvPr/>
            </p:nvSpPr>
            <p:spPr>
              <a:xfrm>
                <a:off x="492742" y="3841971"/>
                <a:ext cx="29113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58B6308-ACC2-C6CC-7D4B-A4D36F27B0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742" y="3841971"/>
                <a:ext cx="291136" cy="369332"/>
              </a:xfrm>
              <a:prstGeom prst="rect">
                <a:avLst/>
              </a:prstGeom>
              <a:blipFill>
                <a:blip r:embed="rId4"/>
                <a:stretch>
                  <a:fillRect r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4165624-A934-EB90-CAE0-F19CF665270E}"/>
              </a:ext>
            </a:extLst>
          </p:cNvPr>
          <p:cNvCxnSpPr>
            <a:cxnSpLocks/>
          </p:cNvCxnSpPr>
          <p:nvPr/>
        </p:nvCxnSpPr>
        <p:spPr>
          <a:xfrm rot="16200000">
            <a:off x="793984" y="3992295"/>
            <a:ext cx="0" cy="680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8120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0" grpId="0"/>
      <p:bldP spid="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D9F50B-6638-E636-B667-5A0BE1FC0A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84B45F9-A33F-0CA3-B5C0-526E9F340549}"/>
              </a:ext>
            </a:extLst>
          </p:cNvPr>
          <p:cNvCxnSpPr>
            <a:cxnSpLocks/>
            <a:stCxn id="24" idx="3"/>
          </p:cNvCxnSpPr>
          <p:nvPr/>
        </p:nvCxnSpPr>
        <p:spPr>
          <a:xfrm flipV="1">
            <a:off x="783878" y="4026338"/>
            <a:ext cx="3621867" cy="299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0B0C2D7-C4C5-AB1D-B56A-D686D874B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Shifts of the LM Curve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CF0B3DF5-3432-0CD7-8949-35D7C1CB914F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629149" y="1825625"/>
                <a:ext cx="4182340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When the Fed decides to raise interest rates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the LM curve will shift upward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𝐿𝑀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When the Fed decides to lower interest rates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the LM curve will shift upward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𝐿𝑀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𝐿𝑀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CF0B3DF5-3432-0CD7-8949-35D7C1CB914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29149" y="1825625"/>
                <a:ext cx="4182340" cy="4351338"/>
              </a:xfrm>
              <a:blipFill>
                <a:blip r:embed="rId2"/>
                <a:stretch>
                  <a:fillRect l="-1895" t="-1821" r="-1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2DB480-272D-3245-9D79-02EFCEA1B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287A96-8C90-C66D-41D3-9FC92B838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521416-1D2F-3639-F5A8-157FFFE0D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19</a:t>
            </a:fld>
            <a:endParaRPr lang="en-US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6462B4F-31D2-D16A-83E0-C772CDF68CD6}"/>
              </a:ext>
            </a:extLst>
          </p:cNvPr>
          <p:cNvCxnSpPr/>
          <p:nvPr/>
        </p:nvCxnSpPr>
        <p:spPr>
          <a:xfrm>
            <a:off x="629168" y="5737054"/>
            <a:ext cx="38862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8838138-8A18-3C1A-24A4-55DE20CB1FCB}"/>
              </a:ext>
            </a:extLst>
          </p:cNvPr>
          <p:cNvCxnSpPr>
            <a:cxnSpLocks/>
          </p:cNvCxnSpPr>
          <p:nvPr/>
        </p:nvCxnSpPr>
        <p:spPr>
          <a:xfrm rot="16200000">
            <a:off x="-1151141" y="3954581"/>
            <a:ext cx="38862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7665BBFD-17EE-F2BA-E3C3-BD8D0859AA3E}"/>
              </a:ext>
            </a:extLst>
          </p:cNvPr>
          <p:cNvSpPr txBox="1"/>
          <p:nvPr/>
        </p:nvSpPr>
        <p:spPr>
          <a:xfrm>
            <a:off x="3877423" y="5730287"/>
            <a:ext cx="7088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Output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D0E4ACF-991A-9C3E-1AAF-69E85C65B1B7}"/>
              </a:ext>
            </a:extLst>
          </p:cNvPr>
          <p:cNvSpPr txBox="1"/>
          <p:nvPr/>
        </p:nvSpPr>
        <p:spPr>
          <a:xfrm rot="16200000">
            <a:off x="77021" y="2198506"/>
            <a:ext cx="11221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Interest Rate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97DDEF5-F538-288D-08DA-594DEDEC94BF}"/>
                  </a:ext>
                </a:extLst>
              </p:cNvPr>
              <p:cNvSpPr txBox="1"/>
              <p:nvPr/>
            </p:nvSpPr>
            <p:spPr>
              <a:xfrm>
                <a:off x="3928178" y="3711823"/>
                <a:ext cx="47756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𝐿𝑀</m:t>
                      </m:r>
                    </m:oMath>
                  </m:oMathPara>
                </a14:m>
                <a:endParaRPr lang="en-US" sz="1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97DDEF5-F538-288D-08DA-594DEDEC94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8178" y="3711823"/>
                <a:ext cx="477567" cy="3077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4BA39E1-2F36-7633-F7BF-9E02AA26E5FA}"/>
                  </a:ext>
                </a:extLst>
              </p:cNvPr>
              <p:cNvSpPr txBox="1"/>
              <p:nvPr/>
            </p:nvSpPr>
            <p:spPr>
              <a:xfrm>
                <a:off x="492742" y="3841971"/>
                <a:ext cx="29113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4BA39E1-2F36-7633-F7BF-9E02AA26E5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742" y="3841971"/>
                <a:ext cx="291136" cy="369332"/>
              </a:xfrm>
              <a:prstGeom prst="rect">
                <a:avLst/>
              </a:prstGeom>
              <a:blipFill>
                <a:blip r:embed="rId4"/>
                <a:stretch>
                  <a:fillRect r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4E3F8AF-E97B-1296-552D-0205D9AA9869}"/>
              </a:ext>
            </a:extLst>
          </p:cNvPr>
          <p:cNvCxnSpPr>
            <a:cxnSpLocks/>
          </p:cNvCxnSpPr>
          <p:nvPr/>
        </p:nvCxnSpPr>
        <p:spPr>
          <a:xfrm rot="16200000">
            <a:off x="793984" y="3992295"/>
            <a:ext cx="0" cy="680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A40FAA1-34BF-0868-0746-7ED48BFF0937}"/>
              </a:ext>
            </a:extLst>
          </p:cNvPr>
          <p:cNvCxnSpPr>
            <a:cxnSpLocks/>
          </p:cNvCxnSpPr>
          <p:nvPr/>
        </p:nvCxnSpPr>
        <p:spPr>
          <a:xfrm flipV="1">
            <a:off x="791958" y="3214784"/>
            <a:ext cx="3621867" cy="299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740C7AA-690B-545F-7D99-DA7AE06A07EE}"/>
                  </a:ext>
                </a:extLst>
              </p:cNvPr>
              <p:cNvSpPr txBox="1"/>
              <p:nvPr/>
            </p:nvSpPr>
            <p:spPr>
              <a:xfrm>
                <a:off x="480038" y="3031774"/>
                <a:ext cx="29113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740C7AA-690B-545F-7D99-DA7AE06A07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38" y="3031774"/>
                <a:ext cx="291136" cy="369332"/>
              </a:xfrm>
              <a:prstGeom prst="rect">
                <a:avLst/>
              </a:prstGeom>
              <a:blipFill>
                <a:blip r:embed="rId5"/>
                <a:stretch>
                  <a:fillRect r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E47C3D1-9DAF-E56D-3E33-C1FF6CFB2244}"/>
              </a:ext>
            </a:extLst>
          </p:cNvPr>
          <p:cNvCxnSpPr>
            <a:cxnSpLocks/>
          </p:cNvCxnSpPr>
          <p:nvPr/>
        </p:nvCxnSpPr>
        <p:spPr>
          <a:xfrm rot="16200000">
            <a:off x="802062" y="3182098"/>
            <a:ext cx="0" cy="680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3B43FF5-D0FB-13B6-C680-9C5283BC90B7}"/>
                  </a:ext>
                </a:extLst>
              </p:cNvPr>
              <p:cNvSpPr txBox="1"/>
              <p:nvPr/>
            </p:nvSpPr>
            <p:spPr>
              <a:xfrm>
                <a:off x="3928177" y="2884239"/>
                <a:ext cx="53514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sSup>
                        <m:sSupPr>
                          <m:ctrlPr>
                            <a:rPr lang="en-US" sz="1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en-US" sz="1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sz="1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3B43FF5-D0FB-13B6-C680-9C5283BC90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8177" y="2884239"/>
                <a:ext cx="535146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0FB2AC5-A4D7-2746-8ED1-F3EBDA5AAF20}"/>
              </a:ext>
            </a:extLst>
          </p:cNvPr>
          <p:cNvCxnSpPr>
            <a:cxnSpLocks/>
            <a:stCxn id="15" idx="3"/>
          </p:cNvCxnSpPr>
          <p:nvPr/>
        </p:nvCxnSpPr>
        <p:spPr>
          <a:xfrm flipV="1">
            <a:off x="736845" y="4846972"/>
            <a:ext cx="3621867" cy="299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D1DA0E8-DAD0-A6F2-0361-F824E6978A98}"/>
                  </a:ext>
                </a:extLst>
              </p:cNvPr>
              <p:cNvSpPr txBox="1"/>
              <p:nvPr/>
            </p:nvSpPr>
            <p:spPr>
              <a:xfrm>
                <a:off x="3912318" y="4532457"/>
                <a:ext cx="58163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sSup>
                        <m:sSupPr>
                          <m:ctrlPr>
                            <a:rPr lang="en-US" sz="1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en-US" sz="1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</m:oMath>
                  </m:oMathPara>
                </a14:m>
                <a:endParaRPr lang="en-US" sz="1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D1DA0E8-DAD0-A6F2-0361-F824E6978A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2318" y="4532457"/>
                <a:ext cx="581634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B5E1721-7AEC-8803-099C-01A92245F2E9}"/>
                  </a:ext>
                </a:extLst>
              </p:cNvPr>
              <p:cNvSpPr txBox="1"/>
              <p:nvPr/>
            </p:nvSpPr>
            <p:spPr>
              <a:xfrm>
                <a:off x="445709" y="4662605"/>
                <a:ext cx="29113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p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B5E1721-7AEC-8803-099C-01A92245F2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709" y="4662605"/>
                <a:ext cx="291136" cy="369332"/>
              </a:xfrm>
              <a:prstGeom prst="rect">
                <a:avLst/>
              </a:prstGeom>
              <a:blipFill>
                <a:blip r:embed="rId8"/>
                <a:stretch>
                  <a:fillRect r="-1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6AD524A-D1EB-0BE2-782B-51E10275C7FD}"/>
              </a:ext>
            </a:extLst>
          </p:cNvPr>
          <p:cNvCxnSpPr>
            <a:cxnSpLocks/>
          </p:cNvCxnSpPr>
          <p:nvPr/>
        </p:nvCxnSpPr>
        <p:spPr>
          <a:xfrm rot="16200000">
            <a:off x="778124" y="4812929"/>
            <a:ext cx="0" cy="680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3450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B09A4-5BC9-4EA8-C267-D3B26A49D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https://pollev.com/brianpark046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725A02-EA7A-7321-8B8B-168BF05EA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4C4429-8EF0-A6CF-DF65-1DD6365F7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5CE67F-4580-2DF1-52D2-80C99C5F6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</a:t>
            </a:fld>
            <a:endParaRPr lang="en-US"/>
          </a:p>
        </p:txBody>
      </p:sp>
      <p:pic>
        <p:nvPicPr>
          <p:cNvPr id="8" name="Picture 7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2623E16C-1165-FEA6-D775-025B907AAF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1" t="7618" r="7351" b="7660"/>
          <a:stretch/>
        </p:blipFill>
        <p:spPr>
          <a:xfrm>
            <a:off x="2088573" y="1339928"/>
            <a:ext cx="4966854" cy="493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2335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1A5BD9-E52B-82A2-2C04-EB50895ECE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2B049BA-8D8C-5540-3B0D-2D920BFB9F42}"/>
              </a:ext>
            </a:extLst>
          </p:cNvPr>
          <p:cNvCxnSpPr>
            <a:cxnSpLocks/>
            <a:stCxn id="24" idx="3"/>
          </p:cNvCxnSpPr>
          <p:nvPr/>
        </p:nvCxnSpPr>
        <p:spPr>
          <a:xfrm flipV="1">
            <a:off x="783878" y="4026338"/>
            <a:ext cx="3621867" cy="299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D192631-8D04-2432-67DF-6E07CA8BB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IS-LM Framework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87A784D9-1259-A8B3-A68F-569BB9FDFF2D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629149" y="1825625"/>
                <a:ext cx="4275860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The IS relation summarized: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lang="en-US" dirty="0"/>
              </a:p>
              <a:p>
                <a:pPr lvl="3"/>
                <a:endParaRPr lang="en-US" dirty="0"/>
              </a:p>
              <a:p>
                <a:r>
                  <a:rPr lang="en-US" dirty="0"/>
                  <a:t>The LM relation summarized: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</m:oMath>
                  </m:oMathPara>
                </a14:m>
                <a:endParaRPr lang="en-US" dirty="0"/>
              </a:p>
              <a:p>
                <a:pPr lvl="3"/>
                <a:endParaRPr lang="en-US" dirty="0"/>
              </a:p>
              <a:p>
                <a:r>
                  <a:rPr lang="en-US" dirty="0"/>
                  <a:t>The two relations combined will determine the equilibrium level of output in the short run.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87A784D9-1259-A8B3-A68F-569BB9FDFF2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29149" y="1825625"/>
                <a:ext cx="4275860" cy="4351338"/>
              </a:xfrm>
              <a:blipFill>
                <a:blip r:embed="rId2"/>
                <a:stretch>
                  <a:fillRect l="-1852" t="-1821" r="-27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55BDD6-5DE8-BF22-6D75-CD5782873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E365FC-8AA8-1766-1F6B-D5BA89047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F18B63-2E0B-E1D3-528C-A3688F619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20</a:t>
            </a:fld>
            <a:endParaRPr lang="en-US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9958D3A-976B-D9B9-0A84-258ADDC8F476}"/>
              </a:ext>
            </a:extLst>
          </p:cNvPr>
          <p:cNvCxnSpPr/>
          <p:nvPr/>
        </p:nvCxnSpPr>
        <p:spPr>
          <a:xfrm>
            <a:off x="629168" y="5737054"/>
            <a:ext cx="38862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3ACFA17-5C25-3445-6BD4-71B9EF731EF5}"/>
              </a:ext>
            </a:extLst>
          </p:cNvPr>
          <p:cNvCxnSpPr>
            <a:cxnSpLocks/>
          </p:cNvCxnSpPr>
          <p:nvPr/>
        </p:nvCxnSpPr>
        <p:spPr>
          <a:xfrm rot="16200000">
            <a:off x="-1151141" y="3954581"/>
            <a:ext cx="38862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CFDA3E7A-18CD-FB0D-E432-9F762BD01747}"/>
              </a:ext>
            </a:extLst>
          </p:cNvPr>
          <p:cNvSpPr txBox="1"/>
          <p:nvPr/>
        </p:nvSpPr>
        <p:spPr>
          <a:xfrm>
            <a:off x="3877423" y="5730287"/>
            <a:ext cx="7088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Output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92BD6A6-35CD-361D-F435-181ACC3A5E58}"/>
              </a:ext>
            </a:extLst>
          </p:cNvPr>
          <p:cNvSpPr txBox="1"/>
          <p:nvPr/>
        </p:nvSpPr>
        <p:spPr>
          <a:xfrm rot="16200000">
            <a:off x="77021" y="2198506"/>
            <a:ext cx="11221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Interest Rate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441CE4F-2F0D-3BC9-1C09-96D0F96A5053}"/>
                  </a:ext>
                </a:extLst>
              </p:cNvPr>
              <p:cNvSpPr txBox="1"/>
              <p:nvPr/>
            </p:nvSpPr>
            <p:spPr>
              <a:xfrm>
                <a:off x="3928178" y="3711823"/>
                <a:ext cx="47756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𝐿𝑀</m:t>
                      </m:r>
                    </m:oMath>
                  </m:oMathPara>
                </a14:m>
                <a:endParaRPr lang="en-US" sz="1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441CE4F-2F0D-3BC9-1C09-96D0F96A50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8178" y="3711823"/>
                <a:ext cx="477567" cy="3077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2F3ADD3-CBE4-1A08-17D7-2DA6C582B229}"/>
                  </a:ext>
                </a:extLst>
              </p:cNvPr>
              <p:cNvSpPr txBox="1"/>
              <p:nvPr/>
            </p:nvSpPr>
            <p:spPr>
              <a:xfrm>
                <a:off x="492742" y="3841971"/>
                <a:ext cx="29113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2F3ADD3-CBE4-1A08-17D7-2DA6C582B2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742" y="3841971"/>
                <a:ext cx="291136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54B454D-0AFD-B2A9-3158-11DFEBC87A44}"/>
              </a:ext>
            </a:extLst>
          </p:cNvPr>
          <p:cNvCxnSpPr>
            <a:cxnSpLocks/>
          </p:cNvCxnSpPr>
          <p:nvPr/>
        </p:nvCxnSpPr>
        <p:spPr>
          <a:xfrm rot="16200000">
            <a:off x="793984" y="3992295"/>
            <a:ext cx="0" cy="680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ABEE350A-2575-D690-4AEE-B41AEAFEAB65}"/>
              </a:ext>
            </a:extLst>
          </p:cNvPr>
          <p:cNvSpPr/>
          <p:nvPr/>
        </p:nvSpPr>
        <p:spPr>
          <a:xfrm>
            <a:off x="954751" y="2241552"/>
            <a:ext cx="3359150" cy="3352800"/>
          </a:xfrm>
          <a:custGeom>
            <a:avLst/>
            <a:gdLst>
              <a:gd name="connsiteX0" fmla="*/ 0 w 3359150"/>
              <a:gd name="connsiteY0" fmla="*/ 0 h 3352800"/>
              <a:gd name="connsiteX1" fmla="*/ 1358900 w 3359150"/>
              <a:gd name="connsiteY1" fmla="*/ 2051050 h 3352800"/>
              <a:gd name="connsiteX2" fmla="*/ 3359150 w 3359150"/>
              <a:gd name="connsiteY2" fmla="*/ 3352800 h 335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59150" h="3352800">
                <a:moveTo>
                  <a:pt x="0" y="0"/>
                </a:moveTo>
                <a:cubicBezTo>
                  <a:pt x="399521" y="746125"/>
                  <a:pt x="799042" y="1492250"/>
                  <a:pt x="1358900" y="2051050"/>
                </a:cubicBezTo>
                <a:cubicBezTo>
                  <a:pt x="1918758" y="2609850"/>
                  <a:pt x="2638954" y="2981325"/>
                  <a:pt x="3359150" y="3352800"/>
                </a:cubicBezTo>
              </a:path>
            </a:pathLst>
          </a:cu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6C92FF4-22E1-A04C-5E1C-0D3BF5ED6A1E}"/>
                  </a:ext>
                </a:extLst>
              </p:cNvPr>
              <p:cNvSpPr txBox="1"/>
              <p:nvPr/>
            </p:nvSpPr>
            <p:spPr>
              <a:xfrm>
                <a:off x="4036761" y="5146562"/>
                <a:ext cx="39017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𝐼𝑆</m:t>
                      </m:r>
                    </m:oMath>
                  </m:oMathPara>
                </a14:m>
                <a:endParaRPr lang="en-US" sz="14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6C92FF4-22E1-A04C-5E1C-0D3BF5ED6A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6761" y="5146562"/>
                <a:ext cx="390171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Oval 21">
            <a:extLst>
              <a:ext uri="{FF2B5EF4-FFF2-40B4-BE49-F238E27FC236}">
                <a16:creationId xmlns:a16="http://schemas.microsoft.com/office/drawing/2014/main" id="{F1A45172-3E59-4008-04E8-2AB18F77BD74}"/>
              </a:ext>
            </a:extLst>
          </p:cNvPr>
          <p:cNvSpPr/>
          <p:nvPr/>
        </p:nvSpPr>
        <p:spPr>
          <a:xfrm>
            <a:off x="2031206" y="3989762"/>
            <a:ext cx="73152" cy="7315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DB4960C-96E8-D9A0-D56A-6204E1C1340A}"/>
              </a:ext>
            </a:extLst>
          </p:cNvPr>
          <p:cNvCxnSpPr>
            <a:cxnSpLocks/>
            <a:stCxn id="22" idx="4"/>
          </p:cNvCxnSpPr>
          <p:nvPr/>
        </p:nvCxnSpPr>
        <p:spPr>
          <a:xfrm>
            <a:off x="2067782" y="4062914"/>
            <a:ext cx="0" cy="166737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5CF0086-F957-FE10-040A-A24EA2E6D660}"/>
              </a:ext>
            </a:extLst>
          </p:cNvPr>
          <p:cNvCxnSpPr/>
          <p:nvPr/>
        </p:nvCxnSpPr>
        <p:spPr>
          <a:xfrm>
            <a:off x="2068761" y="5699093"/>
            <a:ext cx="0" cy="680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AE51296-D507-4217-D691-9FAA790044BF}"/>
                  </a:ext>
                </a:extLst>
              </p:cNvPr>
              <p:cNvSpPr txBox="1"/>
              <p:nvPr/>
            </p:nvSpPr>
            <p:spPr>
              <a:xfrm>
                <a:off x="1885402" y="5711129"/>
                <a:ext cx="33618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p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AE51296-D507-4217-D691-9FAA790044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5402" y="5711129"/>
                <a:ext cx="336188" cy="338554"/>
              </a:xfrm>
              <a:prstGeom prst="rect">
                <a:avLst/>
              </a:prstGeom>
              <a:blipFill>
                <a:blip r:embed="rId6"/>
                <a:stretch>
                  <a:fillRect r="-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1479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/>
      <p:bldP spid="22" grpId="0" animBg="1"/>
      <p:bldP spid="2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01C724-CB39-1D81-AF8B-6BA65B309A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FEC0CE1-92C4-98F1-B04F-0274C904CD84}"/>
              </a:ext>
            </a:extLst>
          </p:cNvPr>
          <p:cNvCxnSpPr>
            <a:cxnSpLocks/>
            <a:stCxn id="24" idx="3"/>
          </p:cNvCxnSpPr>
          <p:nvPr/>
        </p:nvCxnSpPr>
        <p:spPr>
          <a:xfrm flipV="1">
            <a:off x="783878" y="4026338"/>
            <a:ext cx="3621867" cy="299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93AC2410-2F62-A01F-5D58-06970A34B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IS-LM Framework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A5FA1682-9063-D726-5976-FAC0EBBA53A0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629149" y="1825625"/>
                <a:ext cx="4275860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Points along the IS curve represent equilibria in the goods market.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Points along the LM curve represent equilibria in the financial market.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Only at point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where the IS and LM curves intersect is both the goods and financial markets in equilibrium.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A5FA1682-9063-D726-5976-FAC0EBBA53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29149" y="1825625"/>
                <a:ext cx="4275860" cy="4351338"/>
              </a:xfrm>
              <a:blipFill>
                <a:blip r:embed="rId2"/>
                <a:stretch>
                  <a:fillRect l="-1852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4F8830-AE79-BE5C-0E25-ACDF101EF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088976-1127-8081-2671-99468DCF9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E2A403-F9D5-7FA7-450D-1596F0974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21</a:t>
            </a:fld>
            <a:endParaRPr lang="en-US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672F868-1D5A-5C87-B481-4C7C6C6D2F29}"/>
              </a:ext>
            </a:extLst>
          </p:cNvPr>
          <p:cNvCxnSpPr/>
          <p:nvPr/>
        </p:nvCxnSpPr>
        <p:spPr>
          <a:xfrm>
            <a:off x="629168" y="5737054"/>
            <a:ext cx="38862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505470A-A340-D3AE-C05C-928EF81944C1}"/>
              </a:ext>
            </a:extLst>
          </p:cNvPr>
          <p:cNvCxnSpPr>
            <a:cxnSpLocks/>
          </p:cNvCxnSpPr>
          <p:nvPr/>
        </p:nvCxnSpPr>
        <p:spPr>
          <a:xfrm rot="16200000">
            <a:off x="-1151141" y="3954581"/>
            <a:ext cx="38862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D4BBD608-0EE6-566E-237B-E66F99C49AC7}"/>
              </a:ext>
            </a:extLst>
          </p:cNvPr>
          <p:cNvSpPr txBox="1"/>
          <p:nvPr/>
        </p:nvSpPr>
        <p:spPr>
          <a:xfrm>
            <a:off x="3877423" y="5730287"/>
            <a:ext cx="7088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Output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34B846B-77E1-8185-B3BE-FCEA3E361C26}"/>
              </a:ext>
            </a:extLst>
          </p:cNvPr>
          <p:cNvSpPr txBox="1"/>
          <p:nvPr/>
        </p:nvSpPr>
        <p:spPr>
          <a:xfrm rot="16200000">
            <a:off x="77021" y="2198506"/>
            <a:ext cx="11221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Interest Rate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47339CC-65F0-1199-3F23-756F7C006490}"/>
                  </a:ext>
                </a:extLst>
              </p:cNvPr>
              <p:cNvSpPr txBox="1"/>
              <p:nvPr/>
            </p:nvSpPr>
            <p:spPr>
              <a:xfrm>
                <a:off x="3928178" y="3711823"/>
                <a:ext cx="47756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𝐿𝑀</m:t>
                      </m:r>
                    </m:oMath>
                  </m:oMathPara>
                </a14:m>
                <a:endParaRPr lang="en-US" sz="1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47339CC-65F0-1199-3F23-756F7C0064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8178" y="3711823"/>
                <a:ext cx="477567" cy="3077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51391A3-3845-8834-8F83-3B58BB4EE7AC}"/>
                  </a:ext>
                </a:extLst>
              </p:cNvPr>
              <p:cNvSpPr txBox="1"/>
              <p:nvPr/>
            </p:nvSpPr>
            <p:spPr>
              <a:xfrm>
                <a:off x="492742" y="3841971"/>
                <a:ext cx="29113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51391A3-3845-8834-8F83-3B58BB4EE7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742" y="3841971"/>
                <a:ext cx="291136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0F5A8B8-300E-0495-0A1F-8667AE39BA79}"/>
              </a:ext>
            </a:extLst>
          </p:cNvPr>
          <p:cNvCxnSpPr>
            <a:cxnSpLocks/>
          </p:cNvCxnSpPr>
          <p:nvPr/>
        </p:nvCxnSpPr>
        <p:spPr>
          <a:xfrm rot="16200000">
            <a:off x="793984" y="3992295"/>
            <a:ext cx="0" cy="680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AE4F3B45-8452-7F05-88C7-92FBF66D901F}"/>
              </a:ext>
            </a:extLst>
          </p:cNvPr>
          <p:cNvSpPr/>
          <p:nvPr/>
        </p:nvSpPr>
        <p:spPr>
          <a:xfrm>
            <a:off x="954751" y="2241552"/>
            <a:ext cx="3359150" cy="3352800"/>
          </a:xfrm>
          <a:custGeom>
            <a:avLst/>
            <a:gdLst>
              <a:gd name="connsiteX0" fmla="*/ 0 w 3359150"/>
              <a:gd name="connsiteY0" fmla="*/ 0 h 3352800"/>
              <a:gd name="connsiteX1" fmla="*/ 1358900 w 3359150"/>
              <a:gd name="connsiteY1" fmla="*/ 2051050 h 3352800"/>
              <a:gd name="connsiteX2" fmla="*/ 3359150 w 3359150"/>
              <a:gd name="connsiteY2" fmla="*/ 3352800 h 335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59150" h="3352800">
                <a:moveTo>
                  <a:pt x="0" y="0"/>
                </a:moveTo>
                <a:cubicBezTo>
                  <a:pt x="399521" y="746125"/>
                  <a:pt x="799042" y="1492250"/>
                  <a:pt x="1358900" y="2051050"/>
                </a:cubicBezTo>
                <a:cubicBezTo>
                  <a:pt x="1918758" y="2609850"/>
                  <a:pt x="2638954" y="2981325"/>
                  <a:pt x="3359150" y="3352800"/>
                </a:cubicBezTo>
              </a:path>
            </a:pathLst>
          </a:cu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79793FE-8833-23DB-4B5F-CE2B3A53786F}"/>
                  </a:ext>
                </a:extLst>
              </p:cNvPr>
              <p:cNvSpPr txBox="1"/>
              <p:nvPr/>
            </p:nvSpPr>
            <p:spPr>
              <a:xfrm>
                <a:off x="4036761" y="5146562"/>
                <a:ext cx="39017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𝐼𝑆</m:t>
                      </m:r>
                    </m:oMath>
                  </m:oMathPara>
                </a14:m>
                <a:endParaRPr lang="en-US" sz="14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79793FE-8833-23DB-4B5F-CE2B3A5378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6761" y="5146562"/>
                <a:ext cx="390171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Oval 21">
            <a:extLst>
              <a:ext uri="{FF2B5EF4-FFF2-40B4-BE49-F238E27FC236}">
                <a16:creationId xmlns:a16="http://schemas.microsoft.com/office/drawing/2014/main" id="{489891ED-FA02-31B5-3CF5-AB6B1DFE8E0A}"/>
              </a:ext>
            </a:extLst>
          </p:cNvPr>
          <p:cNvSpPr/>
          <p:nvPr/>
        </p:nvSpPr>
        <p:spPr>
          <a:xfrm>
            <a:off x="2031206" y="3989762"/>
            <a:ext cx="73152" cy="7315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6C79F9B-FF1A-9AAD-E67E-97DCCE5C723A}"/>
              </a:ext>
            </a:extLst>
          </p:cNvPr>
          <p:cNvCxnSpPr>
            <a:cxnSpLocks/>
            <a:stCxn id="22" idx="4"/>
          </p:cNvCxnSpPr>
          <p:nvPr/>
        </p:nvCxnSpPr>
        <p:spPr>
          <a:xfrm>
            <a:off x="2067782" y="4062914"/>
            <a:ext cx="0" cy="166737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6CD2297-9BEA-8040-B578-A4B105231277}"/>
              </a:ext>
            </a:extLst>
          </p:cNvPr>
          <p:cNvCxnSpPr/>
          <p:nvPr/>
        </p:nvCxnSpPr>
        <p:spPr>
          <a:xfrm>
            <a:off x="2068761" y="5699093"/>
            <a:ext cx="0" cy="680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A3A32E1-85AC-9DAD-08C1-90ADC1A5B501}"/>
                  </a:ext>
                </a:extLst>
              </p:cNvPr>
              <p:cNvSpPr txBox="1"/>
              <p:nvPr/>
            </p:nvSpPr>
            <p:spPr>
              <a:xfrm>
                <a:off x="1885402" y="5711129"/>
                <a:ext cx="33618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p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A3A32E1-85AC-9DAD-08C1-90ADC1A5B5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5402" y="5711129"/>
                <a:ext cx="336188" cy="338554"/>
              </a:xfrm>
              <a:prstGeom prst="rect">
                <a:avLst/>
              </a:prstGeom>
              <a:blipFill>
                <a:blip r:embed="rId6"/>
                <a:stretch>
                  <a:fillRect r="-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DDA19C5-1C40-CB80-2E4A-2848467E1A34}"/>
                  </a:ext>
                </a:extLst>
              </p:cNvPr>
              <p:cNvSpPr txBox="1"/>
              <p:nvPr/>
            </p:nvSpPr>
            <p:spPr>
              <a:xfrm>
                <a:off x="2002631" y="3687783"/>
                <a:ext cx="33618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DDA19C5-1C40-CB80-2E4A-2848467E1A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2631" y="3687783"/>
                <a:ext cx="336188" cy="3385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9912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607C5C-2E12-88F1-7BA8-CFBB74D7B9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EE8B6-152D-7952-D2C4-E890ECAA0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does this Matter?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4076C78-2A03-F56C-7A80-5622A5F5F6F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7964632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We can use this framework to determine the impacts of fiscal and monetary policies.</a:t>
                </a:r>
              </a:p>
              <a:p>
                <a:pPr marL="1828800" lvl="4" indent="0">
                  <a:buNone/>
                </a:pPr>
                <a:endParaRPr lang="en-US" dirty="0"/>
              </a:p>
              <a:p>
                <a:r>
                  <a:rPr lang="en-US" dirty="0"/>
                  <a:t>Monetary Policy: The Fed deciding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through changing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Monetary Expansion: The Fed decreasing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through increasing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Monetary Contraction: The Fed raising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through decreasing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Fiscal Policy: The Government deciding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Fiscal Expansion: Either an increase in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or decrease in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. Specifically, an increase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Fiscal Contraction: Either a decrease in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or increase in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.  Specifically, a decrease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4076C78-2A03-F56C-7A80-5622A5F5F6F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7964632" cy="4351338"/>
              </a:xfrm>
              <a:blipFill>
                <a:blip r:embed="rId2"/>
                <a:stretch>
                  <a:fillRect l="-995" t="-1821" r="-6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F19194-60B2-B7C9-5A65-03F9CF48F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0E9459-1141-F45D-1FA0-A844FF7C6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7960F5-F367-37F0-7123-7A22B7443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622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3AFA63-289C-22BE-AAA5-01421230ED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AAEB678-8C4D-397D-4143-1BB277C7E2A7}"/>
              </a:ext>
            </a:extLst>
          </p:cNvPr>
          <p:cNvCxnSpPr>
            <a:cxnSpLocks/>
            <a:stCxn id="24" idx="3"/>
          </p:cNvCxnSpPr>
          <p:nvPr/>
        </p:nvCxnSpPr>
        <p:spPr>
          <a:xfrm flipV="1">
            <a:off x="783878" y="4026338"/>
            <a:ext cx="3621867" cy="299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F6056F60-0D11-B382-9B28-BC855A3EC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Impact of </a:t>
            </a:r>
            <a:br>
              <a:rPr lang="en-US" dirty="0"/>
            </a:br>
            <a:r>
              <a:rPr lang="en-US" dirty="0"/>
              <a:t>Contractionary Monetary Policy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5296389D-63E3-B482-5B72-52B5FFAA475E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629149" y="1825625"/>
                <a:ext cx="4275860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Suppose that the Fed decides to increase the interest rate in the economy.</a:t>
                </a:r>
              </a:p>
              <a:p>
                <a:pPr lvl="4"/>
                <a:endParaRPr lang="en-US" dirty="0"/>
              </a:p>
              <a:p>
                <a:r>
                  <a:rPr lang="en-US" dirty="0"/>
                  <a:t>Does the IS curve shift?</a:t>
                </a:r>
              </a:p>
              <a:p>
                <a:pPr lvl="1"/>
                <a:r>
                  <a:rPr lang="en-US" dirty="0"/>
                  <a:t>No.</a:t>
                </a:r>
              </a:p>
              <a:p>
                <a:pPr lvl="4"/>
                <a:endParaRPr lang="en-US" dirty="0"/>
              </a:p>
              <a:p>
                <a:r>
                  <a:rPr lang="en-US" dirty="0"/>
                  <a:t>Does the LM curve shift?</a:t>
                </a:r>
              </a:p>
              <a:p>
                <a:pPr lvl="1"/>
                <a:r>
                  <a:rPr lang="en-US" dirty="0"/>
                  <a:t>Yes, upward.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The economy’s equilibrium shifts from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5296389D-63E3-B482-5B72-52B5FFAA475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29149" y="1825625"/>
                <a:ext cx="4275860" cy="4351338"/>
              </a:xfrm>
              <a:blipFill>
                <a:blip r:embed="rId2"/>
                <a:stretch>
                  <a:fillRect l="-1852" t="-1821" r="-3989" b="-2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4962F3-02C5-324F-210F-D8D259197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A046DB-9385-0BE9-7F3B-D3007D962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573D8B-5850-50CA-304B-6A96DF3A2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23</a:t>
            </a:fld>
            <a:endParaRPr lang="en-US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DC3AAC2-E806-D9F3-6C65-E33BD3369F1A}"/>
              </a:ext>
            </a:extLst>
          </p:cNvPr>
          <p:cNvCxnSpPr/>
          <p:nvPr/>
        </p:nvCxnSpPr>
        <p:spPr>
          <a:xfrm>
            <a:off x="629168" y="5737054"/>
            <a:ext cx="38862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E190441-A102-DE3A-11D6-B9796D02813D}"/>
              </a:ext>
            </a:extLst>
          </p:cNvPr>
          <p:cNvCxnSpPr>
            <a:cxnSpLocks/>
          </p:cNvCxnSpPr>
          <p:nvPr/>
        </p:nvCxnSpPr>
        <p:spPr>
          <a:xfrm rot="16200000">
            <a:off x="-1151141" y="3954581"/>
            <a:ext cx="38862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ABE89B73-9EA6-9E7B-7DDF-92F5046074A5}"/>
              </a:ext>
            </a:extLst>
          </p:cNvPr>
          <p:cNvSpPr txBox="1"/>
          <p:nvPr/>
        </p:nvSpPr>
        <p:spPr>
          <a:xfrm>
            <a:off x="3877423" y="5730287"/>
            <a:ext cx="7088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Output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1559E9A-7624-A0AC-AFBF-C99A6F44BE4E}"/>
              </a:ext>
            </a:extLst>
          </p:cNvPr>
          <p:cNvSpPr txBox="1"/>
          <p:nvPr/>
        </p:nvSpPr>
        <p:spPr>
          <a:xfrm rot="16200000">
            <a:off x="77021" y="2198506"/>
            <a:ext cx="11221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Interest Rate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0CC5C94-7333-D432-BF06-EA05E9946E51}"/>
                  </a:ext>
                </a:extLst>
              </p:cNvPr>
              <p:cNvSpPr txBox="1"/>
              <p:nvPr/>
            </p:nvSpPr>
            <p:spPr>
              <a:xfrm>
                <a:off x="3928178" y="3711823"/>
                <a:ext cx="47756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𝐿𝑀</m:t>
                      </m:r>
                    </m:oMath>
                  </m:oMathPara>
                </a14:m>
                <a:endParaRPr lang="en-US" sz="1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0CC5C94-7333-D432-BF06-EA05E9946E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8178" y="3711823"/>
                <a:ext cx="477567" cy="3077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EDAA4FC-3CCA-B1AE-453F-DDA544CA7016}"/>
                  </a:ext>
                </a:extLst>
              </p:cNvPr>
              <p:cNvSpPr txBox="1"/>
              <p:nvPr/>
            </p:nvSpPr>
            <p:spPr>
              <a:xfrm>
                <a:off x="492742" y="3841971"/>
                <a:ext cx="29113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EDAA4FC-3CCA-B1AE-453F-DDA544CA70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742" y="3841971"/>
                <a:ext cx="291136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911695C-EF61-27CD-8A0E-ABBBAB051667}"/>
              </a:ext>
            </a:extLst>
          </p:cNvPr>
          <p:cNvCxnSpPr>
            <a:cxnSpLocks/>
          </p:cNvCxnSpPr>
          <p:nvPr/>
        </p:nvCxnSpPr>
        <p:spPr>
          <a:xfrm rot="16200000">
            <a:off x="793984" y="3992295"/>
            <a:ext cx="0" cy="680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6F35C0C6-FA09-FD83-3775-27AB448C0E4E}"/>
              </a:ext>
            </a:extLst>
          </p:cNvPr>
          <p:cNvSpPr/>
          <p:nvPr/>
        </p:nvSpPr>
        <p:spPr>
          <a:xfrm>
            <a:off x="954751" y="2241552"/>
            <a:ext cx="3359150" cy="3352800"/>
          </a:xfrm>
          <a:custGeom>
            <a:avLst/>
            <a:gdLst>
              <a:gd name="connsiteX0" fmla="*/ 0 w 3359150"/>
              <a:gd name="connsiteY0" fmla="*/ 0 h 3352800"/>
              <a:gd name="connsiteX1" fmla="*/ 1358900 w 3359150"/>
              <a:gd name="connsiteY1" fmla="*/ 2051050 h 3352800"/>
              <a:gd name="connsiteX2" fmla="*/ 3359150 w 3359150"/>
              <a:gd name="connsiteY2" fmla="*/ 3352800 h 335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59150" h="3352800">
                <a:moveTo>
                  <a:pt x="0" y="0"/>
                </a:moveTo>
                <a:cubicBezTo>
                  <a:pt x="399521" y="746125"/>
                  <a:pt x="799042" y="1492250"/>
                  <a:pt x="1358900" y="2051050"/>
                </a:cubicBezTo>
                <a:cubicBezTo>
                  <a:pt x="1918758" y="2609850"/>
                  <a:pt x="2638954" y="2981325"/>
                  <a:pt x="3359150" y="3352800"/>
                </a:cubicBezTo>
              </a:path>
            </a:pathLst>
          </a:cu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ABE19EF-6EB3-D001-7567-9572A528A577}"/>
                  </a:ext>
                </a:extLst>
              </p:cNvPr>
              <p:cNvSpPr txBox="1"/>
              <p:nvPr/>
            </p:nvSpPr>
            <p:spPr>
              <a:xfrm>
                <a:off x="4036761" y="5146562"/>
                <a:ext cx="39017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𝐼𝑆</m:t>
                      </m:r>
                    </m:oMath>
                  </m:oMathPara>
                </a14:m>
                <a:endParaRPr lang="en-US" sz="14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ABE19EF-6EB3-D001-7567-9572A528A5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6761" y="5146562"/>
                <a:ext cx="390171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Oval 21">
            <a:extLst>
              <a:ext uri="{FF2B5EF4-FFF2-40B4-BE49-F238E27FC236}">
                <a16:creationId xmlns:a16="http://schemas.microsoft.com/office/drawing/2014/main" id="{47F6F21B-8EF8-7841-9685-1F523845F819}"/>
              </a:ext>
            </a:extLst>
          </p:cNvPr>
          <p:cNvSpPr/>
          <p:nvPr/>
        </p:nvSpPr>
        <p:spPr>
          <a:xfrm>
            <a:off x="2031206" y="3989762"/>
            <a:ext cx="73152" cy="7315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B59F52E-6F1D-59B3-F602-794F4026A65A}"/>
              </a:ext>
            </a:extLst>
          </p:cNvPr>
          <p:cNvCxnSpPr>
            <a:cxnSpLocks/>
            <a:stCxn id="22" idx="4"/>
          </p:cNvCxnSpPr>
          <p:nvPr/>
        </p:nvCxnSpPr>
        <p:spPr>
          <a:xfrm>
            <a:off x="2067782" y="4062914"/>
            <a:ext cx="0" cy="166737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3DBD6C5-4BF3-C1FC-79B8-74F129F197D0}"/>
              </a:ext>
            </a:extLst>
          </p:cNvPr>
          <p:cNvCxnSpPr/>
          <p:nvPr/>
        </p:nvCxnSpPr>
        <p:spPr>
          <a:xfrm>
            <a:off x="2068761" y="5699093"/>
            <a:ext cx="0" cy="680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CB3482B2-97DF-043A-7863-3B6B114450A7}"/>
                  </a:ext>
                </a:extLst>
              </p:cNvPr>
              <p:cNvSpPr txBox="1"/>
              <p:nvPr/>
            </p:nvSpPr>
            <p:spPr>
              <a:xfrm>
                <a:off x="1885402" y="5711129"/>
                <a:ext cx="33618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p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CB3482B2-97DF-043A-7863-3B6B114450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5402" y="5711129"/>
                <a:ext cx="336188" cy="338554"/>
              </a:xfrm>
              <a:prstGeom prst="rect">
                <a:avLst/>
              </a:prstGeom>
              <a:blipFill>
                <a:blip r:embed="rId6"/>
                <a:stretch>
                  <a:fillRect r="-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2A5ECEE-F2A4-8F0A-4D62-BB74178AA9B3}"/>
                  </a:ext>
                </a:extLst>
              </p:cNvPr>
              <p:cNvSpPr txBox="1"/>
              <p:nvPr/>
            </p:nvSpPr>
            <p:spPr>
              <a:xfrm>
                <a:off x="2002631" y="3687783"/>
                <a:ext cx="33618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2A5ECEE-F2A4-8F0A-4D62-BB74178AA9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2631" y="3687783"/>
                <a:ext cx="336188" cy="3385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DF53F75-852F-06ED-E5C6-42452B216603}"/>
              </a:ext>
            </a:extLst>
          </p:cNvPr>
          <p:cNvCxnSpPr>
            <a:cxnSpLocks/>
          </p:cNvCxnSpPr>
          <p:nvPr/>
        </p:nvCxnSpPr>
        <p:spPr>
          <a:xfrm flipV="1">
            <a:off x="791958" y="3214784"/>
            <a:ext cx="3621867" cy="299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F3DA7ED-624E-E9F4-CC78-318D929A1053}"/>
                  </a:ext>
                </a:extLst>
              </p:cNvPr>
              <p:cNvSpPr txBox="1"/>
              <p:nvPr/>
            </p:nvSpPr>
            <p:spPr>
              <a:xfrm>
                <a:off x="480038" y="3031774"/>
                <a:ext cx="29113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F3DA7ED-624E-E9F4-CC78-318D929A10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38" y="3031774"/>
                <a:ext cx="291136" cy="369332"/>
              </a:xfrm>
              <a:prstGeom prst="rect">
                <a:avLst/>
              </a:prstGeom>
              <a:blipFill>
                <a:blip r:embed="rId8"/>
                <a:stretch>
                  <a:fillRect r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4AA6769-A2CD-EC8C-3921-B3295FBA15CA}"/>
              </a:ext>
            </a:extLst>
          </p:cNvPr>
          <p:cNvCxnSpPr>
            <a:cxnSpLocks/>
          </p:cNvCxnSpPr>
          <p:nvPr/>
        </p:nvCxnSpPr>
        <p:spPr>
          <a:xfrm rot="16200000">
            <a:off x="802062" y="3182098"/>
            <a:ext cx="0" cy="680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288657F-E9F3-495D-D9EE-AE97216775E3}"/>
                  </a:ext>
                </a:extLst>
              </p:cNvPr>
              <p:cNvSpPr txBox="1"/>
              <p:nvPr/>
            </p:nvSpPr>
            <p:spPr>
              <a:xfrm>
                <a:off x="3928177" y="2884239"/>
                <a:ext cx="53514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sSup>
                        <m:sSupPr>
                          <m:ctrlPr>
                            <a:rPr lang="en-US" sz="1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en-US" sz="1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sz="1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288657F-E9F3-495D-D9EE-AE97216775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8177" y="2884239"/>
                <a:ext cx="535146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13">
            <a:extLst>
              <a:ext uri="{FF2B5EF4-FFF2-40B4-BE49-F238E27FC236}">
                <a16:creationId xmlns:a16="http://schemas.microsoft.com/office/drawing/2014/main" id="{1A3E8A5B-892E-EE3E-E7BB-F459264B0CB0}"/>
              </a:ext>
            </a:extLst>
          </p:cNvPr>
          <p:cNvSpPr/>
          <p:nvPr/>
        </p:nvSpPr>
        <p:spPr>
          <a:xfrm>
            <a:off x="1458873" y="3178208"/>
            <a:ext cx="73152" cy="7315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D78E4FE-A4FA-171A-D302-3E9C1523D370}"/>
                  </a:ext>
                </a:extLst>
              </p:cNvPr>
              <p:cNvSpPr txBox="1"/>
              <p:nvPr/>
            </p:nvSpPr>
            <p:spPr>
              <a:xfrm>
                <a:off x="1449868" y="2910121"/>
                <a:ext cx="33618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D78E4FE-A4FA-171A-D302-3E9C1523D3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9868" y="2910121"/>
                <a:ext cx="336188" cy="33855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1FC1681-38EE-2FEF-2100-92C3509FB406}"/>
              </a:ext>
            </a:extLst>
          </p:cNvPr>
          <p:cNvCxnSpPr>
            <a:cxnSpLocks/>
            <a:stCxn id="14" idx="4"/>
          </p:cNvCxnSpPr>
          <p:nvPr/>
        </p:nvCxnSpPr>
        <p:spPr>
          <a:xfrm flipH="1">
            <a:off x="1481249" y="3251360"/>
            <a:ext cx="14200" cy="247892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7BD6681-D273-2C89-024D-9D86C414BF0B}"/>
              </a:ext>
            </a:extLst>
          </p:cNvPr>
          <p:cNvCxnSpPr/>
          <p:nvPr/>
        </p:nvCxnSpPr>
        <p:spPr>
          <a:xfrm>
            <a:off x="1483728" y="5701346"/>
            <a:ext cx="0" cy="680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73664C4-55EB-82A0-B424-AAF0FCA7E078}"/>
                  </a:ext>
                </a:extLst>
              </p:cNvPr>
              <p:cNvSpPr txBox="1"/>
              <p:nvPr/>
            </p:nvSpPr>
            <p:spPr>
              <a:xfrm>
                <a:off x="1300369" y="5713382"/>
                <a:ext cx="33618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p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∗′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73664C4-55EB-82A0-B424-AAF0FCA7E0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0369" y="5713382"/>
                <a:ext cx="336188" cy="338554"/>
              </a:xfrm>
              <a:prstGeom prst="rect">
                <a:avLst/>
              </a:prstGeom>
              <a:blipFill>
                <a:blip r:embed="rId11"/>
                <a:stretch>
                  <a:fillRect r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5625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4" grpId="0" animBg="1"/>
      <p:bldP spid="15" grpId="0"/>
      <p:bldP spid="3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895D81-2D2F-A0D1-A461-94F3C693FC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4BDA2-F542-8E75-3BE5-5C61B1929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Impact of </a:t>
            </a:r>
            <a:br>
              <a:rPr lang="en-US" dirty="0"/>
            </a:br>
            <a:r>
              <a:rPr lang="en-US" dirty="0"/>
              <a:t>Contractionary Monetary Policy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4A79EC1-94BA-CBCE-594E-8AC45A1D832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78867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Let’s explain this using words:</a:t>
                </a:r>
              </a:p>
              <a:p>
                <a:pPr lvl="3"/>
                <a:endParaRPr lang="en-US" dirty="0"/>
              </a:p>
              <a:p>
                <a:pPr lvl="1"/>
                <a:r>
                  <a:rPr lang="en-US" dirty="0"/>
                  <a:t>As the interest rate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increases, the cost of borrowing rises, and investment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will decrease.</a:t>
                </a:r>
              </a:p>
              <a:p>
                <a:pPr lvl="3"/>
                <a:endParaRPr lang="en-US" dirty="0"/>
              </a:p>
              <a:p>
                <a:pPr lvl="1"/>
                <a:r>
                  <a:rPr lang="en-US" dirty="0"/>
                  <a:t>When investment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decreases, aggregate demand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will also fall. Recall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3"/>
                <a:endParaRPr lang="en-US" dirty="0"/>
              </a:p>
              <a:p>
                <a:pPr lvl="1"/>
                <a:r>
                  <a:rPr lang="en-US" dirty="0"/>
                  <a:t>Decreased aggregate demand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will lead to a decrease in the equilibrium output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in the goods market.</a:t>
                </a:r>
              </a:p>
              <a:p>
                <a:pPr lvl="3"/>
                <a:endParaRPr lang="en-US" dirty="0"/>
              </a:p>
              <a:p>
                <a:pPr lvl="1"/>
                <a:r>
                  <a:rPr lang="en-US" dirty="0"/>
                  <a:t>The economy will reach a new equilibrium moving along the IS curve to a higher interest rate and lower output.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4A79EC1-94BA-CBCE-594E-8AC45A1D83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7886700" cy="4351338"/>
              </a:xfrm>
              <a:blipFill>
                <a:blip r:embed="rId2"/>
                <a:stretch>
                  <a:fillRect l="-1005" t="-1821" r="-1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75397B-9F93-6EE9-E391-D6DADAF4A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C54052-B4C4-2A14-1C94-CE98CD98F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F9FC23-ECFD-74AF-9577-9A018485C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876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C1A10E-4801-DAE4-5B5E-8F35445037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773B7B41-1963-104A-EAAA-A3F9D1AAB87E}"/>
              </a:ext>
            </a:extLst>
          </p:cNvPr>
          <p:cNvCxnSpPr>
            <a:cxnSpLocks/>
            <a:stCxn id="24" idx="3"/>
          </p:cNvCxnSpPr>
          <p:nvPr/>
        </p:nvCxnSpPr>
        <p:spPr>
          <a:xfrm flipV="1">
            <a:off x="783878" y="4026338"/>
            <a:ext cx="3621867" cy="299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7E68BC7-6F78-9A19-DE75-9335BA13E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Impact of </a:t>
            </a:r>
            <a:br>
              <a:rPr lang="en-US" dirty="0"/>
            </a:br>
            <a:r>
              <a:rPr lang="en-US" dirty="0"/>
              <a:t>Expansionary Fiscal Policy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3FB09818-433C-A0E7-7CC0-0616917FA0EC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629149" y="1825625"/>
                <a:ext cx="4275860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Suppose that the government decides to issue a tax cut.</a:t>
                </a:r>
              </a:p>
              <a:p>
                <a:pPr lvl="4"/>
                <a:endParaRPr lang="en-US" dirty="0"/>
              </a:p>
              <a:p>
                <a:r>
                  <a:rPr lang="en-US" dirty="0"/>
                  <a:t>Does the IS curve shift?</a:t>
                </a:r>
              </a:p>
              <a:p>
                <a:pPr lvl="1"/>
                <a:r>
                  <a:rPr lang="en-US" dirty="0"/>
                  <a:t>Yes, to the right.</a:t>
                </a:r>
              </a:p>
              <a:p>
                <a:pPr lvl="4"/>
                <a:endParaRPr lang="en-US" dirty="0"/>
              </a:p>
              <a:p>
                <a:r>
                  <a:rPr lang="en-US" dirty="0"/>
                  <a:t>Does the LM curve shift?</a:t>
                </a:r>
              </a:p>
              <a:p>
                <a:pPr lvl="1"/>
                <a:r>
                  <a:rPr lang="en-US" dirty="0"/>
                  <a:t>No.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The economy’s equilibrium shifts from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3FB09818-433C-A0E7-7CC0-0616917FA0E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29149" y="1825625"/>
                <a:ext cx="4275860" cy="4351338"/>
              </a:xfrm>
              <a:blipFill>
                <a:blip r:embed="rId2"/>
                <a:stretch>
                  <a:fillRect l="-1852" t="-1821" r="-27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2B6A39-782B-E679-53CB-DACDC4A44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BF62EF-7690-646B-6D82-C5F686A86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833893-5591-DA50-247D-8E38977B6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25</a:t>
            </a:fld>
            <a:endParaRPr lang="en-US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9164C7D-9E34-973C-4AEF-EB21213BFA96}"/>
              </a:ext>
            </a:extLst>
          </p:cNvPr>
          <p:cNvCxnSpPr/>
          <p:nvPr/>
        </p:nvCxnSpPr>
        <p:spPr>
          <a:xfrm>
            <a:off x="629168" y="5737054"/>
            <a:ext cx="38862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2F79B2C-654C-F9B0-B2D6-DDAFA8FBC409}"/>
              </a:ext>
            </a:extLst>
          </p:cNvPr>
          <p:cNvCxnSpPr>
            <a:cxnSpLocks/>
          </p:cNvCxnSpPr>
          <p:nvPr/>
        </p:nvCxnSpPr>
        <p:spPr>
          <a:xfrm rot="16200000">
            <a:off x="-1151141" y="3954581"/>
            <a:ext cx="38862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848CF6B6-F5B2-0D52-23B4-44143A5F2A2B}"/>
              </a:ext>
            </a:extLst>
          </p:cNvPr>
          <p:cNvSpPr txBox="1"/>
          <p:nvPr/>
        </p:nvSpPr>
        <p:spPr>
          <a:xfrm>
            <a:off x="3877423" y="5730287"/>
            <a:ext cx="7088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Output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A5EBE2E-26C4-8FE7-65CB-4E05CAF1590B}"/>
              </a:ext>
            </a:extLst>
          </p:cNvPr>
          <p:cNvSpPr txBox="1"/>
          <p:nvPr/>
        </p:nvSpPr>
        <p:spPr>
          <a:xfrm rot="16200000">
            <a:off x="77021" y="2198506"/>
            <a:ext cx="11221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Interest Rate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54EE17C-98FE-C1F1-A50B-0F2DD583D509}"/>
                  </a:ext>
                </a:extLst>
              </p:cNvPr>
              <p:cNvSpPr txBox="1"/>
              <p:nvPr/>
            </p:nvSpPr>
            <p:spPr>
              <a:xfrm>
                <a:off x="3928178" y="3711823"/>
                <a:ext cx="47756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𝐿𝑀</m:t>
                      </m:r>
                    </m:oMath>
                  </m:oMathPara>
                </a14:m>
                <a:endParaRPr lang="en-US" sz="1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0CC5C94-7333-D432-BF06-EA05E9946E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8178" y="3711823"/>
                <a:ext cx="477567" cy="3077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128A294-B9E5-A808-42F4-F3981821F93F}"/>
                  </a:ext>
                </a:extLst>
              </p:cNvPr>
              <p:cNvSpPr txBox="1"/>
              <p:nvPr/>
            </p:nvSpPr>
            <p:spPr>
              <a:xfrm>
                <a:off x="492742" y="3841971"/>
                <a:ext cx="29113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EDAA4FC-3CCA-B1AE-453F-DDA544CA70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742" y="3841971"/>
                <a:ext cx="291136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DAAC5B0-1CC7-7ED3-39B9-B06AC8B83756}"/>
              </a:ext>
            </a:extLst>
          </p:cNvPr>
          <p:cNvCxnSpPr>
            <a:cxnSpLocks/>
          </p:cNvCxnSpPr>
          <p:nvPr/>
        </p:nvCxnSpPr>
        <p:spPr>
          <a:xfrm rot="16200000">
            <a:off x="793984" y="3992295"/>
            <a:ext cx="0" cy="680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9F662799-1530-EB71-FA4B-F844437B794D}"/>
              </a:ext>
            </a:extLst>
          </p:cNvPr>
          <p:cNvSpPr/>
          <p:nvPr/>
        </p:nvSpPr>
        <p:spPr>
          <a:xfrm>
            <a:off x="954751" y="2241552"/>
            <a:ext cx="3359150" cy="3352800"/>
          </a:xfrm>
          <a:custGeom>
            <a:avLst/>
            <a:gdLst>
              <a:gd name="connsiteX0" fmla="*/ 0 w 3359150"/>
              <a:gd name="connsiteY0" fmla="*/ 0 h 3352800"/>
              <a:gd name="connsiteX1" fmla="*/ 1358900 w 3359150"/>
              <a:gd name="connsiteY1" fmla="*/ 2051050 h 3352800"/>
              <a:gd name="connsiteX2" fmla="*/ 3359150 w 3359150"/>
              <a:gd name="connsiteY2" fmla="*/ 3352800 h 335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59150" h="3352800">
                <a:moveTo>
                  <a:pt x="0" y="0"/>
                </a:moveTo>
                <a:cubicBezTo>
                  <a:pt x="399521" y="746125"/>
                  <a:pt x="799042" y="1492250"/>
                  <a:pt x="1358900" y="2051050"/>
                </a:cubicBezTo>
                <a:cubicBezTo>
                  <a:pt x="1918758" y="2609850"/>
                  <a:pt x="2638954" y="2981325"/>
                  <a:pt x="3359150" y="3352800"/>
                </a:cubicBezTo>
              </a:path>
            </a:pathLst>
          </a:cu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C7814AB-9784-F853-6CA4-B82A049FC8F9}"/>
                  </a:ext>
                </a:extLst>
              </p:cNvPr>
              <p:cNvSpPr txBox="1"/>
              <p:nvPr/>
            </p:nvSpPr>
            <p:spPr>
              <a:xfrm>
                <a:off x="4036761" y="5146562"/>
                <a:ext cx="39017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𝐼𝑆</m:t>
                      </m:r>
                    </m:oMath>
                  </m:oMathPara>
                </a14:m>
                <a:endParaRPr lang="en-US" sz="14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ABE19EF-6EB3-D001-7567-9572A528A5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6761" y="5146562"/>
                <a:ext cx="390171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Oval 21">
            <a:extLst>
              <a:ext uri="{FF2B5EF4-FFF2-40B4-BE49-F238E27FC236}">
                <a16:creationId xmlns:a16="http://schemas.microsoft.com/office/drawing/2014/main" id="{4B5C6E4B-E2E0-D208-7615-41715C7B29B3}"/>
              </a:ext>
            </a:extLst>
          </p:cNvPr>
          <p:cNvSpPr/>
          <p:nvPr/>
        </p:nvSpPr>
        <p:spPr>
          <a:xfrm>
            <a:off x="2031206" y="3989762"/>
            <a:ext cx="73152" cy="7315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5DECC60-7ED0-8B07-D6AD-1E7DF7C1620D}"/>
              </a:ext>
            </a:extLst>
          </p:cNvPr>
          <p:cNvCxnSpPr>
            <a:cxnSpLocks/>
            <a:stCxn id="22" idx="4"/>
          </p:cNvCxnSpPr>
          <p:nvPr/>
        </p:nvCxnSpPr>
        <p:spPr>
          <a:xfrm>
            <a:off x="2067782" y="4062914"/>
            <a:ext cx="0" cy="166737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7CB0E8D-F94F-B2F5-26EB-42E9E028B8E3}"/>
              </a:ext>
            </a:extLst>
          </p:cNvPr>
          <p:cNvCxnSpPr/>
          <p:nvPr/>
        </p:nvCxnSpPr>
        <p:spPr>
          <a:xfrm>
            <a:off x="2068761" y="5699093"/>
            <a:ext cx="0" cy="680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C4010422-F91F-8C28-F47D-E42F6CC0CE7E}"/>
                  </a:ext>
                </a:extLst>
              </p:cNvPr>
              <p:cNvSpPr txBox="1"/>
              <p:nvPr/>
            </p:nvSpPr>
            <p:spPr>
              <a:xfrm>
                <a:off x="1885402" y="5711129"/>
                <a:ext cx="33618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p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CB3482B2-97DF-043A-7863-3B6B114450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5402" y="5711129"/>
                <a:ext cx="336188" cy="338554"/>
              </a:xfrm>
              <a:prstGeom prst="rect">
                <a:avLst/>
              </a:prstGeom>
              <a:blipFill>
                <a:blip r:embed="rId6"/>
                <a:stretch>
                  <a:fillRect r="-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928F8D6-5A79-340C-FD72-69C969CCA941}"/>
                  </a:ext>
                </a:extLst>
              </p:cNvPr>
              <p:cNvSpPr txBox="1"/>
              <p:nvPr/>
            </p:nvSpPr>
            <p:spPr>
              <a:xfrm>
                <a:off x="2002631" y="3687783"/>
                <a:ext cx="33618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2A5ECEE-F2A4-8F0A-4D62-BB74178AA9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2631" y="3687783"/>
                <a:ext cx="336188" cy="3385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52A6869-4406-B008-DB8F-296C4DD488F4}"/>
                  </a:ext>
                </a:extLst>
              </p:cNvPr>
              <p:cNvSpPr txBox="1"/>
              <p:nvPr/>
            </p:nvSpPr>
            <p:spPr>
              <a:xfrm>
                <a:off x="2822078" y="3711823"/>
                <a:ext cx="33618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52A6869-4406-B008-DB8F-296C4DD488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2078" y="3711823"/>
                <a:ext cx="336188" cy="33855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7D7A716-BB9B-338E-A566-D8708AE3FCBD}"/>
              </a:ext>
            </a:extLst>
          </p:cNvPr>
          <p:cNvCxnSpPr/>
          <p:nvPr/>
        </p:nvCxnSpPr>
        <p:spPr>
          <a:xfrm>
            <a:off x="2899058" y="5710959"/>
            <a:ext cx="0" cy="680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329529D-1F33-3680-4728-44930176F51A}"/>
                  </a:ext>
                </a:extLst>
              </p:cNvPr>
              <p:cNvSpPr txBox="1"/>
              <p:nvPr/>
            </p:nvSpPr>
            <p:spPr>
              <a:xfrm>
                <a:off x="2715699" y="5722995"/>
                <a:ext cx="33618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p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∗′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329529D-1F33-3680-4728-44930176F5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5699" y="5722995"/>
                <a:ext cx="336188" cy="338554"/>
              </a:xfrm>
              <a:prstGeom prst="rect">
                <a:avLst/>
              </a:prstGeom>
              <a:blipFill>
                <a:blip r:embed="rId9"/>
                <a:stretch>
                  <a:fillRect r="-16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070FA9FF-846A-B39C-F0E9-DD54F0C3BEFC}"/>
              </a:ext>
            </a:extLst>
          </p:cNvPr>
          <p:cNvSpPr/>
          <p:nvPr/>
        </p:nvSpPr>
        <p:spPr>
          <a:xfrm>
            <a:off x="1455657" y="1983350"/>
            <a:ext cx="3072384" cy="3073518"/>
          </a:xfrm>
          <a:custGeom>
            <a:avLst/>
            <a:gdLst>
              <a:gd name="connsiteX0" fmla="*/ 0 w 3359150"/>
              <a:gd name="connsiteY0" fmla="*/ 0 h 3352800"/>
              <a:gd name="connsiteX1" fmla="*/ 1358900 w 3359150"/>
              <a:gd name="connsiteY1" fmla="*/ 2051050 h 3352800"/>
              <a:gd name="connsiteX2" fmla="*/ 3359150 w 3359150"/>
              <a:gd name="connsiteY2" fmla="*/ 3352800 h 335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59150" h="3352800">
                <a:moveTo>
                  <a:pt x="0" y="0"/>
                </a:moveTo>
                <a:cubicBezTo>
                  <a:pt x="399521" y="746125"/>
                  <a:pt x="799042" y="1492250"/>
                  <a:pt x="1358900" y="2051050"/>
                </a:cubicBezTo>
                <a:cubicBezTo>
                  <a:pt x="1918758" y="2609850"/>
                  <a:pt x="2638954" y="2981325"/>
                  <a:pt x="3359150" y="3352800"/>
                </a:cubicBezTo>
              </a:path>
            </a:pathLst>
          </a:cu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B62D7D6-1008-6647-9BBB-C38AB30F934C}"/>
                  </a:ext>
                </a:extLst>
              </p:cNvPr>
              <p:cNvSpPr txBox="1"/>
              <p:nvPr/>
            </p:nvSpPr>
            <p:spPr>
              <a:xfrm>
                <a:off x="4013510" y="4520498"/>
                <a:ext cx="43667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sSup>
                        <m:sSupPr>
                          <m:ctrlPr>
                            <a:rPr lang="en-US" sz="1400" b="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US" sz="1400" b="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sz="14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B62D7D6-1008-6647-9BBB-C38AB30F93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3510" y="4520498"/>
                <a:ext cx="436671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13">
            <a:extLst>
              <a:ext uri="{FF2B5EF4-FFF2-40B4-BE49-F238E27FC236}">
                <a16:creationId xmlns:a16="http://schemas.microsoft.com/office/drawing/2014/main" id="{BA4A62D8-C60A-D8FD-D58E-21A8AA1FC5B1}"/>
              </a:ext>
            </a:extLst>
          </p:cNvPr>
          <p:cNvSpPr/>
          <p:nvPr/>
        </p:nvSpPr>
        <p:spPr>
          <a:xfrm>
            <a:off x="2831083" y="3979910"/>
            <a:ext cx="73152" cy="7315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C866352-5985-FA5E-508A-CE458FAEBBFE}"/>
              </a:ext>
            </a:extLst>
          </p:cNvPr>
          <p:cNvCxnSpPr>
            <a:cxnSpLocks/>
            <a:stCxn id="14" idx="4"/>
          </p:cNvCxnSpPr>
          <p:nvPr/>
        </p:nvCxnSpPr>
        <p:spPr>
          <a:xfrm>
            <a:off x="2867659" y="4053062"/>
            <a:ext cx="30803" cy="167722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2590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3" grpId="0"/>
      <p:bldP spid="23" grpId="0" animBg="1"/>
      <p:bldP spid="27" grpId="0"/>
      <p:bldP spid="1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7B016B-8D1F-E2CD-0B2E-30DBE98665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C982A-78E7-710A-FD33-D0BC42E15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Impact of </a:t>
            </a:r>
            <a:br>
              <a:rPr lang="en-US" dirty="0"/>
            </a:br>
            <a:r>
              <a:rPr lang="en-US" dirty="0"/>
              <a:t>Expansionary Fiscal Policy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A02EC5-146D-EDBD-E7F3-D4998492656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78867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Let’s explain this using words:</a:t>
                </a:r>
              </a:p>
              <a:p>
                <a:pPr lvl="3"/>
                <a:endParaRPr lang="en-US" dirty="0"/>
              </a:p>
              <a:p>
                <a:pPr lvl="1"/>
                <a:r>
                  <a:rPr lang="en-US" dirty="0"/>
                  <a:t>As taxation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decreases, households’ disposable income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increases.</a:t>
                </a:r>
              </a:p>
              <a:p>
                <a:pPr lvl="3"/>
                <a:endParaRPr lang="en-US" dirty="0"/>
              </a:p>
              <a:p>
                <a:pPr lvl="1"/>
                <a:r>
                  <a:rPr lang="en-US" dirty="0"/>
                  <a:t>When disposable income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increases, aggregate demand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will also increase. Recall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3"/>
                <a:endParaRPr lang="en-US" dirty="0"/>
              </a:p>
              <a:p>
                <a:pPr lvl="1"/>
                <a:r>
                  <a:rPr lang="en-US" dirty="0"/>
                  <a:t>Increased aggregate demand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will lead to a increase in the equilibrium output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in the goods market.</a:t>
                </a:r>
              </a:p>
              <a:p>
                <a:pPr lvl="3"/>
                <a:endParaRPr lang="en-US" dirty="0"/>
              </a:p>
              <a:p>
                <a:pPr lvl="1"/>
                <a:r>
                  <a:rPr lang="en-US" dirty="0"/>
                  <a:t>The economy will reach a new equilibrium moving along the LM curve to higher output, and an unchanged interest rate.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A02EC5-146D-EDBD-E7F3-D499849265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7886700" cy="4351338"/>
              </a:xfrm>
              <a:blipFill>
                <a:blip r:embed="rId2"/>
                <a:stretch>
                  <a:fillRect l="-1005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608342-0939-CAB8-0A82-282A6EC22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DBE48F-B04F-1905-636D-C7D0BA78C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F216ED-D836-B4E1-8D85-6D95DFFD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478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876499-6EE5-50D1-FF8F-0AF2E234DD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6716E-782C-3F05-3830-F17F214D0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Fiscal and Monetary Policy Mix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DFCEB4-ADDC-3594-C3B0-E3336D199D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r>
              <a:rPr lang="en-US" dirty="0"/>
              <a:t>In the real world, most economies will see a mix of fiscal and monetary policies occurring in conjunction.</a:t>
            </a:r>
          </a:p>
          <a:p>
            <a:pPr lvl="3"/>
            <a:endParaRPr lang="en-US" dirty="0"/>
          </a:p>
          <a:p>
            <a:r>
              <a:rPr lang="en-US" dirty="0"/>
              <a:t>If the government is already running a large deficit, it may be better to get some help from monetary policy.</a:t>
            </a:r>
          </a:p>
          <a:p>
            <a:pPr lvl="3"/>
            <a:endParaRPr lang="en-US" dirty="0"/>
          </a:p>
          <a:p>
            <a:r>
              <a:rPr lang="en-US" dirty="0"/>
              <a:t>If the interest rate is already incredibly low, there is not a lot of room for monetary policy, and it may be beneficial to get some help from fiscal policy.</a:t>
            </a:r>
          </a:p>
          <a:p>
            <a:pPr lvl="3"/>
            <a:endParaRPr lang="en-US" dirty="0"/>
          </a:p>
          <a:p>
            <a:r>
              <a:rPr lang="en-US" dirty="0"/>
              <a:t>Long story short, using both fiscal and monetary policy allows us to “share the burden.”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9C5FA4-B50C-90BF-7C1E-CE6FFFAC9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1FF814-BEC5-98D3-9830-599631D3F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922BDB-07AA-404F-CBD0-5D7A3A144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439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2101A9-FE94-DE25-083E-5E1FDAA56F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A8F0CEE-9714-8398-E067-FB2E125C0105}"/>
              </a:ext>
            </a:extLst>
          </p:cNvPr>
          <p:cNvCxnSpPr>
            <a:cxnSpLocks/>
            <a:stCxn id="24" idx="3"/>
          </p:cNvCxnSpPr>
          <p:nvPr/>
        </p:nvCxnSpPr>
        <p:spPr>
          <a:xfrm flipV="1">
            <a:off x="783878" y="4026338"/>
            <a:ext cx="3621867" cy="299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F8BA23E-FD4F-46DD-0A00-3B444F811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Impact of Expansionary Fiscal</a:t>
            </a:r>
            <a:br>
              <a:rPr lang="en-US" dirty="0"/>
            </a:br>
            <a:r>
              <a:rPr lang="en-US" dirty="0"/>
              <a:t>and Expansionary Monetary Policy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5B2A3B7F-15A9-C9B6-B567-38513EDF3BC4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629149" y="1825625"/>
                <a:ext cx="4275860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Suppose that the Fed and the government both decide to run an expansionary policy.</a:t>
                </a:r>
              </a:p>
              <a:p>
                <a:pPr lvl="4"/>
                <a:endParaRPr lang="en-US" dirty="0"/>
              </a:p>
              <a:p>
                <a:r>
                  <a:rPr lang="en-US" dirty="0"/>
                  <a:t>Does the IS curve shift?</a:t>
                </a:r>
              </a:p>
              <a:p>
                <a:pPr lvl="1"/>
                <a:r>
                  <a:rPr lang="en-US" dirty="0"/>
                  <a:t>Yes, to the right.</a:t>
                </a:r>
              </a:p>
              <a:p>
                <a:pPr lvl="4"/>
                <a:endParaRPr lang="en-US" dirty="0"/>
              </a:p>
              <a:p>
                <a:r>
                  <a:rPr lang="en-US" dirty="0"/>
                  <a:t>Does the LM curve shift?</a:t>
                </a:r>
              </a:p>
              <a:p>
                <a:pPr lvl="1"/>
                <a:r>
                  <a:rPr lang="en-US" dirty="0"/>
                  <a:t>Yes, downward.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The economy’s equilibrium shifts from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5B2A3B7F-15A9-C9B6-B567-38513EDF3BC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29149" y="1825625"/>
                <a:ext cx="4275860" cy="4351338"/>
              </a:xfrm>
              <a:blipFill>
                <a:blip r:embed="rId2"/>
                <a:stretch>
                  <a:fillRect l="-1852" t="-1821" r="-2991" b="-2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9D243-5261-71D0-43FC-3785B19E7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10ED5C-6CD7-86E6-C97B-054844D55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0FF7C2-BCC7-6A7E-0D3B-AFE59520F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28</a:t>
            </a:fld>
            <a:endParaRPr lang="en-US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9438FBB-6F7A-0DE9-65B9-09DD5054978E}"/>
              </a:ext>
            </a:extLst>
          </p:cNvPr>
          <p:cNvCxnSpPr/>
          <p:nvPr/>
        </p:nvCxnSpPr>
        <p:spPr>
          <a:xfrm>
            <a:off x="629168" y="5737054"/>
            <a:ext cx="38862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C7EB7A0-8B60-36A0-F8AF-5272170B0034}"/>
              </a:ext>
            </a:extLst>
          </p:cNvPr>
          <p:cNvCxnSpPr>
            <a:cxnSpLocks/>
          </p:cNvCxnSpPr>
          <p:nvPr/>
        </p:nvCxnSpPr>
        <p:spPr>
          <a:xfrm rot="16200000">
            <a:off x="-1151141" y="3954581"/>
            <a:ext cx="38862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067E22C4-BE6B-2600-3B23-41567F323CAE}"/>
              </a:ext>
            </a:extLst>
          </p:cNvPr>
          <p:cNvSpPr txBox="1"/>
          <p:nvPr/>
        </p:nvSpPr>
        <p:spPr>
          <a:xfrm>
            <a:off x="3877423" y="5730287"/>
            <a:ext cx="7088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Output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0E9BAAD-96A1-0997-A1EE-5E0D2A49C1AC}"/>
              </a:ext>
            </a:extLst>
          </p:cNvPr>
          <p:cNvSpPr txBox="1"/>
          <p:nvPr/>
        </p:nvSpPr>
        <p:spPr>
          <a:xfrm rot="16200000">
            <a:off x="77021" y="2198506"/>
            <a:ext cx="11221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Interest Rate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FFFDE51-7D5B-DDBC-38DC-C6FD45F7A333}"/>
                  </a:ext>
                </a:extLst>
              </p:cNvPr>
              <p:cNvSpPr txBox="1"/>
              <p:nvPr/>
            </p:nvSpPr>
            <p:spPr>
              <a:xfrm>
                <a:off x="4125365" y="3711823"/>
                <a:ext cx="47756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𝐿𝑀</m:t>
                      </m:r>
                    </m:oMath>
                  </m:oMathPara>
                </a14:m>
                <a:endParaRPr lang="en-US" sz="1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FFFDE51-7D5B-DDBC-38DC-C6FD45F7A3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5365" y="3711823"/>
                <a:ext cx="477567" cy="3077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9B29E15-6D10-7D45-EF42-1881AB26C827}"/>
                  </a:ext>
                </a:extLst>
              </p:cNvPr>
              <p:cNvSpPr txBox="1"/>
              <p:nvPr/>
            </p:nvSpPr>
            <p:spPr>
              <a:xfrm>
                <a:off x="492742" y="3841971"/>
                <a:ext cx="29113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EDAA4FC-3CCA-B1AE-453F-DDA544CA70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742" y="3841971"/>
                <a:ext cx="291136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F4F3114-8A60-13E1-0293-CEA6BECEFB7E}"/>
              </a:ext>
            </a:extLst>
          </p:cNvPr>
          <p:cNvCxnSpPr>
            <a:cxnSpLocks/>
          </p:cNvCxnSpPr>
          <p:nvPr/>
        </p:nvCxnSpPr>
        <p:spPr>
          <a:xfrm rot="16200000">
            <a:off x="793984" y="3992295"/>
            <a:ext cx="0" cy="680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242CDB51-FE1B-D2A1-867C-904815D5F6A4}"/>
              </a:ext>
            </a:extLst>
          </p:cNvPr>
          <p:cNvSpPr/>
          <p:nvPr/>
        </p:nvSpPr>
        <p:spPr>
          <a:xfrm>
            <a:off x="954751" y="2241552"/>
            <a:ext cx="3359150" cy="3352800"/>
          </a:xfrm>
          <a:custGeom>
            <a:avLst/>
            <a:gdLst>
              <a:gd name="connsiteX0" fmla="*/ 0 w 3359150"/>
              <a:gd name="connsiteY0" fmla="*/ 0 h 3352800"/>
              <a:gd name="connsiteX1" fmla="*/ 1358900 w 3359150"/>
              <a:gd name="connsiteY1" fmla="*/ 2051050 h 3352800"/>
              <a:gd name="connsiteX2" fmla="*/ 3359150 w 3359150"/>
              <a:gd name="connsiteY2" fmla="*/ 3352800 h 335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59150" h="3352800">
                <a:moveTo>
                  <a:pt x="0" y="0"/>
                </a:moveTo>
                <a:cubicBezTo>
                  <a:pt x="399521" y="746125"/>
                  <a:pt x="799042" y="1492250"/>
                  <a:pt x="1358900" y="2051050"/>
                </a:cubicBezTo>
                <a:cubicBezTo>
                  <a:pt x="1918758" y="2609850"/>
                  <a:pt x="2638954" y="2981325"/>
                  <a:pt x="3359150" y="3352800"/>
                </a:cubicBezTo>
              </a:path>
            </a:pathLst>
          </a:cu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C5D6B25-B519-943D-6A6A-0AE3332ECD79}"/>
                  </a:ext>
                </a:extLst>
              </p:cNvPr>
              <p:cNvSpPr txBox="1"/>
              <p:nvPr/>
            </p:nvSpPr>
            <p:spPr>
              <a:xfrm>
                <a:off x="4217539" y="5333003"/>
                <a:ext cx="39017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𝐼𝑆</m:t>
                      </m:r>
                    </m:oMath>
                  </m:oMathPara>
                </a14:m>
                <a:endParaRPr lang="en-US" sz="14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C5D6B25-B519-943D-6A6A-0AE3332ECD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7539" y="5333003"/>
                <a:ext cx="390171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Oval 21">
            <a:extLst>
              <a:ext uri="{FF2B5EF4-FFF2-40B4-BE49-F238E27FC236}">
                <a16:creationId xmlns:a16="http://schemas.microsoft.com/office/drawing/2014/main" id="{1350A701-83D8-EA22-6966-79723CDA091B}"/>
              </a:ext>
            </a:extLst>
          </p:cNvPr>
          <p:cNvSpPr/>
          <p:nvPr/>
        </p:nvSpPr>
        <p:spPr>
          <a:xfrm>
            <a:off x="2031206" y="3989762"/>
            <a:ext cx="73152" cy="7315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DE7170C-C892-1E88-A091-135DC014C46D}"/>
              </a:ext>
            </a:extLst>
          </p:cNvPr>
          <p:cNvCxnSpPr>
            <a:cxnSpLocks/>
            <a:stCxn id="22" idx="4"/>
          </p:cNvCxnSpPr>
          <p:nvPr/>
        </p:nvCxnSpPr>
        <p:spPr>
          <a:xfrm>
            <a:off x="2067782" y="4062914"/>
            <a:ext cx="0" cy="166737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90ADC1F-8A62-CF39-9955-580B37D73B6E}"/>
              </a:ext>
            </a:extLst>
          </p:cNvPr>
          <p:cNvCxnSpPr/>
          <p:nvPr/>
        </p:nvCxnSpPr>
        <p:spPr>
          <a:xfrm>
            <a:off x="2068761" y="5699093"/>
            <a:ext cx="0" cy="680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29470F7-22F0-B38C-51D8-78B9C90A5344}"/>
                  </a:ext>
                </a:extLst>
              </p:cNvPr>
              <p:cNvSpPr txBox="1"/>
              <p:nvPr/>
            </p:nvSpPr>
            <p:spPr>
              <a:xfrm>
                <a:off x="1885402" y="5711129"/>
                <a:ext cx="33618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p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CB3482B2-97DF-043A-7863-3B6B114450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5402" y="5711129"/>
                <a:ext cx="336188" cy="338554"/>
              </a:xfrm>
              <a:prstGeom prst="rect">
                <a:avLst/>
              </a:prstGeom>
              <a:blipFill>
                <a:blip r:embed="rId6"/>
                <a:stretch>
                  <a:fillRect r="-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C31DF08-7F3F-101F-F969-42AF73880C02}"/>
                  </a:ext>
                </a:extLst>
              </p:cNvPr>
              <p:cNvSpPr txBox="1"/>
              <p:nvPr/>
            </p:nvSpPr>
            <p:spPr>
              <a:xfrm>
                <a:off x="2002631" y="3687783"/>
                <a:ext cx="33618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2A5ECEE-F2A4-8F0A-4D62-BB74178AA9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2631" y="3687783"/>
                <a:ext cx="336188" cy="3385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5416234-5722-1685-1A40-B75122A4D228}"/>
                  </a:ext>
                </a:extLst>
              </p:cNvPr>
              <p:cNvSpPr txBox="1"/>
              <p:nvPr/>
            </p:nvSpPr>
            <p:spPr>
              <a:xfrm>
                <a:off x="3613112" y="4537516"/>
                <a:ext cx="33618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5416234-5722-1685-1A40-B75122A4D2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3112" y="4537516"/>
                <a:ext cx="336188" cy="33855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785835B8-2407-6746-F5A7-2F21527FF7F1}"/>
              </a:ext>
            </a:extLst>
          </p:cNvPr>
          <p:cNvCxnSpPr/>
          <p:nvPr/>
        </p:nvCxnSpPr>
        <p:spPr>
          <a:xfrm>
            <a:off x="3659104" y="5696113"/>
            <a:ext cx="0" cy="680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749273E-57CB-B289-F2F7-6D3162A78B93}"/>
                  </a:ext>
                </a:extLst>
              </p:cNvPr>
              <p:cNvSpPr txBox="1"/>
              <p:nvPr/>
            </p:nvSpPr>
            <p:spPr>
              <a:xfrm>
                <a:off x="3475745" y="5708149"/>
                <a:ext cx="33618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p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∗′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749273E-57CB-B289-F2F7-6D3162A78B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5745" y="5708149"/>
                <a:ext cx="336188" cy="338554"/>
              </a:xfrm>
              <a:prstGeom prst="rect">
                <a:avLst/>
              </a:prstGeom>
              <a:blipFill>
                <a:blip r:embed="rId9"/>
                <a:stretch>
                  <a:fillRect r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B6042824-732D-0F9D-8414-A6CD8D6F64AF}"/>
              </a:ext>
            </a:extLst>
          </p:cNvPr>
          <p:cNvSpPr/>
          <p:nvPr/>
        </p:nvSpPr>
        <p:spPr>
          <a:xfrm>
            <a:off x="1258549" y="2126420"/>
            <a:ext cx="3072384" cy="3073518"/>
          </a:xfrm>
          <a:custGeom>
            <a:avLst/>
            <a:gdLst>
              <a:gd name="connsiteX0" fmla="*/ 0 w 3359150"/>
              <a:gd name="connsiteY0" fmla="*/ 0 h 3352800"/>
              <a:gd name="connsiteX1" fmla="*/ 1358900 w 3359150"/>
              <a:gd name="connsiteY1" fmla="*/ 2051050 h 3352800"/>
              <a:gd name="connsiteX2" fmla="*/ 3359150 w 3359150"/>
              <a:gd name="connsiteY2" fmla="*/ 3352800 h 335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59150" h="3352800">
                <a:moveTo>
                  <a:pt x="0" y="0"/>
                </a:moveTo>
                <a:cubicBezTo>
                  <a:pt x="399521" y="746125"/>
                  <a:pt x="799042" y="1492250"/>
                  <a:pt x="1358900" y="2051050"/>
                </a:cubicBezTo>
                <a:cubicBezTo>
                  <a:pt x="1918758" y="2609850"/>
                  <a:pt x="2638954" y="2981325"/>
                  <a:pt x="3359150" y="3352800"/>
                </a:cubicBezTo>
              </a:path>
            </a:pathLst>
          </a:cu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CA91B36-1BEB-DB2F-416A-8CAEBDB4CE27}"/>
                  </a:ext>
                </a:extLst>
              </p:cNvPr>
              <p:cNvSpPr txBox="1"/>
              <p:nvPr/>
            </p:nvSpPr>
            <p:spPr>
              <a:xfrm>
                <a:off x="4210944" y="4882524"/>
                <a:ext cx="43667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sSup>
                        <m:sSupPr>
                          <m:ctrlPr>
                            <a:rPr lang="en-US" sz="1400" b="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US" sz="1400" b="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sz="14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CA91B36-1BEB-DB2F-416A-8CAEBDB4CE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0944" y="4882524"/>
                <a:ext cx="436671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AE41FA5-AA41-617B-AE0F-2B1B70769727}"/>
              </a:ext>
            </a:extLst>
          </p:cNvPr>
          <p:cNvCxnSpPr>
            <a:cxnSpLocks/>
            <a:stCxn id="14" idx="4"/>
          </p:cNvCxnSpPr>
          <p:nvPr/>
        </p:nvCxnSpPr>
        <p:spPr>
          <a:xfrm>
            <a:off x="3658693" y="4878755"/>
            <a:ext cx="0" cy="858299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D1671DE-169E-0D09-6941-9F3528A53D50}"/>
              </a:ext>
            </a:extLst>
          </p:cNvPr>
          <p:cNvCxnSpPr>
            <a:cxnSpLocks/>
            <a:stCxn id="10" idx="3"/>
          </p:cNvCxnSpPr>
          <p:nvPr/>
        </p:nvCxnSpPr>
        <p:spPr>
          <a:xfrm flipV="1">
            <a:off x="736845" y="4846972"/>
            <a:ext cx="3621867" cy="299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518757E-5B08-6FBE-C0BB-593E9C3B5E73}"/>
                  </a:ext>
                </a:extLst>
              </p:cNvPr>
              <p:cNvSpPr txBox="1"/>
              <p:nvPr/>
            </p:nvSpPr>
            <p:spPr>
              <a:xfrm>
                <a:off x="4138462" y="4511324"/>
                <a:ext cx="53514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sSup>
                        <m:sSupPr>
                          <m:ctrlPr>
                            <a:rPr lang="en-US" sz="1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en-US" sz="1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sz="1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518757E-5B08-6FBE-C0BB-593E9C3B5E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8462" y="4511324"/>
                <a:ext cx="535146" cy="3077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B9BF8DD-9C79-92F6-4E7A-A0C1877364EF}"/>
                  </a:ext>
                </a:extLst>
              </p:cNvPr>
              <p:cNvSpPr txBox="1"/>
              <p:nvPr/>
            </p:nvSpPr>
            <p:spPr>
              <a:xfrm>
                <a:off x="445709" y="4662605"/>
                <a:ext cx="29113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p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B9BF8DD-9C79-92F6-4E7A-A0C1877364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709" y="4662605"/>
                <a:ext cx="291136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E18FA3E-7E2F-2E1E-4B87-738C5A4DC86A}"/>
              </a:ext>
            </a:extLst>
          </p:cNvPr>
          <p:cNvCxnSpPr>
            <a:cxnSpLocks/>
          </p:cNvCxnSpPr>
          <p:nvPr/>
        </p:nvCxnSpPr>
        <p:spPr>
          <a:xfrm rot="16200000">
            <a:off x="778124" y="4812929"/>
            <a:ext cx="0" cy="680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2FAF3C84-234A-BB6E-B757-8E4BF5A206E2}"/>
              </a:ext>
            </a:extLst>
          </p:cNvPr>
          <p:cNvSpPr/>
          <p:nvPr/>
        </p:nvSpPr>
        <p:spPr>
          <a:xfrm>
            <a:off x="3622117" y="4805603"/>
            <a:ext cx="73152" cy="7315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964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3" grpId="0"/>
      <p:bldP spid="23" grpId="0" animBg="1"/>
      <p:bldP spid="27" grpId="0"/>
      <p:bldP spid="9" grpId="0"/>
      <p:bldP spid="10" grpId="0"/>
      <p:bldP spid="1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C34A8C-922E-C508-D67D-D10E202AA6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004A4-2201-3E7D-C515-CCDA639D7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Impact of Expansionary Fiscal</a:t>
            </a:r>
            <a:br>
              <a:rPr lang="en-US" dirty="0"/>
            </a:br>
            <a:r>
              <a:rPr lang="en-US" dirty="0"/>
              <a:t>and Expansionary Monetary Policy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72AEFC-DE9C-51E2-C75A-5AECA4D7A9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r>
              <a:rPr lang="en-US" dirty="0"/>
              <a:t>A mix of both expansionary fiscal and monetary policies have been deployed in the past in combating recessions.</a:t>
            </a:r>
          </a:p>
          <a:p>
            <a:pPr lvl="3"/>
            <a:endParaRPr lang="en-US" dirty="0"/>
          </a:p>
          <a:p>
            <a:r>
              <a:rPr lang="en-US" dirty="0"/>
              <a:t>During the recessions of 2001, 2008, and 2020, a mixed policy was adopted to varying levels of success.</a:t>
            </a:r>
          </a:p>
          <a:p>
            <a:pPr lvl="3"/>
            <a:endParaRPr lang="en-US" dirty="0"/>
          </a:p>
          <a:p>
            <a:r>
              <a:rPr lang="en-US" dirty="0"/>
              <a:t>Let us examine what happened in the latest period of recession that followed the COVID-19 pandemic.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D88F6F-7498-0319-561E-4D58C6FC4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E31F07-21B1-20DD-7D4B-D6B0AEC4C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2989C4-9837-E187-6DCF-F3A3CE303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754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F3F6D-9EEF-3BB2-B5B6-637EF2FD6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Expanding the Goods Market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CFC462-8EB1-3ABE-777B-9222958EE41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7886700" cy="4351338"/>
              </a:xfrm>
            </p:spPr>
            <p:txBody>
              <a:bodyPr/>
              <a:lstStyle/>
              <a:p>
                <a:r>
                  <a:rPr lang="en-US" dirty="0"/>
                  <a:t>Aggregate demand in the goods market is expressed as: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sz="500" dirty="0"/>
              </a:p>
              <a:p>
                <a:r>
                  <a:rPr lang="en-US" dirty="0"/>
                  <a:t>Previously, we assumed that investment was exogenous. Now we will expand the model: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sz="500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dirty="0"/>
                  <a:t> means that consumption is a function that depends on the value of income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and taxation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endParaRPr lang="en-US" sz="500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r>
                  <a:rPr lang="en-US" dirty="0"/>
                  <a:t> means that investment is now endogenous, and that it depends on the value of output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and the interest rate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CFC462-8EB1-3ABE-777B-9222958EE4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7886700" cy="4351338"/>
              </a:xfrm>
              <a:blipFill>
                <a:blip r:embed="rId2"/>
                <a:stretch>
                  <a:fillRect l="-1005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96FAEA-1CB6-950A-7ED6-2C11A58BE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CBE927-5673-1A2D-A465-5C8F018F9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8A035A-05D3-6585-B6EE-DA7BE096F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264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DB008-6A3B-13C2-26F6-0032C0636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Combating Recessions: 2020</a:t>
            </a:r>
            <a:br>
              <a:rPr lang="en-US" dirty="0"/>
            </a:br>
            <a:r>
              <a:rPr lang="en-US" dirty="0"/>
              <a:t>Drop in Output Growth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809E7F-8C04-8157-9878-15FFACAD5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46FAC6-545F-BDE3-4B56-2468296AA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830586-1969-C585-A2D6-B97BF6838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30</a:t>
            </a:fld>
            <a:endParaRPr lang="en-US" dirty="0"/>
          </a:p>
        </p:txBody>
      </p:sp>
      <p:pic>
        <p:nvPicPr>
          <p:cNvPr id="10" name="Content Placeholder 9" descr="A graph of a line graph&#10;&#10;Description automatically generated with medium confidence">
            <a:extLst>
              <a:ext uri="{FF2B5EF4-FFF2-40B4-BE49-F238E27FC236}">
                <a16:creationId xmlns:a16="http://schemas.microsoft.com/office/drawing/2014/main" id="{18B6A19E-E78B-58D9-50FE-C91E6C02B0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858169"/>
            <a:ext cx="7620000" cy="4286250"/>
          </a:xfr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DB9922B-1795-67F9-C68D-EAF02BFDBFF3}"/>
              </a:ext>
            </a:extLst>
          </p:cNvPr>
          <p:cNvCxnSpPr>
            <a:cxnSpLocks/>
          </p:cNvCxnSpPr>
          <p:nvPr/>
        </p:nvCxnSpPr>
        <p:spPr>
          <a:xfrm>
            <a:off x="3283527" y="3896591"/>
            <a:ext cx="509155" cy="126769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7598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6DE365-902C-8827-D42E-56AF7453AE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BFC2A-7C3D-4F06-633B-852442448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Combating Recessions: 2020</a:t>
            </a:r>
            <a:br>
              <a:rPr lang="en-US" dirty="0"/>
            </a:br>
            <a:r>
              <a:rPr lang="en-US" dirty="0"/>
              <a:t>Expansionary Monetary Policy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FA3CF3-44BD-5E29-EF04-9F3057FC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948AD1-6CAB-C366-CC51-69DEED0A2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1D3A17-1317-D50C-901C-4AA6A0C15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31</a:t>
            </a:fld>
            <a:endParaRPr lang="en-US" dirty="0"/>
          </a:p>
        </p:txBody>
      </p:sp>
      <p:pic>
        <p:nvPicPr>
          <p:cNvPr id="9" name="Content Placeholder 8" descr="A graph of a financial graph&#10;&#10;Description automatically generated with medium confidence">
            <a:extLst>
              <a:ext uri="{FF2B5EF4-FFF2-40B4-BE49-F238E27FC236}">
                <a16:creationId xmlns:a16="http://schemas.microsoft.com/office/drawing/2014/main" id="{84F968FC-6A3F-9BD6-0B00-2CDEE3A86D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858169"/>
            <a:ext cx="7620000" cy="4286250"/>
          </a:xfr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E6F72BC-D98E-BF30-B944-4D17F415CF00}"/>
              </a:ext>
            </a:extLst>
          </p:cNvPr>
          <p:cNvCxnSpPr>
            <a:cxnSpLocks/>
          </p:cNvCxnSpPr>
          <p:nvPr/>
        </p:nvCxnSpPr>
        <p:spPr>
          <a:xfrm>
            <a:off x="3283527" y="4145973"/>
            <a:ext cx="394855" cy="122612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7566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D0442B-7B6E-8567-9A81-7753B04450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7575A-3E23-EA95-029D-07F61C04F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Combating Recessions: 2020</a:t>
            </a:r>
            <a:br>
              <a:rPr lang="en-US" dirty="0"/>
            </a:br>
            <a:r>
              <a:rPr lang="en-US" dirty="0"/>
              <a:t>Expansionary Fiscal Policy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137E68-6693-DE35-0CE2-43CB3E3AA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6CAC6A-DA40-1B32-AE20-3E54D51F6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983600-146A-9270-5160-411154D2B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32</a:t>
            </a:fld>
            <a:endParaRPr lang="en-US" dirty="0"/>
          </a:p>
        </p:txBody>
      </p:sp>
      <p:pic>
        <p:nvPicPr>
          <p:cNvPr id="14" name="Content Placeholder 13" descr="A graph of a graph showing the growth of the company's revenue&#10;&#10;Description automatically generated with medium confidence">
            <a:extLst>
              <a:ext uri="{FF2B5EF4-FFF2-40B4-BE49-F238E27FC236}">
                <a16:creationId xmlns:a16="http://schemas.microsoft.com/office/drawing/2014/main" id="{790977CA-D6D3-622B-F28C-EB45266518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858169"/>
            <a:ext cx="7620000" cy="4286250"/>
          </a:xfr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DEB88B9-C7CF-A1EC-D8F9-20FA16ADDF42}"/>
              </a:ext>
            </a:extLst>
          </p:cNvPr>
          <p:cNvCxnSpPr>
            <a:cxnSpLocks/>
          </p:cNvCxnSpPr>
          <p:nvPr/>
        </p:nvCxnSpPr>
        <p:spPr>
          <a:xfrm flipV="1">
            <a:off x="3252355" y="2670464"/>
            <a:ext cx="426027" cy="183919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6011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48C339-0EF6-36D6-DCC4-3464A7FA87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7CEBA-A61E-21F5-A8EB-53B3F0D76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Combating Recessions: 2020</a:t>
            </a:r>
            <a:br>
              <a:rPr lang="en-US" dirty="0"/>
            </a:br>
            <a:r>
              <a:rPr lang="en-US" dirty="0"/>
              <a:t>Expansionary Fiscal Policy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DBFCC1-2B4C-0CA6-3012-77395FD32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14CFFB-4BFB-1E2B-8ACA-3253C415B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FB2B09-BBD8-31A8-A9C1-70BADFBA1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33</a:t>
            </a:fld>
            <a:endParaRPr lang="en-US" dirty="0"/>
          </a:p>
        </p:txBody>
      </p:sp>
      <p:pic>
        <p:nvPicPr>
          <p:cNvPr id="14" name="Content Placeholder 13" descr="A graph of a graph showing the value of tax receipts&#10;&#10;Description automatically generated with medium confidence">
            <a:extLst>
              <a:ext uri="{FF2B5EF4-FFF2-40B4-BE49-F238E27FC236}">
                <a16:creationId xmlns:a16="http://schemas.microsoft.com/office/drawing/2014/main" id="{1882B70D-04F7-70DD-2B1E-B28588B999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858169"/>
            <a:ext cx="7620000" cy="4286250"/>
          </a:xfr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9D9DD1F-6A75-AD93-B6BD-7CFC208D3D9B}"/>
              </a:ext>
            </a:extLst>
          </p:cNvPr>
          <p:cNvCxnSpPr>
            <a:cxnSpLocks/>
          </p:cNvCxnSpPr>
          <p:nvPr/>
        </p:nvCxnSpPr>
        <p:spPr>
          <a:xfrm>
            <a:off x="3283527" y="3813464"/>
            <a:ext cx="446809" cy="135081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9141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433898-71F2-C463-543E-6450B32E31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6B7B2-BC20-DB67-CB86-3D7508835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Expanding the Goods Market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8967479-B3D7-D401-5B46-018A66DA526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78867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Let’s take a closer look 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r>
                  <a:rPr lang="en-US" dirty="0"/>
                  <a:t>…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When the output (income) increases, firms will increase their investment to increase production.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When the interest rate increases, the cost of borrowing increases, and firms will be discouraged to invest.</a:t>
                </a:r>
              </a:p>
              <a:p>
                <a:pPr lvl="3"/>
                <a:endParaRPr lang="en-US" sz="1200" dirty="0"/>
              </a:p>
              <a:p>
                <a:r>
                  <a:rPr lang="en-US" dirty="0"/>
                  <a:t>We will not be setting up a specific functional form for investment.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8967479-B3D7-D401-5B46-018A66DA52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7886700" cy="4351338"/>
              </a:xfrm>
              <a:blipFill>
                <a:blip r:embed="rId2"/>
                <a:stretch>
                  <a:fillRect l="-1005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0CFDF8-787D-4FBB-9E5C-68485EFC6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F56077-2560-E5AD-276F-4E24F1BEF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EA1B68-370C-3571-469E-432B49C0C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603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46CB08-24B0-26A4-AFA0-ED2DDB3EA8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F26E7-1E24-990E-2B53-98E55E1D3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Expanding the Goods Market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6003C8B-2D8D-7557-3307-96F75B33141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7886700" cy="4351338"/>
              </a:xfrm>
            </p:spPr>
            <p:txBody>
              <a:bodyPr/>
              <a:lstStyle/>
              <a:p>
                <a:r>
                  <a:rPr lang="en-US" dirty="0"/>
                  <a:t>At the equilibrium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dirty="0"/>
                  <a:t>, we now have: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lang="en-US" dirty="0"/>
              </a:p>
              <a:p>
                <a:pPr lvl="3"/>
                <a:endParaRPr lang="en-US" dirty="0"/>
              </a:p>
              <a:p>
                <a:r>
                  <a:rPr lang="en-US" dirty="0"/>
                  <a:t>When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increases…</a:t>
                </a:r>
              </a:p>
              <a:p>
                <a:pPr lvl="1"/>
                <a:r>
                  <a:rPr lang="en-US" dirty="0"/>
                  <a:t>Income increases, which leads to an increase in the households’ disposable income, and consumption will increase.</a:t>
                </a:r>
              </a:p>
              <a:p>
                <a:pPr lvl="1"/>
                <a:r>
                  <a:rPr lang="en-US" dirty="0"/>
                  <a:t>Income increases, which leads to increased sales, which leads to firms increasing investment to meet the increased sales.</a:t>
                </a:r>
              </a:p>
              <a:p>
                <a:pPr lvl="4"/>
                <a:endParaRPr lang="en-US" dirty="0"/>
              </a:p>
              <a:p>
                <a:r>
                  <a:rPr lang="en-US" dirty="0"/>
                  <a:t>To sum up, when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increases, aggregate demand will increase due to increases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6003C8B-2D8D-7557-3307-96F75B3314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7886700" cy="4351338"/>
              </a:xfrm>
              <a:blipFill>
                <a:blip r:embed="rId2"/>
                <a:stretch>
                  <a:fillRect l="-1005" t="-1821" r="-7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3E3C28-80F9-2132-4735-66FD2E0BC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B12AF6-7F34-36E8-D391-4BF2C1FEB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007D56-F40B-9A68-7C8B-730953685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264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rc 10">
            <a:extLst>
              <a:ext uri="{FF2B5EF4-FFF2-40B4-BE49-F238E27FC236}">
                <a16:creationId xmlns:a16="http://schemas.microsoft.com/office/drawing/2014/main" id="{C56AD82A-4C5F-1368-5025-B4C1497755B1}"/>
              </a:ext>
            </a:extLst>
          </p:cNvPr>
          <p:cNvSpPr/>
          <p:nvPr/>
        </p:nvSpPr>
        <p:spPr>
          <a:xfrm>
            <a:off x="882642" y="5482931"/>
            <a:ext cx="349249" cy="476241"/>
          </a:xfrm>
          <a:prstGeom prst="arc">
            <a:avLst>
              <a:gd name="adj1" fmla="val 15974147"/>
              <a:gd name="adj2" fmla="val 0"/>
            </a:avLst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D7D14069-7683-C305-782F-C95F2A3379FD}"/>
              </a:ext>
            </a:extLst>
          </p:cNvPr>
          <p:cNvCxnSpPr>
            <a:cxnSpLocks/>
            <a:stCxn id="35" idx="4"/>
          </p:cNvCxnSpPr>
          <p:nvPr/>
        </p:nvCxnSpPr>
        <p:spPr>
          <a:xfrm>
            <a:off x="2530840" y="4027418"/>
            <a:ext cx="0" cy="169363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103F71E7-A3B9-A70A-AE06-057512FF3BAD}"/>
              </a:ext>
            </a:extLst>
          </p:cNvPr>
          <p:cNvSpPr/>
          <p:nvPr/>
        </p:nvSpPr>
        <p:spPr>
          <a:xfrm>
            <a:off x="792480" y="3086100"/>
            <a:ext cx="3703320" cy="1310640"/>
          </a:xfrm>
          <a:custGeom>
            <a:avLst/>
            <a:gdLst>
              <a:gd name="connsiteX0" fmla="*/ 0 w 3703320"/>
              <a:gd name="connsiteY0" fmla="*/ 1310640 h 1310640"/>
              <a:gd name="connsiteX1" fmla="*/ 1760220 w 3703320"/>
              <a:gd name="connsiteY1" fmla="*/ 899160 h 1310640"/>
              <a:gd name="connsiteX2" fmla="*/ 3703320 w 3703320"/>
              <a:gd name="connsiteY2" fmla="*/ 0 h 1310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03320" h="1310640">
                <a:moveTo>
                  <a:pt x="0" y="1310640"/>
                </a:moveTo>
                <a:cubicBezTo>
                  <a:pt x="571500" y="1214120"/>
                  <a:pt x="1143000" y="1117600"/>
                  <a:pt x="1760220" y="899160"/>
                </a:cubicBezTo>
                <a:cubicBezTo>
                  <a:pt x="2377440" y="680720"/>
                  <a:pt x="3040380" y="340360"/>
                  <a:pt x="3703320" y="0"/>
                </a:cubicBez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2E04A36-BBD6-6C3F-7F1D-09A44C07A4CB}"/>
              </a:ext>
            </a:extLst>
          </p:cNvPr>
          <p:cNvCxnSpPr/>
          <p:nvPr/>
        </p:nvCxnSpPr>
        <p:spPr>
          <a:xfrm flipV="1">
            <a:off x="791440" y="2005013"/>
            <a:ext cx="3723403" cy="3725572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F2A4F93E-A4CB-6914-B7DE-FE3006D89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Expanding the Goods Market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313D3C2A-65ED-39F1-75E4-6A6911B56C3B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629149" y="1825625"/>
                <a:ext cx="4030667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Plotting this new relation, we find the following plot.</a:t>
                </a:r>
              </a:p>
              <a:p>
                <a:pPr lvl="3"/>
                <a:endParaRPr lang="en-US" dirty="0"/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Unlike the previous case,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is now a slight curve.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All other factors remain unchanged from the previous model in LEC02.</a:t>
                </a:r>
              </a:p>
              <a:p>
                <a:pPr lvl="3"/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313D3C2A-65ED-39F1-75E4-6A6911B56C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29149" y="1825625"/>
                <a:ext cx="4030667" cy="4351338"/>
              </a:xfrm>
              <a:blipFill>
                <a:blip r:embed="rId2"/>
                <a:stretch>
                  <a:fillRect l="-1964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26EAB3-EE5C-0C02-3CDD-ECA71CC56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BC02FF-164F-5D0C-1896-33E804B78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0D3114-1CC3-79EB-3840-A86066AA7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6</a:t>
            </a:fld>
            <a:endParaRPr lang="en-US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8BA6EF2-64FB-9008-5902-FEF5E676BB8E}"/>
              </a:ext>
            </a:extLst>
          </p:cNvPr>
          <p:cNvCxnSpPr/>
          <p:nvPr/>
        </p:nvCxnSpPr>
        <p:spPr>
          <a:xfrm>
            <a:off x="628650" y="5730586"/>
            <a:ext cx="38862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A10B871-DEC8-9B71-B9A2-D78972484624}"/>
              </a:ext>
            </a:extLst>
          </p:cNvPr>
          <p:cNvCxnSpPr>
            <a:cxnSpLocks/>
          </p:cNvCxnSpPr>
          <p:nvPr/>
        </p:nvCxnSpPr>
        <p:spPr>
          <a:xfrm rot="16200000">
            <a:off x="-1151659" y="3948113"/>
            <a:ext cx="38862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F90535B-F891-230F-F1A9-65C3908F8651}"/>
                  </a:ext>
                </a:extLst>
              </p:cNvPr>
              <p:cNvSpPr txBox="1"/>
              <p:nvPr/>
            </p:nvSpPr>
            <p:spPr>
              <a:xfrm>
                <a:off x="4207302" y="2842518"/>
                <a:ext cx="33490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𝑍</m:t>
                      </m:r>
                    </m:oMath>
                  </m:oMathPara>
                </a14:m>
                <a:endParaRPr lang="en-US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F90535B-F891-230F-F1A9-65C3908F86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7302" y="2842518"/>
                <a:ext cx="334900" cy="3077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16E3EDF-E71A-8586-9E5B-542D26D5779B}"/>
                  </a:ext>
                </a:extLst>
              </p:cNvPr>
              <p:cNvSpPr txBox="1"/>
              <p:nvPr/>
            </p:nvSpPr>
            <p:spPr>
              <a:xfrm>
                <a:off x="816944" y="5477827"/>
                <a:ext cx="480644" cy="3125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b="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45</m:t>
                          </m:r>
                        </m:e>
                        <m:sup>
                          <m:r>
                            <a:rPr lang="en-US" sz="1400" b="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°</m:t>
                          </m:r>
                        </m:sup>
                      </m:sSup>
                    </m:oMath>
                  </m:oMathPara>
                </a14:m>
                <a:endParaRPr lang="en-US" sz="14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16E3EDF-E71A-8586-9E5B-542D26D577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944" y="5477827"/>
                <a:ext cx="480644" cy="3125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Oval 34">
            <a:extLst>
              <a:ext uri="{FF2B5EF4-FFF2-40B4-BE49-F238E27FC236}">
                <a16:creationId xmlns:a16="http://schemas.microsoft.com/office/drawing/2014/main" id="{BE6C4514-870F-F675-98A4-98DCB14CE404}"/>
              </a:ext>
            </a:extLst>
          </p:cNvPr>
          <p:cNvSpPr/>
          <p:nvPr/>
        </p:nvSpPr>
        <p:spPr>
          <a:xfrm>
            <a:off x="2498836" y="3963410"/>
            <a:ext cx="64008" cy="64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904E4FCE-4283-039F-A06C-04CD9AC3B823}"/>
              </a:ext>
            </a:extLst>
          </p:cNvPr>
          <p:cNvCxnSpPr/>
          <p:nvPr/>
        </p:nvCxnSpPr>
        <p:spPr>
          <a:xfrm>
            <a:off x="2533221" y="5704063"/>
            <a:ext cx="0" cy="680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C0C03C78-1D9E-4B76-45EE-316F881D0DB3}"/>
                  </a:ext>
                </a:extLst>
              </p:cNvPr>
              <p:cNvSpPr txBox="1"/>
              <p:nvPr/>
            </p:nvSpPr>
            <p:spPr>
              <a:xfrm>
                <a:off x="2349862" y="5716099"/>
                <a:ext cx="44377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p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C0C03C78-1D9E-4B76-45EE-316F881D0D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9862" y="5716099"/>
                <a:ext cx="443776" cy="3385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>
            <a:extLst>
              <a:ext uri="{FF2B5EF4-FFF2-40B4-BE49-F238E27FC236}">
                <a16:creationId xmlns:a16="http://schemas.microsoft.com/office/drawing/2014/main" id="{D4ABF4B5-0CF3-E40F-4C7D-EDBD61ACB678}"/>
              </a:ext>
            </a:extLst>
          </p:cNvPr>
          <p:cNvSpPr txBox="1"/>
          <p:nvPr/>
        </p:nvSpPr>
        <p:spPr>
          <a:xfrm>
            <a:off x="3896486" y="5723819"/>
            <a:ext cx="7088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Output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7B85D7D-1852-1E8D-0640-F9454F3B7E6C}"/>
              </a:ext>
            </a:extLst>
          </p:cNvPr>
          <p:cNvSpPr txBox="1"/>
          <p:nvPr/>
        </p:nvSpPr>
        <p:spPr>
          <a:xfrm rot="16200000">
            <a:off x="236359" y="2211274"/>
            <a:ext cx="8034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Demand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E2BC004E-2A06-5BE4-2A64-EB723E46534C}"/>
                  </a:ext>
                </a:extLst>
              </p:cNvPr>
              <p:cNvSpPr txBox="1"/>
              <p:nvPr/>
            </p:nvSpPr>
            <p:spPr>
              <a:xfrm>
                <a:off x="3757300" y="1911442"/>
                <a:ext cx="68108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14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𝑍</m:t>
                      </m:r>
                    </m:oMath>
                  </m:oMathPara>
                </a14:m>
                <a:endParaRPr lang="en-US" sz="1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E2BC004E-2A06-5BE4-2A64-EB723E4653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7300" y="1911442"/>
                <a:ext cx="681084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7B17E7CB-0E6C-A50C-F60E-64E17AD52D93}"/>
                  </a:ext>
                </a:extLst>
              </p:cNvPr>
              <p:cNvSpPr txBox="1"/>
              <p:nvPr/>
            </p:nvSpPr>
            <p:spPr>
              <a:xfrm>
                <a:off x="2236850" y="3712903"/>
                <a:ext cx="34028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7B17E7CB-0E6C-A50C-F60E-64E17AD52D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6850" y="3712903"/>
                <a:ext cx="340286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6643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4" grpId="0" animBg="1"/>
      <p:bldP spid="16" grpId="0"/>
      <p:bldP spid="12" grpId="0"/>
      <p:bldP spid="35" grpId="0" animBg="1"/>
      <p:bldP spid="42" grpId="0"/>
      <p:bldP spid="43" grpId="0"/>
      <p:bldP spid="44" grpId="0"/>
      <p:bldP spid="45" grpId="0"/>
      <p:bldP spid="4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514799-127A-A181-37A8-ABE1FECE9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F54777-6F8A-53A6-599C-C0D5FF6A3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AE274A-ACB1-D9DE-EBFB-168E3184E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7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6D0300-32F0-2F9C-4101-07222DE286AF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2444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36F203-50E2-2BA0-442F-FE71F2795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C0AF0F-2D22-1318-DD1C-72676DA6F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AF1AE3-08D3-AB15-B81B-DB034FDEB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8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888FFD2-59C4-6FBD-D20B-B353E312720A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8593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902D59-B024-B1B6-0189-CB4BF60FB0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rc 10">
            <a:extLst>
              <a:ext uri="{FF2B5EF4-FFF2-40B4-BE49-F238E27FC236}">
                <a16:creationId xmlns:a16="http://schemas.microsoft.com/office/drawing/2014/main" id="{DC2BCF0C-7CD6-83B6-9F5D-0D5B40D04758}"/>
              </a:ext>
            </a:extLst>
          </p:cNvPr>
          <p:cNvSpPr/>
          <p:nvPr/>
        </p:nvSpPr>
        <p:spPr>
          <a:xfrm>
            <a:off x="882642" y="5482931"/>
            <a:ext cx="349249" cy="476241"/>
          </a:xfrm>
          <a:prstGeom prst="arc">
            <a:avLst>
              <a:gd name="adj1" fmla="val 15974147"/>
              <a:gd name="adj2" fmla="val 0"/>
            </a:avLst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FB4B0FFC-F7CE-F153-3608-2CBD260F2984}"/>
              </a:ext>
            </a:extLst>
          </p:cNvPr>
          <p:cNvCxnSpPr>
            <a:cxnSpLocks/>
            <a:stCxn id="35" idx="4"/>
          </p:cNvCxnSpPr>
          <p:nvPr/>
        </p:nvCxnSpPr>
        <p:spPr>
          <a:xfrm>
            <a:off x="2530840" y="4027418"/>
            <a:ext cx="0" cy="169363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4D43CEE1-3A69-9FFE-6C55-FD6D070508CF}"/>
              </a:ext>
            </a:extLst>
          </p:cNvPr>
          <p:cNvSpPr/>
          <p:nvPr/>
        </p:nvSpPr>
        <p:spPr>
          <a:xfrm>
            <a:off x="792480" y="3086100"/>
            <a:ext cx="3703320" cy="1310640"/>
          </a:xfrm>
          <a:custGeom>
            <a:avLst/>
            <a:gdLst>
              <a:gd name="connsiteX0" fmla="*/ 0 w 3703320"/>
              <a:gd name="connsiteY0" fmla="*/ 1310640 h 1310640"/>
              <a:gd name="connsiteX1" fmla="*/ 1760220 w 3703320"/>
              <a:gd name="connsiteY1" fmla="*/ 899160 h 1310640"/>
              <a:gd name="connsiteX2" fmla="*/ 3703320 w 3703320"/>
              <a:gd name="connsiteY2" fmla="*/ 0 h 1310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03320" h="1310640">
                <a:moveTo>
                  <a:pt x="0" y="1310640"/>
                </a:moveTo>
                <a:cubicBezTo>
                  <a:pt x="571500" y="1214120"/>
                  <a:pt x="1143000" y="1117600"/>
                  <a:pt x="1760220" y="899160"/>
                </a:cubicBezTo>
                <a:cubicBezTo>
                  <a:pt x="2377440" y="680720"/>
                  <a:pt x="3040380" y="340360"/>
                  <a:pt x="3703320" y="0"/>
                </a:cubicBez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FF1F01E-C560-F888-6E77-2689641AC275}"/>
              </a:ext>
            </a:extLst>
          </p:cNvPr>
          <p:cNvCxnSpPr/>
          <p:nvPr/>
        </p:nvCxnSpPr>
        <p:spPr>
          <a:xfrm flipV="1">
            <a:off x="791440" y="2005013"/>
            <a:ext cx="3723403" cy="3725572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F3C5EBD7-61B1-7772-F835-4AC80900F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Expanding the Goods Market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9A5CEF0A-0493-AF43-2399-5FAF75053698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629149" y="1825625"/>
                <a:ext cx="4030667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The equilibrium is found at point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where the output and interest rate is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When interest rates rise, investment decreases,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/>
                  <a:t>shifts downward.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If interest rates rise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/>
                  <a:t>, the equilibrium is found at point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/>
                  <a:t>, where we have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∗′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9A5CEF0A-0493-AF43-2399-5FAF7505369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29149" y="1825625"/>
                <a:ext cx="4030667" cy="4351338"/>
              </a:xfrm>
              <a:blipFill>
                <a:blip r:embed="rId3"/>
                <a:stretch>
                  <a:fillRect l="-1964" t="-1821" r="-4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D5E227-3B69-A9C8-BFD7-02DF6A0A4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5CBDB0-0F93-F7D1-673B-2E00EF810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E216D9-588C-955F-3847-E0A0297C2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9</a:t>
            </a:fld>
            <a:endParaRPr lang="en-US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4167937-876C-D969-CAFD-4C37805BE20F}"/>
              </a:ext>
            </a:extLst>
          </p:cNvPr>
          <p:cNvCxnSpPr/>
          <p:nvPr/>
        </p:nvCxnSpPr>
        <p:spPr>
          <a:xfrm>
            <a:off x="628650" y="5730586"/>
            <a:ext cx="38862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F8AF6A7-4064-E9D0-C287-2A6FB87C1D92}"/>
              </a:ext>
            </a:extLst>
          </p:cNvPr>
          <p:cNvCxnSpPr>
            <a:cxnSpLocks/>
          </p:cNvCxnSpPr>
          <p:nvPr/>
        </p:nvCxnSpPr>
        <p:spPr>
          <a:xfrm rot="16200000">
            <a:off x="-1151659" y="3948113"/>
            <a:ext cx="38862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5865B2F-110D-54B6-9A48-BC8CA56EC278}"/>
                  </a:ext>
                </a:extLst>
              </p:cNvPr>
              <p:cNvSpPr txBox="1"/>
              <p:nvPr/>
            </p:nvSpPr>
            <p:spPr>
              <a:xfrm>
                <a:off x="816944" y="5477827"/>
                <a:ext cx="480644" cy="3125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b="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45</m:t>
                          </m:r>
                        </m:e>
                        <m:sup>
                          <m:r>
                            <a:rPr lang="en-US" sz="1400" b="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°</m:t>
                          </m:r>
                        </m:sup>
                      </m:sSup>
                    </m:oMath>
                  </m:oMathPara>
                </a14:m>
                <a:endParaRPr lang="en-US" sz="14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5865B2F-110D-54B6-9A48-BC8CA56EC2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944" y="5477827"/>
                <a:ext cx="480644" cy="3125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Oval 34">
            <a:extLst>
              <a:ext uri="{FF2B5EF4-FFF2-40B4-BE49-F238E27FC236}">
                <a16:creationId xmlns:a16="http://schemas.microsoft.com/office/drawing/2014/main" id="{F5050AF8-A99C-A94F-1106-D9E57A05D6F1}"/>
              </a:ext>
            </a:extLst>
          </p:cNvPr>
          <p:cNvSpPr/>
          <p:nvPr/>
        </p:nvSpPr>
        <p:spPr>
          <a:xfrm>
            <a:off x="2498836" y="3963410"/>
            <a:ext cx="64008" cy="64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1249EF3D-7349-6342-496E-C31D666B6E5A}"/>
              </a:ext>
            </a:extLst>
          </p:cNvPr>
          <p:cNvCxnSpPr/>
          <p:nvPr/>
        </p:nvCxnSpPr>
        <p:spPr>
          <a:xfrm>
            <a:off x="2533221" y="5704063"/>
            <a:ext cx="0" cy="680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F59B066-4A1C-33A7-6D4A-5353F5211EB3}"/>
                  </a:ext>
                </a:extLst>
              </p:cNvPr>
              <p:cNvSpPr txBox="1"/>
              <p:nvPr/>
            </p:nvSpPr>
            <p:spPr>
              <a:xfrm>
                <a:off x="2349862" y="5716099"/>
                <a:ext cx="44377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p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F59B066-4A1C-33A7-6D4A-5353F5211E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9862" y="5716099"/>
                <a:ext cx="443776" cy="3385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>
            <a:extLst>
              <a:ext uri="{FF2B5EF4-FFF2-40B4-BE49-F238E27FC236}">
                <a16:creationId xmlns:a16="http://schemas.microsoft.com/office/drawing/2014/main" id="{0F7DDE29-20F8-7206-3F76-4529393B34DF}"/>
              </a:ext>
            </a:extLst>
          </p:cNvPr>
          <p:cNvSpPr txBox="1"/>
          <p:nvPr/>
        </p:nvSpPr>
        <p:spPr>
          <a:xfrm>
            <a:off x="3896486" y="5723819"/>
            <a:ext cx="7088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Output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7C43F3F-8D88-1351-78DF-59A7254E3BFB}"/>
              </a:ext>
            </a:extLst>
          </p:cNvPr>
          <p:cNvSpPr txBox="1"/>
          <p:nvPr/>
        </p:nvSpPr>
        <p:spPr>
          <a:xfrm rot="16200000">
            <a:off x="236359" y="2211274"/>
            <a:ext cx="8034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Demand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2C279FFF-1DE2-75EB-40C1-3FD216C89CF0}"/>
                  </a:ext>
                </a:extLst>
              </p:cNvPr>
              <p:cNvSpPr txBox="1"/>
              <p:nvPr/>
            </p:nvSpPr>
            <p:spPr>
              <a:xfrm>
                <a:off x="3757300" y="1911442"/>
                <a:ext cx="68108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14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𝑍</m:t>
                      </m:r>
                    </m:oMath>
                  </m:oMathPara>
                </a14:m>
                <a:endParaRPr lang="en-US" sz="1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2C279FFF-1DE2-75EB-40C1-3FD216C89C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7300" y="1911442"/>
                <a:ext cx="681084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9FA7C839-7475-161A-0FD5-8E4A3A681354}"/>
                  </a:ext>
                </a:extLst>
              </p:cNvPr>
              <p:cNvSpPr txBox="1"/>
              <p:nvPr/>
            </p:nvSpPr>
            <p:spPr>
              <a:xfrm>
                <a:off x="2236850" y="3712903"/>
                <a:ext cx="34028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9FA7C839-7475-161A-0FD5-8E4A3A6813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6850" y="3712903"/>
                <a:ext cx="340286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6C2C554-D6DF-E88C-E5D1-FAF9DD2DD1DE}"/>
                  </a:ext>
                </a:extLst>
              </p:cNvPr>
              <p:cNvSpPr txBox="1"/>
              <p:nvPr/>
            </p:nvSpPr>
            <p:spPr>
              <a:xfrm>
                <a:off x="3700176" y="2857855"/>
                <a:ext cx="76219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</a:rPr>
                  <a:t> with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6C2C554-D6DF-E88C-E5D1-FAF9DD2DD1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0176" y="2857855"/>
                <a:ext cx="762196" cy="307777"/>
              </a:xfrm>
              <a:prstGeom prst="rect">
                <a:avLst/>
              </a:prstGeom>
              <a:blipFill>
                <a:blip r:embed="rId8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B35D3AB-1322-6039-5345-29CA61899EE6}"/>
                  </a:ext>
                </a:extLst>
              </p:cNvPr>
              <p:cNvSpPr txBox="1"/>
              <p:nvPr/>
            </p:nvSpPr>
            <p:spPr>
              <a:xfrm>
                <a:off x="3695195" y="3603707"/>
                <a:ext cx="85105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</a:rPr>
                  <a:t>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en-US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B35D3AB-1322-6039-5345-29CA61899E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5195" y="3603707"/>
                <a:ext cx="851056" cy="307777"/>
              </a:xfrm>
              <a:prstGeom prst="rect">
                <a:avLst/>
              </a:prstGeom>
              <a:blipFill>
                <a:blip r:embed="rId9"/>
                <a:stretch>
                  <a:fillRect t="-3922" b="-19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2F40817F-7669-8FD8-1150-888595F7DFE3}"/>
              </a:ext>
            </a:extLst>
          </p:cNvPr>
          <p:cNvSpPr/>
          <p:nvPr/>
        </p:nvSpPr>
        <p:spPr>
          <a:xfrm>
            <a:off x="792480" y="3827982"/>
            <a:ext cx="3703320" cy="1310640"/>
          </a:xfrm>
          <a:custGeom>
            <a:avLst/>
            <a:gdLst>
              <a:gd name="connsiteX0" fmla="*/ 0 w 3703320"/>
              <a:gd name="connsiteY0" fmla="*/ 1310640 h 1310640"/>
              <a:gd name="connsiteX1" fmla="*/ 1760220 w 3703320"/>
              <a:gd name="connsiteY1" fmla="*/ 899160 h 1310640"/>
              <a:gd name="connsiteX2" fmla="*/ 3703320 w 3703320"/>
              <a:gd name="connsiteY2" fmla="*/ 0 h 1310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03320" h="1310640">
                <a:moveTo>
                  <a:pt x="0" y="1310640"/>
                </a:moveTo>
                <a:cubicBezTo>
                  <a:pt x="571500" y="1214120"/>
                  <a:pt x="1143000" y="1117600"/>
                  <a:pt x="1760220" y="899160"/>
                </a:cubicBezTo>
                <a:cubicBezTo>
                  <a:pt x="2377440" y="680720"/>
                  <a:pt x="3040380" y="340360"/>
                  <a:pt x="3703320" y="0"/>
                </a:cubicBez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25992C1-34F1-87C5-86AD-1B1A8E11AD6B}"/>
              </a:ext>
            </a:extLst>
          </p:cNvPr>
          <p:cNvCxnSpPr>
            <a:cxnSpLocks/>
          </p:cNvCxnSpPr>
          <p:nvPr/>
        </p:nvCxnSpPr>
        <p:spPr>
          <a:xfrm>
            <a:off x="1502139" y="5041185"/>
            <a:ext cx="0" cy="682634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A52B74F-BE52-DA44-35CE-B6FC443FAE3B}"/>
              </a:ext>
            </a:extLst>
          </p:cNvPr>
          <p:cNvCxnSpPr/>
          <p:nvPr/>
        </p:nvCxnSpPr>
        <p:spPr>
          <a:xfrm>
            <a:off x="1499205" y="5694319"/>
            <a:ext cx="0" cy="680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E96695D-B09B-556D-76E9-8698AE90F639}"/>
                  </a:ext>
                </a:extLst>
              </p:cNvPr>
              <p:cNvSpPr txBox="1"/>
              <p:nvPr/>
            </p:nvSpPr>
            <p:spPr>
              <a:xfrm>
                <a:off x="1315846" y="5706355"/>
                <a:ext cx="32331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p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∗′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E96695D-B09B-556D-76E9-8698AE90F6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5846" y="5706355"/>
                <a:ext cx="323315" cy="338554"/>
              </a:xfrm>
              <a:prstGeom prst="rect">
                <a:avLst/>
              </a:prstGeom>
              <a:blipFill>
                <a:blip r:embed="rId10"/>
                <a:stretch>
                  <a:fillRect r="-207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Oval 18">
            <a:extLst>
              <a:ext uri="{FF2B5EF4-FFF2-40B4-BE49-F238E27FC236}">
                <a16:creationId xmlns:a16="http://schemas.microsoft.com/office/drawing/2014/main" id="{6F59A912-E97D-9A21-DA54-801EC6893A55}"/>
              </a:ext>
            </a:extLst>
          </p:cNvPr>
          <p:cNvSpPr/>
          <p:nvPr/>
        </p:nvSpPr>
        <p:spPr>
          <a:xfrm>
            <a:off x="1478817" y="4981365"/>
            <a:ext cx="64008" cy="64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178D08F-4CD4-F21D-05AE-3BE2CB08591F}"/>
                  </a:ext>
                </a:extLst>
              </p:cNvPr>
              <p:cNvSpPr txBox="1"/>
              <p:nvPr/>
            </p:nvSpPr>
            <p:spPr>
              <a:xfrm>
                <a:off x="1216831" y="4730858"/>
                <a:ext cx="39068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1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178D08F-4CD4-F21D-05AE-3BE2CB0859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6831" y="4730858"/>
                <a:ext cx="390683" cy="3077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8007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0" grpId="0" animBg="1"/>
      <p:bldP spid="18" grpId="0"/>
      <p:bldP spid="19" grpId="0" animBg="1"/>
      <p:bldP spid="2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21df7a61-04fc-4d20-92ae-a88dbe8a2b5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d4ff9c9b-16d9-4cdb-822f-d5aef3e2c75b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f22760c8-3c80-4bec-8829-08c174d750e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e5ce6c83-04a7-4319-90e1-61450a969865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CF630E01-D107-42E5-8DFC-48302BB3DFE2}" vid="{4BEE81CA-F64C-419F-A97B-23D16F4EA3D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mc-presentation-template</Template>
  <TotalTime>10852</TotalTime>
  <Words>2326</Words>
  <Application>Microsoft Office PowerPoint</Application>
  <PresentationFormat>On-screen Show (4:3)</PresentationFormat>
  <Paragraphs>401</Paragraphs>
  <Slides>33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Calibri</vt:lpstr>
      <vt:lpstr>Cambria Math</vt:lpstr>
      <vt:lpstr>Franklin Gothic Book</vt:lpstr>
      <vt:lpstr>Office Theme</vt:lpstr>
      <vt:lpstr>The Short Run: Goods and Financial Markets</vt:lpstr>
      <vt:lpstr>https://pollev.com/brianpark046</vt:lpstr>
      <vt:lpstr>Expanding the Goods Market</vt:lpstr>
      <vt:lpstr>Expanding the Goods Market</vt:lpstr>
      <vt:lpstr>Expanding the Goods Market</vt:lpstr>
      <vt:lpstr>Expanding the Goods Market</vt:lpstr>
      <vt:lpstr>PowerPoint Presentation</vt:lpstr>
      <vt:lpstr>PowerPoint Presentation</vt:lpstr>
      <vt:lpstr>Expanding the Goods Market</vt:lpstr>
      <vt:lpstr>Deriving the IS Curve</vt:lpstr>
      <vt:lpstr>Deriving the IS Curve</vt:lpstr>
      <vt:lpstr>Shifts of the IS Curve</vt:lpstr>
      <vt:lpstr>PowerPoint Presentation</vt:lpstr>
      <vt:lpstr>PowerPoint Presentation</vt:lpstr>
      <vt:lpstr>Solution to In-Class Poll</vt:lpstr>
      <vt:lpstr>Deriving the LM Curve</vt:lpstr>
      <vt:lpstr>Deriving the LM Curve</vt:lpstr>
      <vt:lpstr>Deriving the LM Curve</vt:lpstr>
      <vt:lpstr>Shifts of the LM Curve</vt:lpstr>
      <vt:lpstr>The IS-LM Framework</vt:lpstr>
      <vt:lpstr>The IS-LM Framework</vt:lpstr>
      <vt:lpstr>Why does this Matter?</vt:lpstr>
      <vt:lpstr>The Impact of  Contractionary Monetary Policy</vt:lpstr>
      <vt:lpstr>The Impact of  Contractionary Monetary Policy</vt:lpstr>
      <vt:lpstr>The Impact of  Expansionary Fiscal Policy</vt:lpstr>
      <vt:lpstr>The Impact of  Expansionary Fiscal Policy</vt:lpstr>
      <vt:lpstr>Fiscal and Monetary Policy Mix</vt:lpstr>
      <vt:lpstr>The Impact of Expansionary Fiscal and Expansionary Monetary Policy</vt:lpstr>
      <vt:lpstr>The Impact of Expansionary Fiscal and Expansionary Monetary Policy</vt:lpstr>
      <vt:lpstr>Combating Recessions: 2020 Drop in Output Growth</vt:lpstr>
      <vt:lpstr>Combating Recessions: 2020 Expansionary Monetary Policy</vt:lpstr>
      <vt:lpstr>Combating Recessions: 2020 Expansionary Fiscal Policy</vt:lpstr>
      <vt:lpstr>Combating Recessions: 2020 Expansionary Fiscal Policy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Intermediate Price Theory</dc:title>
  <dc:creator>Brian Park</dc:creator>
  <cp:lastModifiedBy>Brian Park</cp:lastModifiedBy>
  <cp:revision>172</cp:revision>
  <dcterms:created xsi:type="dcterms:W3CDTF">2023-08-17T23:00:51Z</dcterms:created>
  <dcterms:modified xsi:type="dcterms:W3CDTF">2025-02-17T16:54:05Z</dcterms:modified>
</cp:coreProperties>
</file>