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7"/>
  </p:notesMasterIdLst>
  <p:sldIdLst>
    <p:sldId id="256" r:id="rId2"/>
    <p:sldId id="329" r:id="rId3"/>
    <p:sldId id="258" r:id="rId4"/>
    <p:sldId id="257" r:id="rId5"/>
    <p:sldId id="259" r:id="rId6"/>
    <p:sldId id="260" r:id="rId7"/>
    <p:sldId id="301" r:id="rId8"/>
    <p:sldId id="303" r:id="rId9"/>
    <p:sldId id="261" r:id="rId10"/>
    <p:sldId id="262" r:id="rId11"/>
    <p:sldId id="267" r:id="rId12"/>
    <p:sldId id="268" r:id="rId13"/>
    <p:sldId id="264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4" r:id="rId26"/>
    <p:sldId id="306" r:id="rId27"/>
    <p:sldId id="283" r:id="rId28"/>
    <p:sldId id="285" r:id="rId29"/>
    <p:sldId id="287" r:id="rId30"/>
    <p:sldId id="286" r:id="rId31"/>
    <p:sldId id="290" r:id="rId32"/>
    <p:sldId id="288" r:id="rId33"/>
    <p:sldId id="274" r:id="rId34"/>
    <p:sldId id="291" r:id="rId35"/>
    <p:sldId id="292" r:id="rId36"/>
    <p:sldId id="300" r:id="rId37"/>
    <p:sldId id="293" r:id="rId38"/>
    <p:sldId id="296" r:id="rId39"/>
    <p:sldId id="295" r:id="rId40"/>
    <p:sldId id="299" r:id="rId41"/>
    <p:sldId id="330" r:id="rId42"/>
    <p:sldId id="331" r:id="rId43"/>
    <p:sldId id="332" r:id="rId44"/>
    <p:sldId id="346" r:id="rId45"/>
    <p:sldId id="333" r:id="rId46"/>
    <p:sldId id="334" r:id="rId47"/>
    <p:sldId id="335" r:id="rId48"/>
    <p:sldId id="343" r:id="rId49"/>
    <p:sldId id="337" r:id="rId50"/>
    <p:sldId id="344" r:id="rId51"/>
    <p:sldId id="338" r:id="rId52"/>
    <p:sldId id="339" r:id="rId53"/>
    <p:sldId id="340" r:id="rId54"/>
    <p:sldId id="345" r:id="rId55"/>
    <p:sldId id="34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00FFFF"/>
    <a:srgbClr val="E05F65"/>
    <a:srgbClr val="F5CFD0"/>
    <a:srgbClr val="D4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83656" autoAdjust="0"/>
  </p:normalViewPr>
  <p:slideViewPr>
    <p:cSldViewPr snapToGrid="0">
      <p:cViewPr varScale="1">
        <p:scale>
          <a:sx n="92" d="100"/>
          <a:sy n="92" d="100"/>
        </p:scale>
        <p:origin x="24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Is Bitcoin (BTC) "Money" as defined in Economics?
https://www.polleverywhere.com/multiple_choice_polls/CFkm4E67pjh3k3Agpkw8G?display_state=instructions&amp;activity_state=opened&amp;state=opened&amp;flow=Engagement&amp;onscreen=persist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7C4F9-14E8-10DB-A745-A715F1549F5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8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Is Bitcoin (BTC) "Money" as defined in Economics?
https://www.polleverywhere.com/multiple_choice_polls/CFkm4E67pjh3k3Agpkw8G?display_state=chart&amp;activity_state=closed&amp;state=closed&amp;flow=Engagement&amp;onscreen=persist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87EB7-50D4-E24F-DC66-B624A5755CF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required reserve ratio is 20%. If $100,000 is deposited as savings in some bank, what is the total amount of money that will be created?
https://www.polleverywhere.com/multiple_choice_polls/gndLgthmvl1J7CryvcbTd?display_state=instructions&amp;activity_state=opened&amp;state=opened&amp;flow=Engagement&amp;onscreen=persist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D36A4-C135-AFBE-F10B-A3307C9F3B7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Suppose that the required reserve ratio is 20%. If $100,000 is deposited as savings in some bank, what is the total amount of money that will be created?
https://www.polleverywhere.com/multiple_choice_polls/gndLgthmvl1J7CryvcbTd?display_state=chart&amp;activity_state=closed&amp;state=closed&amp;flow=Engagement&amp;onscreen=persist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75521-05E1-6B59-B227-CFEAD8FAC4E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DwDMF_f5rM?feature=oembe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1.png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Short Run:</a:t>
            </a:r>
            <a:br>
              <a:rPr lang="en-US" sz="4200" dirty="0"/>
            </a:br>
            <a:r>
              <a:rPr lang="en-US" sz="4200" dirty="0"/>
              <a:t>Financial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M1 represents money that is immediately available for transactions.</a:t>
            </a:r>
          </a:p>
          <a:p>
            <a:pPr lvl="3"/>
            <a:endParaRPr lang="en-US" dirty="0"/>
          </a:p>
          <a:p>
            <a:r>
              <a:rPr lang="en-US" dirty="0"/>
              <a:t>M1 consists of the following:</a:t>
            </a:r>
          </a:p>
          <a:p>
            <a:pPr lvl="1"/>
            <a:r>
              <a:rPr lang="en-US" dirty="0"/>
              <a:t>Currency</a:t>
            </a:r>
          </a:p>
          <a:p>
            <a:pPr lvl="1"/>
            <a:r>
              <a:rPr lang="en-US" dirty="0"/>
              <a:t>Demand Deposits (Checking Account Balances)</a:t>
            </a:r>
          </a:p>
          <a:p>
            <a:pPr lvl="1"/>
            <a:r>
              <a:rPr lang="en-US" dirty="0"/>
              <a:t>Traveler’s Checks</a:t>
            </a:r>
          </a:p>
          <a:p>
            <a:pPr lvl="1"/>
            <a:r>
              <a:rPr lang="en-US" dirty="0"/>
              <a:t>Checkable Deposits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Savings (was M2 pre-2020)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Money Market Deposits (was M2 pre-2020)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Content Placeholder 11" descr="A graph of a person with a blue line&#10;&#10;Description automatically generated with medium confidence">
            <a:extLst>
              <a:ext uri="{FF2B5EF4-FFF2-40B4-BE49-F238E27FC236}">
                <a16:creationId xmlns:a16="http://schemas.microsoft.com/office/drawing/2014/main" id="{009E9E33-50B4-8CC5-AB78-B0F504082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476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Content Placeholder 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6D93349-4136-7FA8-5B5D-CA4F5719E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10706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M2 refers to money that is immediately available for transactions, and its close substitutes.</a:t>
            </a:r>
          </a:p>
          <a:p>
            <a:pPr lvl="3"/>
            <a:endParaRPr lang="en-US" dirty="0"/>
          </a:p>
          <a:p>
            <a:r>
              <a:rPr lang="en-US" dirty="0"/>
              <a:t>M2 consists of the following:</a:t>
            </a:r>
          </a:p>
          <a:p>
            <a:pPr lvl="1"/>
            <a:r>
              <a:rPr lang="en-US" dirty="0"/>
              <a:t>M1</a:t>
            </a:r>
          </a:p>
          <a:p>
            <a:pPr lvl="1"/>
            <a:r>
              <a:rPr lang="en-US" dirty="0"/>
              <a:t>Small Time Deposits (CD)</a:t>
            </a:r>
          </a:p>
          <a:p>
            <a:pPr lvl="1"/>
            <a:r>
              <a:rPr lang="en-US" dirty="0"/>
              <a:t>Money Market Funds</a:t>
            </a:r>
          </a:p>
          <a:p>
            <a:pPr lvl="1"/>
            <a:r>
              <a:rPr lang="en-US" dirty="0"/>
              <a:t>Other “near money” assets</a:t>
            </a:r>
          </a:p>
          <a:p>
            <a:pPr lvl="3"/>
            <a:endParaRPr lang="en-US" dirty="0"/>
          </a:p>
          <a:p>
            <a:r>
              <a:rPr lang="en-US" dirty="0"/>
              <a:t>In most scenarios, “Money Supply” refers to the stock of M2 currency in the economy at a given point in time.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Content Placeholder 8" descr="A graph of a line going up&#10;&#10;Description automatically generated with medium confidence">
            <a:extLst>
              <a:ext uri="{FF2B5EF4-FFF2-40B4-BE49-F238E27FC236}">
                <a16:creationId xmlns:a16="http://schemas.microsoft.com/office/drawing/2014/main" id="{F2550AD3-07EC-9B31-28A1-2CFA9ECF2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10432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Money Supply: M2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9" descr="A graph showing the growth of the federal reserve system&#10;&#10;Description automatically generated">
            <a:extLst>
              <a:ext uri="{FF2B5EF4-FFF2-40B4-BE49-F238E27FC236}">
                <a16:creationId xmlns:a16="http://schemas.microsoft.com/office/drawing/2014/main" id="{15235175-9342-E9F2-904E-F71E34119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54051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Money supply is indirectly controlled by institutions called central banks of each country / entity.</a:t>
            </a:r>
          </a:p>
          <a:p>
            <a:pPr lvl="1"/>
            <a:r>
              <a:rPr lang="en-US" dirty="0"/>
              <a:t>European Central Bank: EU and EUR</a:t>
            </a:r>
          </a:p>
          <a:p>
            <a:pPr lvl="1"/>
            <a:r>
              <a:rPr lang="en-US" dirty="0"/>
              <a:t>Bank of England: UK and GBP</a:t>
            </a:r>
          </a:p>
          <a:p>
            <a:pPr lvl="3"/>
            <a:endParaRPr lang="en-US" dirty="0"/>
          </a:p>
          <a:p>
            <a:r>
              <a:rPr lang="en-US" dirty="0"/>
              <a:t>Central banks are government institutions that conducts monetary policy, which include:</a:t>
            </a:r>
          </a:p>
          <a:p>
            <a:pPr lvl="1"/>
            <a:r>
              <a:rPr lang="en-US" dirty="0"/>
              <a:t>Monitoring financial institutions, and</a:t>
            </a:r>
          </a:p>
          <a:p>
            <a:pPr lvl="1"/>
            <a:r>
              <a:rPr lang="en-US" dirty="0"/>
              <a:t>Controlling key interest rates, and</a:t>
            </a:r>
          </a:p>
          <a:p>
            <a:pPr lvl="1"/>
            <a:r>
              <a:rPr lang="en-US" dirty="0"/>
              <a:t>(Indirectly) Controlling the money supply.</a:t>
            </a:r>
          </a:p>
          <a:p>
            <a:pPr lvl="3"/>
            <a:endParaRPr lang="en-US" dirty="0"/>
          </a:p>
          <a:p>
            <a:r>
              <a:rPr lang="en-US" dirty="0"/>
              <a:t>The Federal Reserve Bank is the central bank of the US.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Reserve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Content Placeholder 9" descr="A diagram of the federal reserve system&#10;&#10;Description automatically generated">
            <a:extLst>
              <a:ext uri="{FF2B5EF4-FFF2-40B4-BE49-F238E27FC236}">
                <a16:creationId xmlns:a16="http://schemas.microsoft.com/office/drawing/2014/main" id="{3D385447-A5FC-3831-14BE-011C1B126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33268"/>
            <a:ext cx="7886700" cy="4136052"/>
          </a:xfrm>
        </p:spPr>
      </p:pic>
    </p:spTree>
    <p:extLst>
      <p:ext uri="{BB962C8B-B14F-4D97-AF65-F5344CB8AC3E}">
        <p14:creationId xmlns:p14="http://schemas.microsoft.com/office/powerpoint/2010/main" val="27781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Reserve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14" name="Content Placeholder 13" descr="A map of the united states&#10;&#10;Description automatically generated">
            <a:extLst>
              <a:ext uri="{FF2B5EF4-FFF2-40B4-BE49-F238E27FC236}">
                <a16:creationId xmlns:a16="http://schemas.microsoft.com/office/drawing/2014/main" id="{77D5B2DA-AE14-286D-2302-39529BC7D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0" y="1861234"/>
            <a:ext cx="7760099" cy="4280120"/>
          </a:xfrm>
        </p:spPr>
      </p:pic>
    </p:spTree>
    <p:extLst>
      <p:ext uri="{BB962C8B-B14F-4D97-AF65-F5344CB8AC3E}">
        <p14:creationId xmlns:p14="http://schemas.microsoft.com/office/powerpoint/2010/main" val="5294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Reserve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068541" cy="4398531"/>
          </a:xfrm>
        </p:spPr>
        <p:txBody>
          <a:bodyPr>
            <a:normAutofit/>
          </a:bodyPr>
          <a:lstStyle/>
          <a:p>
            <a:r>
              <a:rPr lang="en-US" dirty="0"/>
              <a:t>12 Regional Federal Reserve Banks</a:t>
            </a:r>
          </a:p>
          <a:p>
            <a:pPr lvl="1"/>
            <a:r>
              <a:rPr lang="en-US" dirty="0"/>
              <a:t>Initially intended to work independently to accurately reflect local market conditions in 1913.</a:t>
            </a:r>
          </a:p>
          <a:p>
            <a:pPr lvl="4"/>
            <a:endParaRPr lang="en-US" dirty="0"/>
          </a:p>
          <a:p>
            <a:r>
              <a:rPr lang="en-US" dirty="0"/>
              <a:t>Board of Governors</a:t>
            </a:r>
          </a:p>
          <a:p>
            <a:pPr lvl="1"/>
            <a:r>
              <a:rPr lang="en-US" dirty="0"/>
              <a:t>POTUS appoints 7 Governors for staggered 14-year terms.</a:t>
            </a:r>
          </a:p>
          <a:p>
            <a:pPr lvl="1"/>
            <a:r>
              <a:rPr lang="en-US" dirty="0"/>
              <a:t>POTUS nominates the Chair of the Board for a 4-year term.</a:t>
            </a:r>
          </a:p>
          <a:p>
            <a:pPr lvl="1"/>
            <a:r>
              <a:rPr lang="en-US" dirty="0"/>
              <a:t>Controls two out of the three tools of monetary policy; setting the discount rate, and the reserve requirements.</a:t>
            </a:r>
          </a:p>
          <a:p>
            <a:pPr lvl="4"/>
            <a:endParaRPr lang="en-US" dirty="0"/>
          </a:p>
          <a:p>
            <a:r>
              <a:rPr lang="en-US" dirty="0"/>
              <a:t>Federal Open Market Committee (FOMC)</a:t>
            </a:r>
          </a:p>
          <a:p>
            <a:pPr lvl="1"/>
            <a:r>
              <a:rPr lang="en-US" dirty="0"/>
              <a:t>Conducts the third tool of monetary policy, open market operations.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Total Reserves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 the currency the bank holds plus the balance it has deposited at the Fed.</a:t>
                </a:r>
              </a:p>
              <a:p>
                <a:endParaRPr lang="en-US" sz="1700" dirty="0"/>
              </a:p>
              <a:p>
                <a:r>
                  <a:rPr lang="en-US" dirty="0"/>
                  <a:t>Required Reserve Ratio is the proportion of a bank’s deposits that it must keep as reserves.</a:t>
                </a:r>
              </a:p>
              <a:p>
                <a:endParaRPr lang="en-US" sz="1600" dirty="0"/>
              </a:p>
              <a:p>
                <a:r>
                  <a:rPr lang="en-US" dirty="0"/>
                  <a:t>Required Reserves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 bank can be calculated as: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𝑅𝑒𝑞𝑢𝑖𝑟𝑒𝑑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𝑅𝑒𝑠𝑒𝑟𝑣𝑒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𝑇𝑅</m:t>
                      </m:r>
                    </m:oMath>
                  </m:oMathPara>
                </a14:m>
                <a:endParaRPr lang="en-US" sz="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r>
                  <a:rPr lang="en-US" dirty="0"/>
                  <a:t>Excess Reserves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 the balances a bank keeps that exceeds the required reserves.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67250"/>
              </a:xfrm>
              <a:blipFill>
                <a:blip r:embed="rId2"/>
                <a:stretch>
                  <a:fillRect l="-1005" t="-2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the ability to set reserve requirements matter?</a:t>
            </a:r>
          </a:p>
          <a:p>
            <a:pPr lvl="3"/>
            <a:endParaRPr lang="en-US" dirty="0"/>
          </a:p>
          <a:p>
            <a:r>
              <a:rPr lang="en-US" dirty="0"/>
              <a:t>Consider the following case:</a:t>
            </a:r>
          </a:p>
          <a:p>
            <a:pPr lvl="1"/>
            <a:r>
              <a:rPr lang="en-US" dirty="0"/>
              <a:t>The required reserve ratio is set to be 10%</a:t>
            </a:r>
          </a:p>
          <a:p>
            <a:pPr lvl="1"/>
            <a:r>
              <a:rPr lang="en-US" dirty="0"/>
              <a:t>Banks do not keep any excess reserves.</a:t>
            </a:r>
          </a:p>
          <a:p>
            <a:pPr lvl="1"/>
            <a:r>
              <a:rPr lang="en-US" dirty="0"/>
              <a:t>There are infinite number of banks and consumers.</a:t>
            </a:r>
          </a:p>
          <a:p>
            <a:pPr lvl="1"/>
            <a:r>
              <a:rPr lang="en-US" dirty="0"/>
              <a:t>Firm A deposits $100,000 to Bank A.</a:t>
            </a:r>
          </a:p>
          <a:p>
            <a:pPr lvl="3"/>
            <a:endParaRPr lang="en-US" dirty="0"/>
          </a:p>
          <a:p>
            <a:r>
              <a:rPr lang="en-US" dirty="0"/>
              <a:t>If all banks want to generate as much profit as possible, what would they be doing?</a:t>
            </a:r>
          </a:p>
          <a:p>
            <a:pPr lvl="3"/>
            <a:endParaRPr lang="en-US" dirty="0"/>
          </a:p>
          <a:p>
            <a:r>
              <a:rPr lang="en-US" dirty="0"/>
              <a:t>They would want to loan out as much funds as possible!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0: </a:t>
            </a:r>
          </a:p>
          <a:p>
            <a:pPr lvl="1"/>
            <a:r>
              <a:rPr lang="en-US" dirty="0"/>
              <a:t>Money in the economy is $100,000, all held as assets (deposits) by Bank A.</a:t>
            </a:r>
          </a:p>
          <a:p>
            <a:pPr lvl="3"/>
            <a:endParaRPr lang="en-US" dirty="0"/>
          </a:p>
          <a:p>
            <a:r>
              <a:rPr lang="en-US" dirty="0"/>
              <a:t>Step 1: </a:t>
            </a:r>
          </a:p>
          <a:p>
            <a:pPr lvl="1"/>
            <a:r>
              <a:rPr lang="en-US" dirty="0"/>
              <a:t>Bank A has $100,000 in deposits, and lends out the maximum allowed amount of $90,000 as loans to Consumer B.</a:t>
            </a:r>
          </a:p>
          <a:p>
            <a:pPr lvl="1"/>
            <a:r>
              <a:rPr lang="en-US" dirty="0"/>
              <a:t>Bank A has $10,000 in reserves and $90,000 as loans for a total of $100,000 in assets.</a:t>
            </a:r>
          </a:p>
          <a:p>
            <a:pPr lvl="1"/>
            <a:r>
              <a:rPr lang="en-US" dirty="0"/>
              <a:t>Consumer B deposits the entirety of $90,000 as savings with Bank B.</a:t>
            </a:r>
          </a:p>
          <a:p>
            <a:pPr lvl="1"/>
            <a:r>
              <a:rPr lang="en-US" dirty="0"/>
              <a:t>Bank B has $90,000 as assets (deposits).</a:t>
            </a:r>
          </a:p>
          <a:p>
            <a:pPr lvl="1"/>
            <a:r>
              <a:rPr lang="en-US" dirty="0"/>
              <a:t>Money in the economy now increased to $190,000.</a:t>
            </a:r>
          </a:p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</a:t>
            </a:r>
          </a:p>
          <a:p>
            <a:pPr lvl="1"/>
            <a:r>
              <a:rPr lang="en-US" dirty="0"/>
              <a:t>Bank A has $10,000 in reserves and $90,000 as loans for a total of $100,000 in assets.</a:t>
            </a:r>
          </a:p>
          <a:p>
            <a:pPr lvl="1"/>
            <a:r>
              <a:rPr lang="en-US" dirty="0"/>
              <a:t>Bank B has $90,000 in deposits, and lends out the maximum allowed amount of $81,000 as loans to Consumer C.</a:t>
            </a:r>
          </a:p>
          <a:p>
            <a:pPr lvl="1"/>
            <a:r>
              <a:rPr lang="en-US" dirty="0"/>
              <a:t>Bank A has $9,000 in reserves and $81,000 as loans for a total of $90,000 in assets.</a:t>
            </a:r>
          </a:p>
          <a:p>
            <a:pPr lvl="1"/>
            <a:r>
              <a:rPr lang="en-US" dirty="0"/>
              <a:t>Consumer C deposits the entirety of $81,000 as savings with Bank C.</a:t>
            </a:r>
          </a:p>
          <a:p>
            <a:pPr lvl="1"/>
            <a:r>
              <a:rPr lang="en-US" dirty="0"/>
              <a:t>Bank C has $81,000 as assets (deposits).</a:t>
            </a:r>
          </a:p>
          <a:p>
            <a:pPr lvl="1"/>
            <a:r>
              <a:rPr lang="en-US" dirty="0"/>
              <a:t>Money in the economy now increased to $271,000.</a:t>
            </a:r>
          </a:p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6862D-023B-14AB-BFFF-578DDF0C4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At the limit, the total amount of money is…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100,000+90,000+81,000+72,900+⋯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100,000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1−0.9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=1,000,000</m:t>
                      </m:r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process is how money can be </a:t>
                </a:r>
                <a:r>
                  <a:rPr lang="en-US" i="1" dirty="0"/>
                  <a:t>created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initial $100,000 deposit was “multiplied” to a total of $1 million.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Money Multiplier</a:t>
                </a:r>
                <a:r>
                  <a:rPr lang="en-US" dirty="0"/>
                  <a:t>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𝑅𝑒𝑞𝑢𝑖𝑟𝑒𝑑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𝑅𝑒𝑠𝑒𝑟𝑣𝑒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𝑅𝑎𝑡𝑖𝑜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6862D-023B-14AB-BFFF-578DDF0C4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1CC28-7934-33F9-CF11-42BA967F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A215C-D4AC-AA34-4476-9ED7283A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28CAC-E002-C2C0-C6F8-516FE14D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3C4B7-F3A3-738F-2016-A0A21DC2301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6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4DFDA-8A6C-CFA2-1E9D-F7BD238B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5E9E0-1328-9C90-9D80-69A85A9F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00DC5-574B-B78A-3F9B-06905A5F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991C3-3868-D57B-0346-7082991F061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0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6862D-023B-14AB-BFFF-578DDF0C4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money multiplier when the required reserve ratio is 20% can be found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𝑅𝑒𝑞𝑢𝑖𝑟𝑒𝑑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𝑅𝑒𝑠𝑒𝑟𝑣𝑒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𝑅𝑎𝑡𝑖𝑜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  <a:p>
                <a:r>
                  <a:rPr lang="en-US" dirty="0"/>
                  <a:t>Therefore, the total amount of money in the economy following the money creation process will be: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5×100,000=500,000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6862D-023B-14AB-BFFF-578DDF0C4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by increasing the required reserve ratio, less money was created in the economy.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When the required reserve ratio is high, less money is created in the economy.</a:t>
            </a:r>
          </a:p>
          <a:p>
            <a:pPr lvl="3"/>
            <a:endParaRPr lang="en-US" dirty="0"/>
          </a:p>
          <a:p>
            <a:r>
              <a:rPr lang="en-US" dirty="0"/>
              <a:t>When the required reserve ratio is low, more money is created in the economy.</a:t>
            </a:r>
          </a:p>
          <a:p>
            <a:pPr lvl="3"/>
            <a:endParaRPr lang="en-US" dirty="0"/>
          </a:p>
          <a:p>
            <a:r>
              <a:rPr lang="en-US" dirty="0"/>
              <a:t>This is why the Federal Reserve considers the reserve requirements as a tool of monetary policy.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current required reserve ratio is…</a:t>
            </a:r>
          </a:p>
          <a:p>
            <a:pPr lvl="1"/>
            <a:r>
              <a:rPr lang="en-US" dirty="0"/>
              <a:t>0%</a:t>
            </a:r>
          </a:p>
          <a:p>
            <a:pPr lvl="1"/>
            <a:r>
              <a:rPr lang="en-US" dirty="0"/>
              <a:t>As of May 26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  <a:p>
            <a:pPr lvl="1"/>
            <a:r>
              <a:rPr lang="en-US" dirty="0"/>
              <a:t>Response to the global pandemic and the resulting recession.</a:t>
            </a:r>
          </a:p>
          <a:p>
            <a:pPr lvl="3"/>
            <a:endParaRPr lang="en-US" dirty="0"/>
          </a:p>
          <a:p>
            <a:r>
              <a:rPr lang="en-US" dirty="0"/>
              <a:t>Prior to 2020,</a:t>
            </a:r>
          </a:p>
          <a:p>
            <a:pPr lvl="1"/>
            <a:r>
              <a:rPr lang="en-US" dirty="0"/>
              <a:t>10% for large banks with more than $124.2 million in net transaction accounts.</a:t>
            </a:r>
          </a:p>
          <a:p>
            <a:pPr lvl="1"/>
            <a:r>
              <a:rPr lang="en-US" dirty="0"/>
              <a:t>3% for mid-sized banks with more than $16.3 million to $124.2 million in net transaction accounts.</a:t>
            </a:r>
          </a:p>
          <a:p>
            <a:pPr lvl="1"/>
            <a:r>
              <a:rPr lang="en-US" dirty="0"/>
              <a:t>0% for smaller banks with less than $16.3 million in net transaction accounts.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Money is a term that is well understood by most people.</a:t>
            </a:r>
          </a:p>
          <a:p>
            <a:pPr lvl="3"/>
            <a:endParaRPr lang="en-US" dirty="0"/>
          </a:p>
          <a:p>
            <a:r>
              <a:rPr lang="en-US" dirty="0"/>
              <a:t>It is tempting to equate “Money” to “Wealth.”</a:t>
            </a:r>
          </a:p>
          <a:p>
            <a:pPr lvl="3"/>
            <a:endParaRPr lang="en-US" dirty="0"/>
          </a:p>
          <a:p>
            <a:r>
              <a:rPr lang="en-US" dirty="0"/>
              <a:t>In the field of Economics, we define money by the role it plays in the market.</a:t>
            </a:r>
          </a:p>
          <a:p>
            <a:pPr lvl="3"/>
            <a:endParaRPr lang="en-US" dirty="0"/>
          </a:p>
          <a:p>
            <a:r>
              <a:rPr lang="en-US" dirty="0"/>
              <a:t>Money is an object that can serve three major roles:</a:t>
            </a:r>
          </a:p>
          <a:p>
            <a:pPr lvl="1"/>
            <a:r>
              <a:rPr lang="en-US" dirty="0"/>
              <a:t>A medium of exchange, and</a:t>
            </a:r>
          </a:p>
          <a:p>
            <a:pPr lvl="1"/>
            <a:r>
              <a:rPr lang="en-US" dirty="0"/>
              <a:t>A store of value, and</a:t>
            </a:r>
          </a:p>
          <a:p>
            <a:pPr lvl="1"/>
            <a:r>
              <a:rPr lang="en-US" dirty="0"/>
              <a:t>A unit of account.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banks are profit-maximizing, they will lend out as much money as legally possible.</a:t>
            </a:r>
          </a:p>
          <a:p>
            <a:pPr lvl="3"/>
            <a:endParaRPr lang="en-US" dirty="0"/>
          </a:p>
          <a:p>
            <a:r>
              <a:rPr lang="en-US" dirty="0"/>
              <a:t>They will keep a small portion of their clients’ deposits, and loan out the remainder.</a:t>
            </a:r>
          </a:p>
          <a:p>
            <a:pPr lvl="3"/>
            <a:endParaRPr lang="en-US" dirty="0"/>
          </a:p>
          <a:p>
            <a:r>
              <a:rPr lang="en-US" dirty="0"/>
              <a:t>We call this a “fractional reserve banking” system, where banks are allowed to keep only fraction of deposits for withdrawal.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862D-023B-14AB-BFFF-578DDF0C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what happens when everyone wants their money at once?</a:t>
            </a:r>
          </a:p>
          <a:p>
            <a:pPr lvl="3"/>
            <a:endParaRPr lang="en-US" dirty="0"/>
          </a:p>
          <a:p>
            <a:r>
              <a:rPr lang="en-US" dirty="0"/>
              <a:t>When many customers request a withdrawal of their deposits over a short window of time, a </a:t>
            </a:r>
            <a:r>
              <a:rPr lang="en-US" b="1" dirty="0"/>
              <a:t>bank run</a:t>
            </a:r>
            <a:r>
              <a:rPr lang="en-US" dirty="0"/>
              <a:t> may occur.</a:t>
            </a:r>
          </a:p>
          <a:p>
            <a:pPr lvl="3"/>
            <a:endParaRPr lang="en-US" dirty="0"/>
          </a:p>
          <a:p>
            <a:r>
              <a:rPr lang="en-US" dirty="0"/>
              <a:t>The biggest bank run in history occurred on March 9</a:t>
            </a:r>
            <a:r>
              <a:rPr lang="en-US" baseline="30000" dirty="0"/>
              <a:t>th</a:t>
            </a:r>
            <a:r>
              <a:rPr lang="en-US" dirty="0"/>
              <a:t>, 2023, when Silicon Valley Bank faced withdrawals of $42 billion in a single day.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4763-1120-9C4E-B671-2BA841BD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347F-B702-4894-3FA8-20BF6C1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5420-E95F-07B9-28E7-30DD3CA6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AF26-3C21-3C5B-5DBD-CB75794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pic>
        <p:nvPicPr>
          <p:cNvPr id="9" name="Online Media 8" title="The Silicon Valley Bank Collapse, Explained | WSJ">
            <a:hlinkClick r:id="" action="ppaction://media"/>
            <a:extLst>
              <a:ext uri="{FF2B5EF4-FFF2-40B4-BE49-F238E27FC236}">
                <a16:creationId xmlns:a16="http://schemas.microsoft.com/office/drawing/2014/main" id="{DE97E29A-1578-F3AE-1BED-2E7137D4B9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Discount Rate</a:t>
            </a:r>
          </a:p>
          <a:p>
            <a:pPr lvl="1"/>
            <a:r>
              <a:rPr lang="en-US" dirty="0"/>
              <a:t>The interest rate that is charged when private banks loan money from the Federal Reserve Bank.</a:t>
            </a:r>
          </a:p>
          <a:p>
            <a:pPr lvl="1"/>
            <a:r>
              <a:rPr lang="en-US" dirty="0"/>
              <a:t>The channel is called the “discount window,” and it serves as private banks’ last resort under liquidity crises.</a:t>
            </a:r>
          </a:p>
          <a:p>
            <a:pPr lvl="3"/>
            <a:endParaRPr lang="en-US" dirty="0"/>
          </a:p>
          <a:p>
            <a:r>
              <a:rPr lang="en-US" dirty="0"/>
              <a:t>Federal Funds Rate</a:t>
            </a:r>
          </a:p>
          <a:p>
            <a:pPr lvl="1"/>
            <a:r>
              <a:rPr lang="en-US" dirty="0"/>
              <a:t>The interest rate that private banks charge each other in the federal funds market.</a:t>
            </a:r>
          </a:p>
          <a:p>
            <a:pPr lvl="1"/>
            <a:r>
              <a:rPr lang="en-US" dirty="0"/>
              <a:t>The federal funds market is an overnight (24 hour) market where banks lend and borrow from each other.</a:t>
            </a:r>
          </a:p>
          <a:p>
            <a:pPr lvl="1"/>
            <a:r>
              <a:rPr lang="en-US" dirty="0"/>
              <a:t>It is called the federal funds market, since the funds traded are reserves held by the Federal Reserve Bank.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Fed sets a target for the federal funds rate by dictating the interest rate on reserves (or Open Market Operations).</a:t>
            </a:r>
          </a:p>
          <a:p>
            <a:pPr lvl="3"/>
            <a:endParaRPr lang="en-US" dirty="0"/>
          </a:p>
          <a:p>
            <a:r>
              <a:rPr lang="en-US" dirty="0"/>
              <a:t>As of Jan. 31</a:t>
            </a:r>
            <a:r>
              <a:rPr lang="en-US" baseline="30000" dirty="0"/>
              <a:t>st</a:t>
            </a:r>
            <a:r>
              <a:rPr lang="en-US" dirty="0"/>
              <a:t> 2024, the target rate is 5.25% ~ 5.5%.</a:t>
            </a:r>
          </a:p>
          <a:p>
            <a:pPr lvl="3"/>
            <a:endParaRPr lang="en-US" dirty="0"/>
          </a:p>
          <a:p>
            <a:r>
              <a:rPr lang="en-US" dirty="0"/>
              <a:t>When interest rates are high, the cost of borrowing money is high, so borrowing will decrease, and money supply will fall.</a:t>
            </a:r>
          </a:p>
          <a:p>
            <a:pPr lvl="3"/>
            <a:endParaRPr lang="en-US" dirty="0"/>
          </a:p>
          <a:p>
            <a:r>
              <a:rPr lang="en-US" dirty="0"/>
              <a:t>When interest rates are low, cost of borrowing is low, so borrowing increases, and money supply increases.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69EF-1632-FDFE-0DED-303EE110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Interest Rates</a:t>
            </a:r>
          </a:p>
        </p:txBody>
      </p:sp>
      <p:pic>
        <p:nvPicPr>
          <p:cNvPr id="8" name="Content Placeholder 7" descr="A graph of a financial graph&#10;&#10;Description automatically generated with medium confidence">
            <a:extLst>
              <a:ext uri="{FF2B5EF4-FFF2-40B4-BE49-F238E27FC236}">
                <a16:creationId xmlns:a16="http://schemas.microsoft.com/office/drawing/2014/main" id="{61B1BE77-26D1-C771-54A3-479B94928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5222F-35F6-04E2-E4E1-279C7521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ACFE8-1281-DFDC-E258-B4AFF9B5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59408-40D5-C444-2189-33376856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 the 1980s, Paul Volcker, then chair of the FRB raised the Federal Funds Rate to 20% to curb inflation and slow down the economy.</a:t>
            </a:r>
          </a:p>
          <a:p>
            <a:pPr lvl="3"/>
            <a:endParaRPr lang="en-US" dirty="0"/>
          </a:p>
          <a:p>
            <a:r>
              <a:rPr lang="en-US" dirty="0"/>
              <a:t>Influence on everyday consumers?</a:t>
            </a:r>
          </a:p>
          <a:p>
            <a:pPr lvl="1"/>
            <a:r>
              <a:rPr lang="en-US" dirty="0"/>
              <a:t>New auto loan of $50,000 on a 60-month plan.</a:t>
            </a:r>
          </a:p>
          <a:p>
            <a:pPr lvl="1"/>
            <a:r>
              <a:rPr lang="en-US" dirty="0"/>
              <a:t>Under a 5.5% interest, monthly payments is $955.06.</a:t>
            </a:r>
          </a:p>
          <a:p>
            <a:pPr lvl="2"/>
            <a:r>
              <a:rPr lang="en-US" dirty="0"/>
              <a:t>Total sum of payments would have been $57,303.49.</a:t>
            </a:r>
          </a:p>
          <a:p>
            <a:pPr lvl="1"/>
            <a:r>
              <a:rPr lang="en-US" dirty="0"/>
              <a:t>Under a 20% interest, monthly payments is $1,352.67.</a:t>
            </a:r>
          </a:p>
          <a:p>
            <a:pPr lvl="2"/>
            <a:r>
              <a:rPr lang="en-US" dirty="0"/>
              <a:t>Total sum of payments would have been $81,160.08.</a:t>
            </a:r>
          </a:p>
          <a:p>
            <a:pPr lvl="4"/>
            <a:endParaRPr lang="en-US" dirty="0"/>
          </a:p>
          <a:p>
            <a:r>
              <a:rPr lang="en-US" dirty="0"/>
              <a:t>Called the “Volcker Shock,” but it did rein in inflation.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Market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Fed conducts open market operations, which simply means that they buy and sell securities, typically government bonds.</a:t>
            </a:r>
          </a:p>
          <a:p>
            <a:pPr lvl="3"/>
            <a:endParaRPr lang="en-US" dirty="0"/>
          </a:p>
          <a:p>
            <a:r>
              <a:rPr lang="en-US" dirty="0"/>
              <a:t>Open market purchases of securities by the Fed will lead to an increase of reserves in the banking system, which leads to an increase of money supply in the market.</a:t>
            </a:r>
          </a:p>
          <a:p>
            <a:pPr lvl="3"/>
            <a:endParaRPr lang="en-US" dirty="0"/>
          </a:p>
          <a:p>
            <a:r>
              <a:rPr lang="en-US" dirty="0"/>
              <a:t>Open market sales of securities by the Fed will lead to a decrease of reserves in the banking system, which leads to a decrease of money supply in the market.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Market Operations: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required reserve ratio is 10%, and the Fed conducts an open market purchase of $1 million.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Private banks’ reserves increase by $1 million.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money multiplier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Money supply in the economy increases by $10 million.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Reserve’s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Required Reserve Ratios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Required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Reserve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↑   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Required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Reserve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Discount Rates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Discount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↑   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Discount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Open Market Operations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Open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Market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Purchase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⟹ 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Open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Market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Sale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⟹ 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Money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Supply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as a Medium of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 medium of exchange describes an asset that is accepted to facilitate the exchange of goods and services.</a:t>
            </a:r>
          </a:p>
          <a:p>
            <a:pPr lvl="3"/>
            <a:endParaRPr lang="en-US" dirty="0"/>
          </a:p>
          <a:p>
            <a:r>
              <a:rPr lang="en-US" dirty="0"/>
              <a:t>Anybody can use the USD to purchase goods and services almost anywhere in the US.</a:t>
            </a:r>
          </a:p>
          <a:p>
            <a:pPr lvl="3"/>
            <a:endParaRPr lang="en-US" dirty="0"/>
          </a:p>
          <a:p>
            <a:r>
              <a:rPr lang="en-US" dirty="0"/>
              <a:t>What would happen if we did not have a medium of exchange?</a:t>
            </a:r>
          </a:p>
          <a:p>
            <a:pPr lvl="3"/>
            <a:endParaRPr lang="en-US" dirty="0"/>
          </a:p>
          <a:p>
            <a:r>
              <a:rPr lang="en-US" dirty="0"/>
              <a:t>We would have return to a barter system, which requires a “double coincidence of wants.”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BBA2-5199-B9D1-3BAC-0DF7696E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Money Supply Curve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3136C-C278-B3DC-CD94-464F1007B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76965" cy="4351338"/>
          </a:xfrm>
        </p:spPr>
        <p:txBody>
          <a:bodyPr/>
          <a:lstStyle/>
          <a:p>
            <a:r>
              <a:rPr lang="en-US" dirty="0"/>
              <a:t>Money supply is under total control of the Fed.</a:t>
            </a:r>
          </a:p>
          <a:p>
            <a:pPr lvl="3"/>
            <a:endParaRPr lang="en-US" dirty="0"/>
          </a:p>
          <a:p>
            <a:r>
              <a:rPr lang="en-US" dirty="0"/>
              <a:t>Therefore, the money supply in our model will be a vertical line.</a:t>
            </a:r>
          </a:p>
          <a:p>
            <a:pPr lvl="3"/>
            <a:endParaRPr lang="en-US" dirty="0"/>
          </a:p>
          <a:p>
            <a:r>
              <a:rPr lang="en-US" dirty="0"/>
              <a:t>Money demand is more interesting, since it will be determined by households’ choices.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B7D55-6D7C-A4AE-EBDF-81C3E036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F6A3-CC35-E5A5-CAE0-EA442129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562C4-CC8E-AC59-F610-A7684813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40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EC82A0-1EAE-B38D-07A4-9EF01817FAA5}"/>
              </a:ext>
            </a:extLst>
          </p:cNvPr>
          <p:cNvCxnSpPr/>
          <p:nvPr/>
        </p:nvCxnSpPr>
        <p:spPr>
          <a:xfrm flipV="1">
            <a:off x="628650" y="1825625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CD1E85-FC1C-EA71-FFE9-23BEE0099684}"/>
              </a:ext>
            </a:extLst>
          </p:cNvPr>
          <p:cNvCxnSpPr>
            <a:cxnSpLocks/>
          </p:cNvCxnSpPr>
          <p:nvPr/>
        </p:nvCxnSpPr>
        <p:spPr>
          <a:xfrm rot="5400000" flipV="1">
            <a:off x="2609850" y="3806823"/>
            <a:ext cx="0" cy="4351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F41583-AEEA-B331-8850-0D7C6A21D811}"/>
              </a:ext>
            </a:extLst>
          </p:cNvPr>
          <p:cNvCxnSpPr/>
          <p:nvPr/>
        </p:nvCxnSpPr>
        <p:spPr>
          <a:xfrm>
            <a:off x="2441986" y="1825625"/>
            <a:ext cx="0" cy="41568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E19F3C-0FB3-ED2A-196F-DA101D8FB5F7}"/>
                  </a:ext>
                </a:extLst>
              </p:cNvPr>
              <p:cNvSpPr txBox="1"/>
              <p:nvPr/>
            </p:nvSpPr>
            <p:spPr>
              <a:xfrm>
                <a:off x="2395594" y="1690689"/>
                <a:ext cx="638062" cy="4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E19F3C-0FB3-ED2A-196F-DA101D8FB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594" y="1690689"/>
                <a:ext cx="638062" cy="4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7C9A02F-D4A0-3312-9DD6-79EC82B4CAFF}"/>
              </a:ext>
            </a:extLst>
          </p:cNvPr>
          <p:cNvSpPr txBox="1"/>
          <p:nvPr/>
        </p:nvSpPr>
        <p:spPr>
          <a:xfrm>
            <a:off x="208431" y="1870077"/>
            <a:ext cx="461665" cy="8163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/>
              <a:t>Interest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E82EB-7D5D-FAA1-C468-4CED1205798D}"/>
              </a:ext>
            </a:extLst>
          </p:cNvPr>
          <p:cNvSpPr txBox="1"/>
          <p:nvPr/>
        </p:nvSpPr>
        <p:spPr>
          <a:xfrm>
            <a:off x="3946423" y="5942567"/>
            <a:ext cx="83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2424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5B6A-C0F5-EB0E-E87C-02934CE02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6799-2586-D880-BAA0-D22C415C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463F2-95F1-7E60-6D01-96F3F4714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In this simple model, we assume that there are two asset classes</a:t>
            </a:r>
          </a:p>
          <a:p>
            <a:pPr lvl="1"/>
            <a:r>
              <a:rPr lang="en-US" dirty="0"/>
              <a:t>Money: May be used in transactions but bears no interest.</a:t>
            </a:r>
          </a:p>
          <a:p>
            <a:pPr lvl="1"/>
            <a:r>
              <a:rPr lang="en-US" dirty="0"/>
              <a:t>Bonds: Cannot be used in transactions but bears interest.</a:t>
            </a:r>
          </a:p>
          <a:p>
            <a:pPr lvl="4"/>
            <a:endParaRPr lang="en-US" dirty="0"/>
          </a:p>
          <a:p>
            <a:r>
              <a:rPr lang="en-US" dirty="0"/>
              <a:t>All households in the economy must determine their optimal holdings of money and bonds.</a:t>
            </a:r>
          </a:p>
          <a:p>
            <a:pPr lvl="1"/>
            <a:r>
              <a:rPr lang="en-US" dirty="0"/>
              <a:t>When households tend to spend a large portion of their income, they would want to hold more money than bonds.</a:t>
            </a:r>
          </a:p>
          <a:p>
            <a:pPr lvl="1"/>
            <a:r>
              <a:rPr lang="en-US" dirty="0"/>
              <a:t>When the interest rate is high, households would favor holding more bonds than money.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09DE3-B5AA-4F66-6AA3-5A784D72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6070-0390-6692-9E81-B5D70827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4B79D-E387-93F2-40F9-B8E2F62B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F93E-A4CB-6914-B7DE-FE3006D8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3D3C2A-65ED-39F1-75E4-6A6911B56C3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Plotting the demand for money in a graph...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Read this graph as:</a:t>
                </a:r>
              </a:p>
              <a:p>
                <a:pPr lvl="1"/>
                <a:r>
                  <a:rPr lang="en-US" dirty="0"/>
                  <a:t>Given some level of interest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economy…</a:t>
                </a:r>
              </a:p>
              <a:p>
                <a:pPr lvl="1"/>
                <a:r>
                  <a:rPr lang="en-US" dirty="0"/>
                  <a:t>…the quantity of money demanded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Changes in the interest rate leads to a movement along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curve.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3D3C2A-65ED-39F1-75E4-6A6911B56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6EAB3-EE5C-0C02-3CDD-ECA71CC5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C02FF-164F-5D0C-1896-33E804B7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3114-1CC3-79EB-3840-A86066AA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42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BA6EF2-64FB-9008-5902-FEF5E676BB8E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0B871-DEC8-9B71-B9A2-D78972484624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90535B-F891-230F-F1A9-65C3908F8651}"/>
              </a:ext>
            </a:extLst>
          </p:cNvPr>
          <p:cNvSpPr txBox="1"/>
          <p:nvPr/>
        </p:nvSpPr>
        <p:spPr>
          <a:xfrm>
            <a:off x="3816774" y="5730586"/>
            <a:ext cx="69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AC8E2-9A11-31C3-D556-14FB3632FFF4}"/>
              </a:ext>
            </a:extLst>
          </p:cNvPr>
          <p:cNvSpPr txBox="1"/>
          <p:nvPr/>
        </p:nvSpPr>
        <p:spPr>
          <a:xfrm rot="16200000">
            <a:off x="67600" y="2428310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59254F0-2770-92C1-1884-2B3AAB9CD3AD}"/>
              </a:ext>
            </a:extLst>
          </p:cNvPr>
          <p:cNvSpPr/>
          <p:nvPr/>
        </p:nvSpPr>
        <p:spPr>
          <a:xfrm>
            <a:off x="971550" y="2347913"/>
            <a:ext cx="3200400" cy="3200400"/>
          </a:xfrm>
          <a:custGeom>
            <a:avLst/>
            <a:gdLst>
              <a:gd name="connsiteX0" fmla="*/ 0 w 2795154"/>
              <a:gd name="connsiteY0" fmla="*/ 0 h 2795154"/>
              <a:gd name="connsiteX1" fmla="*/ 904009 w 2795154"/>
              <a:gd name="connsiteY1" fmla="*/ 1870363 h 2795154"/>
              <a:gd name="connsiteX2" fmla="*/ 2795154 w 2795154"/>
              <a:gd name="connsiteY2" fmla="*/ 2795154 h 27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2795154">
                <a:moveTo>
                  <a:pt x="0" y="0"/>
                </a:moveTo>
                <a:cubicBezTo>
                  <a:pt x="219075" y="702252"/>
                  <a:pt x="438150" y="1404504"/>
                  <a:pt x="904009" y="1870363"/>
                </a:cubicBezTo>
                <a:cubicBezTo>
                  <a:pt x="1369868" y="2336222"/>
                  <a:pt x="2082511" y="2565688"/>
                  <a:pt x="2795154" y="279515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856C40-4180-A01D-0887-BD6E3E2C9DAE}"/>
              </a:ext>
            </a:extLst>
          </p:cNvPr>
          <p:cNvCxnSpPr>
            <a:cxnSpLocks/>
          </p:cNvCxnSpPr>
          <p:nvPr/>
        </p:nvCxnSpPr>
        <p:spPr>
          <a:xfrm>
            <a:off x="817634" y="3921702"/>
            <a:ext cx="7038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48E633-AC2E-2AC9-4C1A-2AE5B3FFE69A}"/>
              </a:ext>
            </a:extLst>
          </p:cNvPr>
          <p:cNvCxnSpPr>
            <a:cxnSpLocks/>
          </p:cNvCxnSpPr>
          <p:nvPr/>
        </p:nvCxnSpPr>
        <p:spPr>
          <a:xfrm>
            <a:off x="1585954" y="3983614"/>
            <a:ext cx="0" cy="1715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80200B-58C9-EFF8-4CD7-A8BE191A9239}"/>
                  </a:ext>
                </a:extLst>
              </p:cNvPr>
              <p:cNvSpPr txBox="1"/>
              <p:nvPr/>
            </p:nvSpPr>
            <p:spPr>
              <a:xfrm>
                <a:off x="483664" y="3727511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80200B-58C9-EFF8-4CD7-A8BE191A9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64" y="3727511"/>
                <a:ext cx="307778" cy="369332"/>
              </a:xfrm>
              <a:prstGeom prst="rect">
                <a:avLst/>
              </a:prstGeom>
              <a:blipFill>
                <a:blip r:embed="rId3"/>
                <a:stretch>
                  <a:fillRect r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EB86BD-2D35-34A8-5920-514AA6523B1D}"/>
                  </a:ext>
                </a:extLst>
              </p:cNvPr>
              <p:cNvSpPr txBox="1"/>
              <p:nvPr/>
            </p:nvSpPr>
            <p:spPr>
              <a:xfrm>
                <a:off x="1341435" y="5699189"/>
                <a:ext cx="307778" cy="382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EB86BD-2D35-34A8-5920-514AA6523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35" y="5699189"/>
                <a:ext cx="307778" cy="382028"/>
              </a:xfrm>
              <a:prstGeom prst="rect">
                <a:avLst/>
              </a:prstGeom>
              <a:blipFill>
                <a:blip r:embed="rId4"/>
                <a:stretch>
                  <a:fillRect r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95DA02-60F2-520C-C7B7-915C09CDE107}"/>
                  </a:ext>
                </a:extLst>
              </p:cNvPr>
              <p:cNvSpPr txBox="1"/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95DA02-60F2-520C-C7B7-915C09CDE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9B3C387F-7E87-0D52-0E86-6DAB4635448A}"/>
              </a:ext>
            </a:extLst>
          </p:cNvPr>
          <p:cNvSpPr/>
          <p:nvPr/>
        </p:nvSpPr>
        <p:spPr>
          <a:xfrm>
            <a:off x="1542528" y="387684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391EB-1BF5-F3C1-8B4C-35852AAA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16B1-3EDF-FDAE-633D-DE74F437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418C79-30A6-6E80-CC91-BFF036BB89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the households’ income increases,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will shift horizontally.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increases, money demand will increase even if the interest rate is kept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so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curve will shift to the right.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decreases,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curve will shift to the left.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418C79-30A6-6E80-CC91-BFF036BB89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282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6489D-D0CD-BE4C-DC38-C4D89B28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269AD-4614-B4A6-70BE-0B2E12FD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5DFEF-C69A-7999-F920-EACF9EDE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43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CB466A-C0BA-C7DD-912B-C9EAEA294D56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637FD2-9CD9-5F40-7048-0F1732735855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F59406-8E7F-A746-F149-87B47FC58AC1}"/>
              </a:ext>
            </a:extLst>
          </p:cNvPr>
          <p:cNvSpPr txBox="1"/>
          <p:nvPr/>
        </p:nvSpPr>
        <p:spPr>
          <a:xfrm>
            <a:off x="3816774" y="5730586"/>
            <a:ext cx="69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731CFE-6B5B-2030-AD79-252B4769B2A2}"/>
              </a:ext>
            </a:extLst>
          </p:cNvPr>
          <p:cNvSpPr txBox="1"/>
          <p:nvPr/>
        </p:nvSpPr>
        <p:spPr>
          <a:xfrm rot="16200000">
            <a:off x="67600" y="2428310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79D2D14-C5D1-BB1B-2521-7FE35255FAC8}"/>
              </a:ext>
            </a:extLst>
          </p:cNvPr>
          <p:cNvSpPr/>
          <p:nvPr/>
        </p:nvSpPr>
        <p:spPr>
          <a:xfrm>
            <a:off x="971550" y="2347913"/>
            <a:ext cx="3200400" cy="3200400"/>
          </a:xfrm>
          <a:custGeom>
            <a:avLst/>
            <a:gdLst>
              <a:gd name="connsiteX0" fmla="*/ 0 w 2795154"/>
              <a:gd name="connsiteY0" fmla="*/ 0 h 2795154"/>
              <a:gd name="connsiteX1" fmla="*/ 904009 w 2795154"/>
              <a:gd name="connsiteY1" fmla="*/ 1870363 h 2795154"/>
              <a:gd name="connsiteX2" fmla="*/ 2795154 w 2795154"/>
              <a:gd name="connsiteY2" fmla="*/ 2795154 h 27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2795154">
                <a:moveTo>
                  <a:pt x="0" y="0"/>
                </a:moveTo>
                <a:cubicBezTo>
                  <a:pt x="219075" y="702252"/>
                  <a:pt x="438150" y="1404504"/>
                  <a:pt x="904009" y="1870363"/>
                </a:cubicBezTo>
                <a:cubicBezTo>
                  <a:pt x="1369868" y="2336222"/>
                  <a:pt x="2082511" y="2565688"/>
                  <a:pt x="2795154" y="2795154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300D12-1475-FE14-1FEF-AF4336C62ED6}"/>
                  </a:ext>
                </a:extLst>
              </p:cNvPr>
              <p:cNvSpPr txBox="1"/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300D12-1475-FE14-1FEF-AF4336C62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61F93A-0036-EC31-0456-5E2F44C80F06}"/>
              </a:ext>
            </a:extLst>
          </p:cNvPr>
          <p:cNvSpPr/>
          <p:nvPr/>
        </p:nvSpPr>
        <p:spPr>
          <a:xfrm>
            <a:off x="1828800" y="2347912"/>
            <a:ext cx="2743200" cy="2743200"/>
          </a:xfrm>
          <a:custGeom>
            <a:avLst/>
            <a:gdLst>
              <a:gd name="connsiteX0" fmla="*/ 0 w 2795154"/>
              <a:gd name="connsiteY0" fmla="*/ 0 h 2795154"/>
              <a:gd name="connsiteX1" fmla="*/ 904009 w 2795154"/>
              <a:gd name="connsiteY1" fmla="*/ 1870363 h 2795154"/>
              <a:gd name="connsiteX2" fmla="*/ 2795154 w 2795154"/>
              <a:gd name="connsiteY2" fmla="*/ 2795154 h 27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2795154">
                <a:moveTo>
                  <a:pt x="0" y="0"/>
                </a:moveTo>
                <a:cubicBezTo>
                  <a:pt x="219075" y="702252"/>
                  <a:pt x="438150" y="1404504"/>
                  <a:pt x="904009" y="1870363"/>
                </a:cubicBezTo>
                <a:cubicBezTo>
                  <a:pt x="1369868" y="2336222"/>
                  <a:pt x="2082511" y="2565688"/>
                  <a:pt x="2795154" y="279515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029C8F-B09C-A801-36AF-916A0CC9C4CA}"/>
              </a:ext>
            </a:extLst>
          </p:cNvPr>
          <p:cNvCxnSpPr>
            <a:cxnSpLocks/>
          </p:cNvCxnSpPr>
          <p:nvPr/>
        </p:nvCxnSpPr>
        <p:spPr>
          <a:xfrm>
            <a:off x="1143000" y="2426277"/>
            <a:ext cx="617220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15FE7F-F565-6A5B-E9F2-8C94F5F2C6C0}"/>
                  </a:ext>
                </a:extLst>
              </p:cNvPr>
              <p:cNvSpPr txBox="1"/>
              <p:nvPr/>
            </p:nvSpPr>
            <p:spPr>
              <a:xfrm>
                <a:off x="4054761" y="4563138"/>
                <a:ext cx="674608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15FE7F-F565-6A5B-E9F2-8C94F5F2C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61" y="4563138"/>
                <a:ext cx="674608" cy="411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57CC77-BAC7-6298-9954-F119ACB0FAEB}"/>
                  </a:ext>
                </a:extLst>
              </p:cNvPr>
              <p:cNvSpPr txBox="1"/>
              <p:nvPr/>
            </p:nvSpPr>
            <p:spPr>
              <a:xfrm>
                <a:off x="483664" y="3727511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657CC77-BAC7-6298-9954-F119ACB0F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64" y="3727511"/>
                <a:ext cx="307778" cy="369332"/>
              </a:xfrm>
              <a:prstGeom prst="rect">
                <a:avLst/>
              </a:prstGeom>
              <a:blipFill>
                <a:blip r:embed="rId5"/>
                <a:stretch>
                  <a:fillRect r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4612ED-D3D8-1A0C-6AED-B042AB1FB208}"/>
                  </a:ext>
                </a:extLst>
              </p:cNvPr>
              <p:cNvSpPr txBox="1"/>
              <p:nvPr/>
            </p:nvSpPr>
            <p:spPr>
              <a:xfrm>
                <a:off x="1341435" y="5699189"/>
                <a:ext cx="307778" cy="382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4612ED-D3D8-1A0C-6AED-B042AB1FB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35" y="5699189"/>
                <a:ext cx="307778" cy="382028"/>
              </a:xfrm>
              <a:prstGeom prst="rect">
                <a:avLst/>
              </a:prstGeom>
              <a:blipFill>
                <a:blip r:embed="rId6"/>
                <a:stretch>
                  <a:fillRect r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27F568-4D08-051D-D702-BCC746B5B96F}"/>
              </a:ext>
            </a:extLst>
          </p:cNvPr>
          <p:cNvCxnSpPr>
            <a:cxnSpLocks/>
          </p:cNvCxnSpPr>
          <p:nvPr/>
        </p:nvCxnSpPr>
        <p:spPr>
          <a:xfrm>
            <a:off x="800100" y="3922568"/>
            <a:ext cx="16916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D3260B-C46D-9D94-B878-657982E755A6}"/>
              </a:ext>
            </a:extLst>
          </p:cNvPr>
          <p:cNvCxnSpPr>
            <a:cxnSpLocks/>
          </p:cNvCxnSpPr>
          <p:nvPr/>
        </p:nvCxnSpPr>
        <p:spPr>
          <a:xfrm>
            <a:off x="1583531" y="3922568"/>
            <a:ext cx="0" cy="18080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54B0A4B-4ABA-F22D-1201-6DEF81E912FA}"/>
              </a:ext>
            </a:extLst>
          </p:cNvPr>
          <p:cNvCxnSpPr>
            <a:cxnSpLocks/>
          </p:cNvCxnSpPr>
          <p:nvPr/>
        </p:nvCxnSpPr>
        <p:spPr>
          <a:xfrm>
            <a:off x="2491740" y="3922568"/>
            <a:ext cx="0" cy="18080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948F7298-FCED-98B9-2C1F-C9A3ADAB8B00}"/>
              </a:ext>
            </a:extLst>
          </p:cNvPr>
          <p:cNvSpPr/>
          <p:nvPr/>
        </p:nvSpPr>
        <p:spPr>
          <a:xfrm>
            <a:off x="1562965" y="38997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0BD491-E76F-B62C-1FC4-3132B87E41AA}"/>
              </a:ext>
            </a:extLst>
          </p:cNvPr>
          <p:cNvSpPr/>
          <p:nvPr/>
        </p:nvSpPr>
        <p:spPr>
          <a:xfrm>
            <a:off x="2473924" y="3899707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25DA27-4277-4502-E6AB-7E442C664065}"/>
                  </a:ext>
                </a:extLst>
              </p:cNvPr>
              <p:cNvSpPr txBox="1"/>
              <p:nvPr/>
            </p:nvSpPr>
            <p:spPr>
              <a:xfrm>
                <a:off x="2261194" y="5699189"/>
                <a:ext cx="307778" cy="382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25DA27-4277-4502-E6AB-7E442C664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94" y="5699189"/>
                <a:ext cx="307778" cy="382028"/>
              </a:xfrm>
              <a:prstGeom prst="rect">
                <a:avLst/>
              </a:prstGeom>
              <a:blipFill>
                <a:blip r:embed="rId7"/>
                <a:stretch>
                  <a:fillRect r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4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  <p:bldP spid="3" grpId="0"/>
      <p:bldP spid="8" grpId="0" animBg="1"/>
      <p:bldP spid="18" grpId="0"/>
      <p:bldP spid="21" grpId="0"/>
      <p:bldP spid="22" grpId="0"/>
      <p:bldP spid="41" grpId="0" animBg="1"/>
      <p:bldP spid="42" grpId="0" animBg="1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D5E21-9B5F-E087-92AA-BCB42D43B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CDF6-BDDE-21F4-1F4E-6DC3F400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Money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502F6-2028-433F-BBC3-33E3288FE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Writing down this in mathematical form: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sz="5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is the </a:t>
                </a:r>
                <a:r>
                  <a:rPr lang="en-US" dirty="0"/>
                  <a:t>nominal income (output) of the economy.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interest rate of the economy.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is a decreasing function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is greater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lower, vice versa.</a:t>
                </a:r>
              </a:p>
              <a:p>
                <a:pPr lvl="1"/>
                <a:r>
                  <a:rPr lang="en-US" dirty="0"/>
                  <a:t>Stands for “Liquidity”</a:t>
                </a:r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3502F6-2028-433F-BBC3-33E3288FE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A1F2-9C93-A140-498D-B919C640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AF01B-850E-5745-E57A-B480B61C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50FC8-C490-4B7D-F606-39A614C2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C060E-C27D-7CD1-D324-729F50576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C120-27C8-C2A9-3179-CF3214F2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in the Financial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34BFC-60AF-CEED-A524-D51B71EE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We will combine money supply from the previous lectures, and money demand from this lecture to build a model that determines the equilibrium in the financial market.</a:t>
            </a:r>
          </a:p>
          <a:p>
            <a:endParaRPr lang="en-US" dirty="0"/>
          </a:p>
          <a:p>
            <a:r>
              <a:rPr lang="en-US" dirty="0"/>
              <a:t>Quick recap of money supply:</a:t>
            </a:r>
          </a:p>
          <a:p>
            <a:pPr lvl="1"/>
            <a:r>
              <a:rPr lang="en-US" dirty="0"/>
              <a:t>Controlled by the Fed through its tools of monetary policies;</a:t>
            </a:r>
          </a:p>
          <a:p>
            <a:pPr lvl="1"/>
            <a:r>
              <a:rPr lang="en-US" dirty="0"/>
              <a:t>Required Reserve Ratio.</a:t>
            </a:r>
          </a:p>
          <a:p>
            <a:pPr lvl="1"/>
            <a:r>
              <a:rPr lang="en-US" dirty="0"/>
              <a:t>Key Interest Rates (Discount Rate, Federal Funds Rate).</a:t>
            </a:r>
          </a:p>
          <a:p>
            <a:pPr lvl="1"/>
            <a:r>
              <a:rPr lang="en-US" dirty="0"/>
              <a:t>Open Market Operations.</a:t>
            </a:r>
          </a:p>
          <a:p>
            <a:pPr lvl="1"/>
            <a:r>
              <a:rPr lang="en-US" dirty="0"/>
              <a:t>Expressed as a vertical line in graphs.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83E26-06E4-9082-A4BD-B48D3720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04ED-1F33-AE23-B1F7-D1F1620C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43E1-4D4E-1936-34B7-3823043A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2383-2B3D-5CE7-4DE9-39D701211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81EE1C-EF21-5346-BF89-DA114713B530}"/>
              </a:ext>
            </a:extLst>
          </p:cNvPr>
          <p:cNvCxnSpPr>
            <a:cxnSpLocks/>
          </p:cNvCxnSpPr>
          <p:nvPr/>
        </p:nvCxnSpPr>
        <p:spPr>
          <a:xfrm>
            <a:off x="1900670" y="2113684"/>
            <a:ext cx="0" cy="3616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23CAC2-8A95-0084-8832-C8EDCB4F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in the Financial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590C897-1559-BF73-6BD1-799CCFC7927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the financial market, the equilibrium is achieved if money supply matches money demand.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Specifically, the interest rate must be at a level that controls money demand to be equal to money supply.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590C897-1559-BF73-6BD1-799CCFC79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FDE64-69E1-162C-7336-90B82EA8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A4030-70CD-038E-DF79-A4CE0E13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A78A2-51E3-5ADF-9502-6AF7DA7D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46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D940B7-512F-7363-D8BA-E45D29EAA1B3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7D3205-F00C-8CD7-6EA3-DD904199B626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5ABC56-9435-CE7C-2B04-22995CCC862D}"/>
              </a:ext>
            </a:extLst>
          </p:cNvPr>
          <p:cNvSpPr txBox="1"/>
          <p:nvPr/>
        </p:nvSpPr>
        <p:spPr>
          <a:xfrm>
            <a:off x="3816774" y="5730586"/>
            <a:ext cx="69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F3D24-328C-277E-F6F1-7CB061405FFA}"/>
              </a:ext>
            </a:extLst>
          </p:cNvPr>
          <p:cNvSpPr txBox="1"/>
          <p:nvPr/>
        </p:nvSpPr>
        <p:spPr>
          <a:xfrm rot="16200000">
            <a:off x="67600" y="2428310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FDC9A17-FC5C-4649-C374-A254F7FFD3DE}"/>
              </a:ext>
            </a:extLst>
          </p:cNvPr>
          <p:cNvSpPr/>
          <p:nvPr/>
        </p:nvSpPr>
        <p:spPr>
          <a:xfrm>
            <a:off x="971550" y="2347913"/>
            <a:ext cx="3200400" cy="3200400"/>
          </a:xfrm>
          <a:custGeom>
            <a:avLst/>
            <a:gdLst>
              <a:gd name="connsiteX0" fmla="*/ 0 w 2795154"/>
              <a:gd name="connsiteY0" fmla="*/ 0 h 2795154"/>
              <a:gd name="connsiteX1" fmla="*/ 904009 w 2795154"/>
              <a:gd name="connsiteY1" fmla="*/ 1870363 h 2795154"/>
              <a:gd name="connsiteX2" fmla="*/ 2795154 w 2795154"/>
              <a:gd name="connsiteY2" fmla="*/ 2795154 h 27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2795154">
                <a:moveTo>
                  <a:pt x="0" y="0"/>
                </a:moveTo>
                <a:cubicBezTo>
                  <a:pt x="219075" y="702252"/>
                  <a:pt x="438150" y="1404504"/>
                  <a:pt x="904009" y="1870363"/>
                </a:cubicBezTo>
                <a:cubicBezTo>
                  <a:pt x="1369868" y="2336222"/>
                  <a:pt x="2082511" y="2565688"/>
                  <a:pt x="2795154" y="279515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14E838-87B0-CA12-259F-537AE6C11914}"/>
                  </a:ext>
                </a:extLst>
              </p:cNvPr>
              <p:cNvSpPr txBox="1"/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114E838-87B0-CA12-259F-537AE6C11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4B07A7-E48C-89F6-9156-F1239877B69F}"/>
                  </a:ext>
                </a:extLst>
              </p:cNvPr>
              <p:cNvSpPr txBox="1"/>
              <p:nvPr/>
            </p:nvSpPr>
            <p:spPr>
              <a:xfrm>
                <a:off x="1919478" y="2040137"/>
                <a:ext cx="446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4B07A7-E48C-89F6-9156-F1239877B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478" y="2040137"/>
                <a:ext cx="446290" cy="400110"/>
              </a:xfrm>
              <a:prstGeom prst="rect">
                <a:avLst/>
              </a:prstGeom>
              <a:blipFill>
                <a:blip r:embed="rId4"/>
                <a:stretch>
                  <a:fillRect r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DCF6615-EA70-D516-224E-36EF60F1028E}"/>
              </a:ext>
            </a:extLst>
          </p:cNvPr>
          <p:cNvSpPr/>
          <p:nvPr/>
        </p:nvSpPr>
        <p:spPr>
          <a:xfrm>
            <a:off x="1854950" y="433150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90053B-3263-E6DC-F409-47459EC1324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809148" y="4377227"/>
            <a:ext cx="10458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3EDED7-1451-B475-3E04-3CB92EC30E3B}"/>
                  </a:ext>
                </a:extLst>
              </p:cNvPr>
              <p:cNvSpPr txBox="1"/>
              <p:nvPr/>
            </p:nvSpPr>
            <p:spPr>
              <a:xfrm>
                <a:off x="514350" y="4195802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3EDED7-1451-B475-3E04-3CB92EC30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195802"/>
                <a:ext cx="30777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CA67AD-5B59-D5CF-E88E-A0AFB86D4288}"/>
                  </a:ext>
                </a:extLst>
              </p:cNvPr>
              <p:cNvSpPr txBox="1"/>
              <p:nvPr/>
            </p:nvSpPr>
            <p:spPr>
              <a:xfrm>
                <a:off x="896916" y="5730998"/>
                <a:ext cx="2045123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CA67AD-5B59-D5CF-E88E-A0AFB86D4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16" y="5730998"/>
                <a:ext cx="2045123" cy="374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1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  <p:bldP spid="32" grpId="0"/>
      <p:bldP spid="10" grpId="0"/>
      <p:bldP spid="11" grpId="0" animBg="1"/>
      <p:bldP spid="18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5C46-BA93-4F6E-1C95-5BB37EA5A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9DF7B9-26B3-7755-17E7-DD4CC8AD9693}"/>
              </a:ext>
            </a:extLst>
          </p:cNvPr>
          <p:cNvCxnSpPr>
            <a:cxnSpLocks/>
          </p:cNvCxnSpPr>
          <p:nvPr/>
        </p:nvCxnSpPr>
        <p:spPr>
          <a:xfrm>
            <a:off x="1900670" y="2113684"/>
            <a:ext cx="0" cy="3616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D2807C-2F7B-99CA-6123-084F8A14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in the Financial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46F12D-94DA-557D-EAFD-D726A8864F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interest rate is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This leads to an excess supply of money, as the demand for bonds rises.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Increased demand for bonds will lead to the price of bonds rising, and the interest rate will fall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46F12D-94DA-557D-EAFD-D726A8864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2C1D-7A11-FAE8-0091-C6458F5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20CDC-9C1D-026B-A369-1C69F534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1D2A-A51D-2D54-5804-2D444924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47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2039BD-7D04-F038-987C-D1617AC6F2F8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92359A-00FB-07CE-6C01-0706D3A70FAE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EE863C1-5AB0-0BEA-CCD6-0969A70FD637}"/>
              </a:ext>
            </a:extLst>
          </p:cNvPr>
          <p:cNvSpPr txBox="1"/>
          <p:nvPr/>
        </p:nvSpPr>
        <p:spPr>
          <a:xfrm>
            <a:off x="3816774" y="5730586"/>
            <a:ext cx="69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CE56EF-8B94-43A8-AB4B-FD0974721FD8}"/>
              </a:ext>
            </a:extLst>
          </p:cNvPr>
          <p:cNvSpPr txBox="1"/>
          <p:nvPr/>
        </p:nvSpPr>
        <p:spPr>
          <a:xfrm rot="16200000">
            <a:off x="67600" y="2428310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81FFA1E-10DB-8B86-7EE1-F400D06F01F0}"/>
              </a:ext>
            </a:extLst>
          </p:cNvPr>
          <p:cNvSpPr/>
          <p:nvPr/>
        </p:nvSpPr>
        <p:spPr>
          <a:xfrm>
            <a:off x="971550" y="2347913"/>
            <a:ext cx="3200400" cy="3200400"/>
          </a:xfrm>
          <a:custGeom>
            <a:avLst/>
            <a:gdLst>
              <a:gd name="connsiteX0" fmla="*/ 0 w 2795154"/>
              <a:gd name="connsiteY0" fmla="*/ 0 h 2795154"/>
              <a:gd name="connsiteX1" fmla="*/ 904009 w 2795154"/>
              <a:gd name="connsiteY1" fmla="*/ 1870363 h 2795154"/>
              <a:gd name="connsiteX2" fmla="*/ 2795154 w 2795154"/>
              <a:gd name="connsiteY2" fmla="*/ 2795154 h 27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2795154">
                <a:moveTo>
                  <a:pt x="0" y="0"/>
                </a:moveTo>
                <a:cubicBezTo>
                  <a:pt x="219075" y="702252"/>
                  <a:pt x="438150" y="1404504"/>
                  <a:pt x="904009" y="1870363"/>
                </a:cubicBezTo>
                <a:cubicBezTo>
                  <a:pt x="1369868" y="2336222"/>
                  <a:pt x="2082511" y="2565688"/>
                  <a:pt x="2795154" y="279515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701A27-B81B-891B-B9FC-6725B1389AD7}"/>
                  </a:ext>
                </a:extLst>
              </p:cNvPr>
              <p:cNvSpPr txBox="1"/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701A27-B81B-891B-B9FC-6725B1389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333F36-CA36-7472-18A8-58FD3CE24A73}"/>
                  </a:ext>
                </a:extLst>
              </p:cNvPr>
              <p:cNvSpPr txBox="1"/>
              <p:nvPr/>
            </p:nvSpPr>
            <p:spPr>
              <a:xfrm>
                <a:off x="1919478" y="2040137"/>
                <a:ext cx="446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333F36-CA36-7472-18A8-58FD3CE24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478" y="2040137"/>
                <a:ext cx="446290" cy="400110"/>
              </a:xfrm>
              <a:prstGeom prst="rect">
                <a:avLst/>
              </a:prstGeom>
              <a:blipFill>
                <a:blip r:embed="rId4"/>
                <a:stretch>
                  <a:fillRect r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1870FC3-BDB6-46CB-80A0-AAECB5ABA93A}"/>
              </a:ext>
            </a:extLst>
          </p:cNvPr>
          <p:cNvSpPr/>
          <p:nvPr/>
        </p:nvSpPr>
        <p:spPr>
          <a:xfrm>
            <a:off x="1854950" y="433150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96F569-BA3F-F82C-042A-E652B64BFE5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809148" y="4377227"/>
            <a:ext cx="10458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50C8F1-2DEC-1A41-3B6A-BDD254B44841}"/>
                  </a:ext>
                </a:extLst>
              </p:cNvPr>
              <p:cNvSpPr txBox="1"/>
              <p:nvPr/>
            </p:nvSpPr>
            <p:spPr>
              <a:xfrm>
                <a:off x="514350" y="4195802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50C8F1-2DEC-1A41-3B6A-BDD254B44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195802"/>
                <a:ext cx="30777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AEE43A-825A-1B2B-8752-5531C009F7A7}"/>
                  </a:ext>
                </a:extLst>
              </p:cNvPr>
              <p:cNvSpPr txBox="1"/>
              <p:nvPr/>
            </p:nvSpPr>
            <p:spPr>
              <a:xfrm>
                <a:off x="514350" y="3289042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AEE43A-825A-1B2B-8752-5531C009F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3289042"/>
                <a:ext cx="30777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8EEED1-06DD-15FA-35C1-616F3E51D67C}"/>
              </a:ext>
            </a:extLst>
          </p:cNvPr>
          <p:cNvCxnSpPr>
            <a:cxnSpLocks/>
          </p:cNvCxnSpPr>
          <p:nvPr/>
        </p:nvCxnSpPr>
        <p:spPr>
          <a:xfrm flipH="1">
            <a:off x="809148" y="3473708"/>
            <a:ext cx="10458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1A0AFA7-7423-6AEC-4625-DF12173DDB24}"/>
              </a:ext>
            </a:extLst>
          </p:cNvPr>
          <p:cNvSpPr/>
          <p:nvPr/>
        </p:nvSpPr>
        <p:spPr>
          <a:xfrm>
            <a:off x="1849198" y="342798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005BAC-2C80-ED25-1939-21FA500F2D4C}"/>
              </a:ext>
            </a:extLst>
          </p:cNvPr>
          <p:cNvCxnSpPr/>
          <p:nvPr/>
        </p:nvCxnSpPr>
        <p:spPr>
          <a:xfrm>
            <a:off x="1357449" y="3473708"/>
            <a:ext cx="0" cy="22560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37DF74F-3CAC-628C-1D35-A1178F5F9F65}"/>
              </a:ext>
            </a:extLst>
          </p:cNvPr>
          <p:cNvSpPr/>
          <p:nvPr/>
        </p:nvSpPr>
        <p:spPr>
          <a:xfrm>
            <a:off x="1322439" y="342640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F87861-EF49-B616-46B1-EE33C8738FAD}"/>
              </a:ext>
            </a:extLst>
          </p:cNvPr>
          <p:cNvCxnSpPr>
            <a:cxnSpLocks/>
          </p:cNvCxnSpPr>
          <p:nvPr/>
        </p:nvCxnSpPr>
        <p:spPr>
          <a:xfrm>
            <a:off x="1368159" y="5791633"/>
            <a:ext cx="526759" cy="0"/>
          </a:xfrm>
          <a:prstGeom prst="straightConnector1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F13FCB8-487C-F423-8659-91B4D1F23E10}"/>
              </a:ext>
            </a:extLst>
          </p:cNvPr>
          <p:cNvSpPr txBox="1"/>
          <p:nvPr/>
        </p:nvSpPr>
        <p:spPr>
          <a:xfrm>
            <a:off x="763544" y="5775440"/>
            <a:ext cx="1735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Excess Money Supply</a:t>
            </a:r>
          </a:p>
        </p:txBody>
      </p:sp>
    </p:spTree>
    <p:extLst>
      <p:ext uri="{BB962C8B-B14F-4D97-AF65-F5344CB8AC3E}">
        <p14:creationId xmlns:p14="http://schemas.microsoft.com/office/powerpoint/2010/main" val="546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  <p:bldP spid="32" grpId="0"/>
      <p:bldP spid="10" grpId="0"/>
      <p:bldP spid="11" grpId="0" animBg="1"/>
      <p:bldP spid="18" grpId="0"/>
      <p:bldP spid="3" grpId="0"/>
      <p:bldP spid="12" grpId="0" animBg="1"/>
      <p:bldP spid="22" grpId="0" animBg="1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792B-740E-8857-ECFF-CBFD2854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Bond Prices and Interest Rates</a:t>
            </a:r>
          </a:p>
        </p:txBody>
      </p:sp>
      <p:pic>
        <p:nvPicPr>
          <p:cNvPr id="9" name="Content Placeholder 8" descr="Close-up of a currency note&#10;&#10;Description automatically generated">
            <a:extLst>
              <a:ext uri="{FF2B5EF4-FFF2-40B4-BE49-F238E27FC236}">
                <a16:creationId xmlns:a16="http://schemas.microsoft.com/office/drawing/2014/main" id="{C12D44EF-074F-626B-0432-1179AE06D8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72880"/>
            <a:ext cx="3886200" cy="305682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67E72-C93A-3471-5835-0AC91FD33D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  <a:p>
            <a:pPr lvl="1"/>
            <a:r>
              <a:rPr lang="en-US" dirty="0"/>
              <a:t>Face Value: $5,000</a:t>
            </a:r>
          </a:p>
          <a:p>
            <a:pPr lvl="1"/>
            <a:r>
              <a:rPr lang="en-US" dirty="0"/>
              <a:t>Stated Interest Rate: 8%</a:t>
            </a:r>
          </a:p>
          <a:p>
            <a:pPr lvl="1"/>
            <a:r>
              <a:rPr lang="en-US" dirty="0"/>
              <a:t>Maturity: 10 Years</a:t>
            </a:r>
          </a:p>
          <a:p>
            <a:pPr lvl="3"/>
            <a:endParaRPr lang="en-US" dirty="0"/>
          </a:p>
          <a:p>
            <a:r>
              <a:rPr lang="en-US" dirty="0"/>
              <a:t>“If you purchase this bond now, you will get 8% of the face value every 6 months, and at maturity (10 years from now) you will get the face value amount.”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17013-F297-DABB-3642-1960FC63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7C3AA-550B-1CD9-B45F-9A693BE6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DC086-3DB1-E69E-CCFD-9423F6E2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48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1DBF89-BC74-4F70-E599-BDF608840211}"/>
              </a:ext>
            </a:extLst>
          </p:cNvPr>
          <p:cNvSpPr/>
          <p:nvPr/>
        </p:nvSpPr>
        <p:spPr>
          <a:xfrm>
            <a:off x="930565" y="1759285"/>
            <a:ext cx="1333500" cy="3693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FACE VALUE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5D040C-F7C3-E9B1-72DD-93E7240ED7E6}"/>
              </a:ext>
            </a:extLst>
          </p:cNvPr>
          <p:cNvCxnSpPr>
            <a:cxnSpLocks/>
          </p:cNvCxnSpPr>
          <p:nvPr/>
        </p:nvCxnSpPr>
        <p:spPr>
          <a:xfrm flipH="1">
            <a:off x="1066800" y="2034952"/>
            <a:ext cx="623977" cy="5748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B6EC97-CC9C-8480-2D4C-83D7ABA2FE73}"/>
              </a:ext>
            </a:extLst>
          </p:cNvPr>
          <p:cNvSpPr/>
          <p:nvPr/>
        </p:nvSpPr>
        <p:spPr>
          <a:xfrm>
            <a:off x="685800" y="2647950"/>
            <a:ext cx="609600" cy="3873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9F11EE-26D1-7E6A-70F8-C87E95A41EF9}"/>
              </a:ext>
            </a:extLst>
          </p:cNvPr>
          <p:cNvSpPr/>
          <p:nvPr/>
        </p:nvSpPr>
        <p:spPr>
          <a:xfrm>
            <a:off x="2446482" y="1759285"/>
            <a:ext cx="1333500" cy="3693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D19100-270A-6BCC-D151-84E853F62EDC}"/>
              </a:ext>
            </a:extLst>
          </p:cNvPr>
          <p:cNvSpPr/>
          <p:nvPr/>
        </p:nvSpPr>
        <p:spPr>
          <a:xfrm>
            <a:off x="3677516" y="3409950"/>
            <a:ext cx="335684" cy="2667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82702E-840B-6069-1AC1-65AC78AAA42E}"/>
              </a:ext>
            </a:extLst>
          </p:cNvPr>
          <p:cNvCxnSpPr>
            <a:cxnSpLocks/>
          </p:cNvCxnSpPr>
          <p:nvPr/>
        </p:nvCxnSpPr>
        <p:spPr>
          <a:xfrm>
            <a:off x="3080545" y="2034952"/>
            <a:ext cx="764813" cy="13241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1D605E9-3620-7D4A-6CDD-8256908C1DDC}"/>
              </a:ext>
            </a:extLst>
          </p:cNvPr>
          <p:cNvSpPr/>
          <p:nvPr/>
        </p:nvSpPr>
        <p:spPr>
          <a:xfrm>
            <a:off x="930565" y="5770033"/>
            <a:ext cx="1333500" cy="3693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MATURITY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53CA9E-6A55-9034-6279-ADA08259EA9D}"/>
              </a:ext>
            </a:extLst>
          </p:cNvPr>
          <p:cNvCxnSpPr>
            <a:cxnSpLocks/>
          </p:cNvCxnSpPr>
          <p:nvPr/>
        </p:nvCxnSpPr>
        <p:spPr>
          <a:xfrm flipV="1">
            <a:off x="1460500" y="4152900"/>
            <a:ext cx="2057400" cy="16932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7A217BC-6D5D-3B25-0E5B-A2DC95768D68}"/>
              </a:ext>
            </a:extLst>
          </p:cNvPr>
          <p:cNvSpPr/>
          <p:nvPr/>
        </p:nvSpPr>
        <p:spPr>
          <a:xfrm>
            <a:off x="3586740" y="3962970"/>
            <a:ext cx="572510" cy="39312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63EE1B-00F5-937E-C119-D2333474B90B}"/>
              </a:ext>
            </a:extLst>
          </p:cNvPr>
          <p:cNvSpPr/>
          <p:nvPr/>
        </p:nvSpPr>
        <p:spPr>
          <a:xfrm>
            <a:off x="2447348" y="5664200"/>
            <a:ext cx="1333500" cy="56932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 PAYMENTS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071B48D-B495-AE50-D40A-9EEF37A5BADE}"/>
              </a:ext>
            </a:extLst>
          </p:cNvPr>
          <p:cNvSpPr/>
          <p:nvPr/>
        </p:nvSpPr>
        <p:spPr>
          <a:xfrm>
            <a:off x="3586740" y="4433662"/>
            <a:ext cx="572510" cy="31556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F61AAA-C1E6-2732-A989-6706014FFDB1}"/>
              </a:ext>
            </a:extLst>
          </p:cNvPr>
          <p:cNvCxnSpPr>
            <a:cxnSpLocks/>
          </p:cNvCxnSpPr>
          <p:nvPr/>
        </p:nvCxnSpPr>
        <p:spPr>
          <a:xfrm flipV="1">
            <a:off x="3244563" y="4800600"/>
            <a:ext cx="594445" cy="8699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25" grpId="0" animBg="1"/>
      <p:bldP spid="27" grpId="0" animBg="1"/>
      <p:bldP spid="31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56E4-1024-86D8-5067-0336AFF1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Bond Prices and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AB18A-FC24-956C-1668-BAEB329FC8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much money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need in a bank paying interest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the balance to be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maturity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time to maturity is 1: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sz="1600" b="0" dirty="0"/>
              </a:p>
              <a:p>
                <a:r>
                  <a:rPr lang="en-US" dirty="0"/>
                  <a:t>When time to maturity is 2:</a:t>
                </a:r>
              </a:p>
              <a:p>
                <a:endParaRPr lang="en-US" sz="500" b="0" dirty="0"/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	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⋅(1+2⋅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		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AB18A-FC24-956C-1668-BAEB329FC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C1ABB-1488-740B-1A84-7F67DF9C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D5193-88BE-D1B4-2A8D-F32C3299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734B-2EF2-F93E-3C4A-160608CE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as a Store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 store of value describes an asset that can preserve individuals’ purchasing power into the future.</a:t>
            </a:r>
          </a:p>
          <a:p>
            <a:pPr lvl="3"/>
            <a:endParaRPr lang="en-US" dirty="0"/>
          </a:p>
          <a:p>
            <a:r>
              <a:rPr lang="en-US" dirty="0"/>
              <a:t>If you have USD in hand, you can use it in the future to make a purchase.</a:t>
            </a:r>
          </a:p>
          <a:p>
            <a:pPr lvl="3"/>
            <a:endParaRPr lang="en-US" dirty="0"/>
          </a:p>
          <a:p>
            <a:r>
              <a:rPr lang="en-US" dirty="0"/>
              <a:t>Note that inflation may erode the purchasing power of USD over time.</a:t>
            </a:r>
          </a:p>
          <a:p>
            <a:pPr lvl="3"/>
            <a:endParaRPr lang="en-US" dirty="0"/>
          </a:p>
          <a:p>
            <a:r>
              <a:rPr lang="en-US" dirty="0"/>
              <a:t>That does not necessarily mean that USD does not serve as a store of value.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0B40-9F71-8982-DB2E-89A3F2EFA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C88D-3C0C-55D2-21B0-6E4EF4BF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Bond Prices and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E8C35-5131-E60D-E2DC-F828E1DCF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much money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need in a bank paying interest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the balance to be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maturity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Following this logic, we find that the price of bonds will be: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𝐹𝑉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1600" b="0" dirty="0"/>
              </a:p>
              <a:p>
                <a:r>
                  <a:rPr lang="en-US" dirty="0"/>
                  <a:t>Therefore, the price of bonds and the interest rate is negatively correlated:</a:t>
                </a:r>
              </a:p>
              <a:p>
                <a:pPr lvl="1"/>
                <a:r>
                  <a:rPr lang="en-US" dirty="0"/>
                  <a:t>When the interest rate is high, the price of bonds will be low.</a:t>
                </a:r>
              </a:p>
              <a:p>
                <a:pPr lvl="1"/>
                <a:r>
                  <a:rPr lang="en-US" dirty="0"/>
                  <a:t>When the interest rate is low, the price of bonds will be high.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E8C35-5131-E60D-E2DC-F828E1DCF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530726"/>
              </a:xfrm>
              <a:blipFill>
                <a:blip r:embed="rId2"/>
                <a:stretch>
                  <a:fillRect l="-1005" t="-1747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BD52-4CC6-FDA3-CCB9-1ED77236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A298-3B0E-76DF-A7A9-567429F0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A0E18-ED17-4FF1-8BB2-CCF50770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0F79E-C567-29E8-2A09-60172E8C0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37270F-0513-3A89-97C3-6CFBE38CE040}"/>
              </a:ext>
            </a:extLst>
          </p:cNvPr>
          <p:cNvCxnSpPr>
            <a:cxnSpLocks/>
          </p:cNvCxnSpPr>
          <p:nvPr/>
        </p:nvCxnSpPr>
        <p:spPr>
          <a:xfrm>
            <a:off x="1900670" y="2113684"/>
            <a:ext cx="0" cy="3616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C2EB63-5650-6CBE-3A5C-9781F0EF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in the Financial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12268F-8A5D-EDBA-4342-2D2F574F8E3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Meanwhile,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economy’s interest rate, money demand is greater than money supply.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Households will resort to selling their bonds to hold more money.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price of bonds will fall, and the interest rate will increase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12268F-8A5D-EDBA-4342-2D2F574F8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8F09E-8395-F23B-A67C-3CFBDA141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E021D-250B-B2CA-8BD4-A92437FD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F16BB-01A5-3D5A-2B7B-CCB37EA3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51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4A06B8-98D7-FD42-07D1-CEF2022FF00C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681DCD-3C00-2548-4B68-B76B69E0632A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CC92EF-B5A1-E4F8-7843-12FB8873A059}"/>
              </a:ext>
            </a:extLst>
          </p:cNvPr>
          <p:cNvSpPr txBox="1"/>
          <p:nvPr/>
        </p:nvSpPr>
        <p:spPr>
          <a:xfrm>
            <a:off x="3816774" y="5730586"/>
            <a:ext cx="69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AFA0B5-A6AC-D385-9146-21B5AF8E0EF1}"/>
              </a:ext>
            </a:extLst>
          </p:cNvPr>
          <p:cNvSpPr txBox="1"/>
          <p:nvPr/>
        </p:nvSpPr>
        <p:spPr>
          <a:xfrm rot="16200000">
            <a:off x="67600" y="2428310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AB1A3E-7FB1-1C3D-6D34-5FD37D63801A}"/>
              </a:ext>
            </a:extLst>
          </p:cNvPr>
          <p:cNvSpPr/>
          <p:nvPr/>
        </p:nvSpPr>
        <p:spPr>
          <a:xfrm>
            <a:off x="971550" y="2347913"/>
            <a:ext cx="3200400" cy="3200400"/>
          </a:xfrm>
          <a:custGeom>
            <a:avLst/>
            <a:gdLst>
              <a:gd name="connsiteX0" fmla="*/ 0 w 2795154"/>
              <a:gd name="connsiteY0" fmla="*/ 0 h 2795154"/>
              <a:gd name="connsiteX1" fmla="*/ 904009 w 2795154"/>
              <a:gd name="connsiteY1" fmla="*/ 1870363 h 2795154"/>
              <a:gd name="connsiteX2" fmla="*/ 2795154 w 2795154"/>
              <a:gd name="connsiteY2" fmla="*/ 2795154 h 27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2795154">
                <a:moveTo>
                  <a:pt x="0" y="0"/>
                </a:moveTo>
                <a:cubicBezTo>
                  <a:pt x="219075" y="702252"/>
                  <a:pt x="438150" y="1404504"/>
                  <a:pt x="904009" y="1870363"/>
                </a:cubicBezTo>
                <a:cubicBezTo>
                  <a:pt x="1369868" y="2336222"/>
                  <a:pt x="2082511" y="2565688"/>
                  <a:pt x="2795154" y="279515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445C74-0549-F41A-778F-80D3E2A9754A}"/>
                  </a:ext>
                </a:extLst>
              </p:cNvPr>
              <p:cNvSpPr txBox="1"/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445C74-0549-F41A-778F-80D3E2A97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BC43E9-6E90-FAFF-DB83-CB2D81C2EBE0}"/>
                  </a:ext>
                </a:extLst>
              </p:cNvPr>
              <p:cNvSpPr txBox="1"/>
              <p:nvPr/>
            </p:nvSpPr>
            <p:spPr>
              <a:xfrm>
                <a:off x="1919478" y="2040137"/>
                <a:ext cx="446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BC43E9-6E90-FAFF-DB83-CB2D81C2E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478" y="2040137"/>
                <a:ext cx="446290" cy="400110"/>
              </a:xfrm>
              <a:prstGeom prst="rect">
                <a:avLst/>
              </a:prstGeom>
              <a:blipFill>
                <a:blip r:embed="rId4"/>
                <a:stretch>
                  <a:fillRect r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F11757C-8D6D-8700-D201-1040038ADD18}"/>
              </a:ext>
            </a:extLst>
          </p:cNvPr>
          <p:cNvSpPr/>
          <p:nvPr/>
        </p:nvSpPr>
        <p:spPr>
          <a:xfrm>
            <a:off x="1854950" y="433150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A70095-F6DF-B31E-91A5-86BF291DFE4F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809148" y="4377227"/>
            <a:ext cx="10458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31CF77-5CC2-C972-2C1F-1C5F0FFA8A7B}"/>
                  </a:ext>
                </a:extLst>
              </p:cNvPr>
              <p:cNvSpPr txBox="1"/>
              <p:nvPr/>
            </p:nvSpPr>
            <p:spPr>
              <a:xfrm>
                <a:off x="514350" y="4195802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31CF77-5CC2-C972-2C1F-1C5F0FFA8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195802"/>
                <a:ext cx="30777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6908BF-9D79-CE70-35E2-3433BE7DFBBA}"/>
                  </a:ext>
                </a:extLst>
              </p:cNvPr>
              <p:cNvSpPr txBox="1"/>
              <p:nvPr/>
            </p:nvSpPr>
            <p:spPr>
              <a:xfrm>
                <a:off x="443695" y="4838268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6908BF-9D79-CE70-35E2-3433BE7DF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5" y="4838268"/>
                <a:ext cx="307778" cy="369332"/>
              </a:xfrm>
              <a:prstGeom prst="rect">
                <a:avLst/>
              </a:prstGeom>
              <a:blipFill>
                <a:blip r:embed="rId6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EC50AC-F64D-88FA-55A4-F6F7B0858FCA}"/>
              </a:ext>
            </a:extLst>
          </p:cNvPr>
          <p:cNvCxnSpPr>
            <a:cxnSpLocks/>
          </p:cNvCxnSpPr>
          <p:nvPr/>
        </p:nvCxnSpPr>
        <p:spPr>
          <a:xfrm flipH="1">
            <a:off x="809148" y="5021781"/>
            <a:ext cx="198600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120EFC0-6B1B-732B-540C-FC4D21AE5ABB}"/>
              </a:ext>
            </a:extLst>
          </p:cNvPr>
          <p:cNvSpPr/>
          <p:nvPr/>
        </p:nvSpPr>
        <p:spPr>
          <a:xfrm>
            <a:off x="1864665" y="497606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F99B3F-FC68-35F0-2522-1EECCCC97CDB}"/>
              </a:ext>
            </a:extLst>
          </p:cNvPr>
          <p:cNvCxnSpPr>
            <a:cxnSpLocks/>
          </p:cNvCxnSpPr>
          <p:nvPr/>
        </p:nvCxnSpPr>
        <p:spPr>
          <a:xfrm>
            <a:off x="2795291" y="5067501"/>
            <a:ext cx="0" cy="6622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AC3CC9A-37E2-6691-E2D6-11B6229C9A6F}"/>
              </a:ext>
            </a:extLst>
          </p:cNvPr>
          <p:cNvSpPr/>
          <p:nvPr/>
        </p:nvSpPr>
        <p:spPr>
          <a:xfrm>
            <a:off x="2758839" y="497606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2F34C0-417C-FBE4-537F-CEC565DBE1DD}"/>
              </a:ext>
            </a:extLst>
          </p:cNvPr>
          <p:cNvCxnSpPr>
            <a:cxnSpLocks/>
          </p:cNvCxnSpPr>
          <p:nvPr/>
        </p:nvCxnSpPr>
        <p:spPr>
          <a:xfrm>
            <a:off x="1900670" y="5796395"/>
            <a:ext cx="903889" cy="0"/>
          </a:xfrm>
          <a:prstGeom prst="straightConnector1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C1C7EFC-A632-4CFA-25E4-DEC16395714A}"/>
              </a:ext>
            </a:extLst>
          </p:cNvPr>
          <p:cNvSpPr txBox="1"/>
          <p:nvPr/>
        </p:nvSpPr>
        <p:spPr>
          <a:xfrm>
            <a:off x="1474924" y="5806552"/>
            <a:ext cx="1865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Excess Money Demand</a:t>
            </a:r>
          </a:p>
        </p:txBody>
      </p:sp>
    </p:spTree>
    <p:extLst>
      <p:ext uri="{BB962C8B-B14F-4D97-AF65-F5344CB8AC3E}">
        <p14:creationId xmlns:p14="http://schemas.microsoft.com/office/powerpoint/2010/main" val="39355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  <p:bldP spid="32" grpId="0"/>
      <p:bldP spid="10" grpId="0"/>
      <p:bldP spid="11" grpId="0" animBg="1"/>
      <p:bldP spid="18" grpId="0"/>
      <p:bldP spid="3" grpId="0"/>
      <p:bldP spid="12" grpId="0" animBg="1"/>
      <p:bldP spid="22" grpId="0" animBg="1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4A022-D971-D856-32E2-6B947601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8872C0-1E3D-2D45-364B-65885FFA10E1}"/>
              </a:ext>
            </a:extLst>
          </p:cNvPr>
          <p:cNvCxnSpPr>
            <a:cxnSpLocks/>
          </p:cNvCxnSpPr>
          <p:nvPr/>
        </p:nvCxnSpPr>
        <p:spPr>
          <a:xfrm>
            <a:off x="2804385" y="2113684"/>
            <a:ext cx="0" cy="3616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6BF48A-DFDC-06B4-CBC1-1EA88DB24691}"/>
              </a:ext>
            </a:extLst>
          </p:cNvPr>
          <p:cNvCxnSpPr>
            <a:cxnSpLocks/>
          </p:cNvCxnSpPr>
          <p:nvPr/>
        </p:nvCxnSpPr>
        <p:spPr>
          <a:xfrm>
            <a:off x="1900670" y="2113684"/>
            <a:ext cx="0" cy="361603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91AA15-1220-FF86-3E9E-97F932AB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Money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3AFF3E0-5653-6E2A-5E0C-4E58F10782D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Changes in money supply can be illustrated by horizontal shifts of the money supply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money supply increases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it leads to an excess supply of money.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the equilibrium interest rate will fall.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3AFF3E0-5653-6E2A-5E0C-4E58F1078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EDB37-EA1F-60CD-6B7D-C147ADBC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EA3D6-1467-7521-4879-B9F814C9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581FC-42CF-6104-ECE3-A1FF275E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52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E5E05D-EBD7-0903-3B80-4581410A966E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5EF2B9-1178-8265-BE7F-982C1AA70EF2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17916C8-ECFD-9151-CCC1-22D8DA83F8F0}"/>
              </a:ext>
            </a:extLst>
          </p:cNvPr>
          <p:cNvSpPr txBox="1"/>
          <p:nvPr/>
        </p:nvSpPr>
        <p:spPr>
          <a:xfrm>
            <a:off x="3816774" y="5730586"/>
            <a:ext cx="69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58DA16-51E7-249E-F2FD-73ACBA927F33}"/>
              </a:ext>
            </a:extLst>
          </p:cNvPr>
          <p:cNvSpPr txBox="1"/>
          <p:nvPr/>
        </p:nvSpPr>
        <p:spPr>
          <a:xfrm rot="16200000">
            <a:off x="67600" y="2428310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BAC8C43-43CE-B2CF-8575-B7E56E27B456}"/>
              </a:ext>
            </a:extLst>
          </p:cNvPr>
          <p:cNvSpPr/>
          <p:nvPr/>
        </p:nvSpPr>
        <p:spPr>
          <a:xfrm>
            <a:off x="971550" y="2347913"/>
            <a:ext cx="3200400" cy="3200400"/>
          </a:xfrm>
          <a:custGeom>
            <a:avLst/>
            <a:gdLst>
              <a:gd name="connsiteX0" fmla="*/ 0 w 2795154"/>
              <a:gd name="connsiteY0" fmla="*/ 0 h 2795154"/>
              <a:gd name="connsiteX1" fmla="*/ 904009 w 2795154"/>
              <a:gd name="connsiteY1" fmla="*/ 1870363 h 2795154"/>
              <a:gd name="connsiteX2" fmla="*/ 2795154 w 2795154"/>
              <a:gd name="connsiteY2" fmla="*/ 2795154 h 27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2795154">
                <a:moveTo>
                  <a:pt x="0" y="0"/>
                </a:moveTo>
                <a:cubicBezTo>
                  <a:pt x="219075" y="702252"/>
                  <a:pt x="438150" y="1404504"/>
                  <a:pt x="904009" y="1870363"/>
                </a:cubicBezTo>
                <a:cubicBezTo>
                  <a:pt x="1369868" y="2336222"/>
                  <a:pt x="2082511" y="2565688"/>
                  <a:pt x="2795154" y="279515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81BB2F-B570-3E92-246A-B0518F832697}"/>
                  </a:ext>
                </a:extLst>
              </p:cNvPr>
              <p:cNvSpPr txBox="1"/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81BB2F-B570-3E92-246A-B0518F832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20F3B3-69B5-0F7D-6652-BEA0381542BB}"/>
                  </a:ext>
                </a:extLst>
              </p:cNvPr>
              <p:cNvSpPr txBox="1"/>
              <p:nvPr/>
            </p:nvSpPr>
            <p:spPr>
              <a:xfrm>
                <a:off x="1919478" y="2040137"/>
                <a:ext cx="446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20F3B3-69B5-0F7D-6652-BEA038154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478" y="2040137"/>
                <a:ext cx="446290" cy="400110"/>
              </a:xfrm>
              <a:prstGeom prst="rect">
                <a:avLst/>
              </a:prstGeom>
              <a:blipFill>
                <a:blip r:embed="rId4"/>
                <a:stretch>
                  <a:fillRect r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278B7D80-1D22-D0DD-A11C-A9582138C28A}"/>
              </a:ext>
            </a:extLst>
          </p:cNvPr>
          <p:cNvSpPr/>
          <p:nvPr/>
        </p:nvSpPr>
        <p:spPr>
          <a:xfrm>
            <a:off x="1854950" y="433150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095F70-B815-D23F-060F-DB18D5D3A138}"/>
              </a:ext>
            </a:extLst>
          </p:cNvPr>
          <p:cNvCxnSpPr>
            <a:cxnSpLocks/>
          </p:cNvCxnSpPr>
          <p:nvPr/>
        </p:nvCxnSpPr>
        <p:spPr>
          <a:xfrm flipH="1">
            <a:off x="809148" y="4377227"/>
            <a:ext cx="19952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953C8A-B41B-8FED-DA94-E44EF14D9088}"/>
                  </a:ext>
                </a:extLst>
              </p:cNvPr>
              <p:cNvSpPr txBox="1"/>
              <p:nvPr/>
            </p:nvSpPr>
            <p:spPr>
              <a:xfrm>
                <a:off x="514350" y="4195802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953C8A-B41B-8FED-DA94-E44EF14D9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195802"/>
                <a:ext cx="30777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29A9F0-B1E7-4554-BD9B-1B6714B5C715}"/>
                  </a:ext>
                </a:extLst>
              </p:cNvPr>
              <p:cNvSpPr txBox="1"/>
              <p:nvPr/>
            </p:nvSpPr>
            <p:spPr>
              <a:xfrm>
                <a:off x="443695" y="4838268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29A9F0-B1E7-4554-BD9B-1B6714B5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95" y="4838268"/>
                <a:ext cx="307778" cy="369332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97968A16-B95F-D188-8232-F83953B71A60}"/>
              </a:ext>
            </a:extLst>
          </p:cNvPr>
          <p:cNvSpPr/>
          <p:nvPr/>
        </p:nvSpPr>
        <p:spPr>
          <a:xfrm>
            <a:off x="2758839" y="497606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DB619C-195F-C53E-0C2C-4DBF82A6412A}"/>
                  </a:ext>
                </a:extLst>
              </p:cNvPr>
              <p:cNvSpPr txBox="1"/>
              <p:nvPr/>
            </p:nvSpPr>
            <p:spPr>
              <a:xfrm>
                <a:off x="2849932" y="2040137"/>
                <a:ext cx="446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DB619C-195F-C53E-0C2C-4DBF82A64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32" y="2040137"/>
                <a:ext cx="446290" cy="400110"/>
              </a:xfrm>
              <a:prstGeom prst="rect">
                <a:avLst/>
              </a:prstGeom>
              <a:blipFill>
                <a:blip r:embed="rId7"/>
                <a:stretch>
                  <a:fillRect r="-20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ED7C93-6C62-6C28-F495-60EBD70170E2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01346" y="5021781"/>
            <a:ext cx="1957493" cy="33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CE6B12A-45CF-D33E-C439-94DC2E8AA12D}"/>
              </a:ext>
            </a:extLst>
          </p:cNvPr>
          <p:cNvSpPr/>
          <p:nvPr/>
        </p:nvSpPr>
        <p:spPr>
          <a:xfrm>
            <a:off x="2757626" y="433150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83E98D8-92BD-4702-7006-F127D2F3DC82}"/>
              </a:ext>
            </a:extLst>
          </p:cNvPr>
          <p:cNvCxnSpPr>
            <a:cxnSpLocks/>
          </p:cNvCxnSpPr>
          <p:nvPr/>
        </p:nvCxnSpPr>
        <p:spPr>
          <a:xfrm>
            <a:off x="1900670" y="5795962"/>
            <a:ext cx="903889" cy="0"/>
          </a:xfrm>
          <a:prstGeom prst="straightConnector1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  <p:bldP spid="32" grpId="0"/>
      <p:bldP spid="10" grpId="0"/>
      <p:bldP spid="11" grpId="0" animBg="1"/>
      <p:bldP spid="18" grpId="0"/>
      <p:bldP spid="3" grpId="0"/>
      <p:bldP spid="22" grpId="0" animBg="1"/>
      <p:bldP spid="20" grpId="0"/>
      <p:bldP spid="2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7DEAB-3C85-4F93-A968-BA69E2317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860A-A5AA-CBEE-0537-94906E18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Nominal Income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44F69FE-4A91-855C-C23B-79AE90D76A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increases,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increases (shifts to the right).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creates an excess demand for money in the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interest rate will have to increase to equalize money demand to supply.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44F69FE-4A91-855C-C23B-79AE90D76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2B4F2-3D1B-27F6-B1D7-E1F7AF1F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9268C-209A-6561-8FEA-1DFF0EDA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D69CB-1C3B-129A-8D19-732C317C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53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CA3863-96E9-271B-4171-EF7C573E997F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23E630-3E26-7F31-4EEC-61D4CFCAC5B6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64C7A27-BF38-DA24-EC99-A0A8AC9151D6}"/>
              </a:ext>
            </a:extLst>
          </p:cNvPr>
          <p:cNvSpPr txBox="1"/>
          <p:nvPr/>
        </p:nvSpPr>
        <p:spPr>
          <a:xfrm>
            <a:off x="3816774" y="5730586"/>
            <a:ext cx="69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Money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9B636E-AACE-CD79-AF25-750F809A28AE}"/>
              </a:ext>
            </a:extLst>
          </p:cNvPr>
          <p:cNvSpPr txBox="1"/>
          <p:nvPr/>
        </p:nvSpPr>
        <p:spPr>
          <a:xfrm rot="16200000">
            <a:off x="67600" y="2428310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FD71F9A-D954-CF30-A1D3-A11F642ED501}"/>
              </a:ext>
            </a:extLst>
          </p:cNvPr>
          <p:cNvSpPr/>
          <p:nvPr/>
        </p:nvSpPr>
        <p:spPr>
          <a:xfrm>
            <a:off x="971550" y="2347913"/>
            <a:ext cx="3200400" cy="3200400"/>
          </a:xfrm>
          <a:custGeom>
            <a:avLst/>
            <a:gdLst>
              <a:gd name="connsiteX0" fmla="*/ 0 w 2795154"/>
              <a:gd name="connsiteY0" fmla="*/ 0 h 2795154"/>
              <a:gd name="connsiteX1" fmla="*/ 904009 w 2795154"/>
              <a:gd name="connsiteY1" fmla="*/ 1870363 h 2795154"/>
              <a:gd name="connsiteX2" fmla="*/ 2795154 w 2795154"/>
              <a:gd name="connsiteY2" fmla="*/ 2795154 h 27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2795154">
                <a:moveTo>
                  <a:pt x="0" y="0"/>
                </a:moveTo>
                <a:cubicBezTo>
                  <a:pt x="219075" y="702252"/>
                  <a:pt x="438150" y="1404504"/>
                  <a:pt x="904009" y="1870363"/>
                </a:cubicBezTo>
                <a:cubicBezTo>
                  <a:pt x="1369868" y="2336222"/>
                  <a:pt x="2082511" y="2565688"/>
                  <a:pt x="2795154" y="2795154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C1F16A-C27C-6DAE-09BD-32A94E8A6FA2}"/>
                  </a:ext>
                </a:extLst>
              </p:cNvPr>
              <p:cNvSpPr txBox="1"/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C1F16A-C27C-6DAE-09BD-32A94E8A6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665" y="5021781"/>
                <a:ext cx="607282" cy="411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96BE0EC-FBE1-E567-B4B7-5D6858AF54B2}"/>
              </a:ext>
            </a:extLst>
          </p:cNvPr>
          <p:cNvSpPr/>
          <p:nvPr/>
        </p:nvSpPr>
        <p:spPr>
          <a:xfrm>
            <a:off x="1828800" y="2347912"/>
            <a:ext cx="2743200" cy="2743200"/>
          </a:xfrm>
          <a:custGeom>
            <a:avLst/>
            <a:gdLst>
              <a:gd name="connsiteX0" fmla="*/ 0 w 2795154"/>
              <a:gd name="connsiteY0" fmla="*/ 0 h 2795154"/>
              <a:gd name="connsiteX1" fmla="*/ 904009 w 2795154"/>
              <a:gd name="connsiteY1" fmla="*/ 1870363 h 2795154"/>
              <a:gd name="connsiteX2" fmla="*/ 2795154 w 2795154"/>
              <a:gd name="connsiteY2" fmla="*/ 2795154 h 27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2795154">
                <a:moveTo>
                  <a:pt x="0" y="0"/>
                </a:moveTo>
                <a:cubicBezTo>
                  <a:pt x="219075" y="702252"/>
                  <a:pt x="438150" y="1404504"/>
                  <a:pt x="904009" y="1870363"/>
                </a:cubicBezTo>
                <a:cubicBezTo>
                  <a:pt x="1369868" y="2336222"/>
                  <a:pt x="2082511" y="2565688"/>
                  <a:pt x="2795154" y="279515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D1926B-293D-5AD9-FF5E-118F8233E56E}"/>
              </a:ext>
            </a:extLst>
          </p:cNvPr>
          <p:cNvCxnSpPr>
            <a:cxnSpLocks/>
          </p:cNvCxnSpPr>
          <p:nvPr/>
        </p:nvCxnSpPr>
        <p:spPr>
          <a:xfrm>
            <a:off x="1143000" y="2426277"/>
            <a:ext cx="617220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38DB22-6A74-63AA-A2EB-C4C247E085E2}"/>
                  </a:ext>
                </a:extLst>
              </p:cNvPr>
              <p:cNvSpPr txBox="1"/>
              <p:nvPr/>
            </p:nvSpPr>
            <p:spPr>
              <a:xfrm>
                <a:off x="4054761" y="4563138"/>
                <a:ext cx="674608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38DB22-6A74-63AA-A2EB-C4C247E08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61" y="4563138"/>
                <a:ext cx="674608" cy="411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0CABFC-0806-FA5C-9355-375C773218F3}"/>
                  </a:ext>
                </a:extLst>
              </p:cNvPr>
              <p:cNvSpPr txBox="1"/>
              <p:nvPr/>
            </p:nvSpPr>
            <p:spPr>
              <a:xfrm>
                <a:off x="417611" y="3228631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0CABFC-0806-FA5C-9355-375C77321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11" y="3228631"/>
                <a:ext cx="307778" cy="369332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76ACF0-9CB5-3FD4-19A1-7A4C5FB8A6F1}"/>
              </a:ext>
            </a:extLst>
          </p:cNvPr>
          <p:cNvCxnSpPr>
            <a:cxnSpLocks/>
          </p:cNvCxnSpPr>
          <p:nvPr/>
        </p:nvCxnSpPr>
        <p:spPr>
          <a:xfrm>
            <a:off x="791440" y="3413297"/>
            <a:ext cx="13838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FA14AD6-859A-9C1F-61E5-3FE118DC0D8C}"/>
              </a:ext>
            </a:extLst>
          </p:cNvPr>
          <p:cNvCxnSpPr>
            <a:cxnSpLocks/>
          </p:cNvCxnSpPr>
          <p:nvPr/>
        </p:nvCxnSpPr>
        <p:spPr>
          <a:xfrm>
            <a:off x="2205470" y="2104159"/>
            <a:ext cx="0" cy="3616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4C7D032-4731-DAB4-8702-3ED6C4D272E9}"/>
              </a:ext>
            </a:extLst>
          </p:cNvPr>
          <p:cNvSpPr/>
          <p:nvPr/>
        </p:nvSpPr>
        <p:spPr>
          <a:xfrm>
            <a:off x="2159750" y="462177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1D288D-BEFB-4E44-64B8-7075DD995490}"/>
              </a:ext>
            </a:extLst>
          </p:cNvPr>
          <p:cNvSpPr/>
          <p:nvPr/>
        </p:nvSpPr>
        <p:spPr>
          <a:xfrm>
            <a:off x="2159750" y="337392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193820-AB77-BA8A-325A-C7D825CC6C74}"/>
              </a:ext>
            </a:extLst>
          </p:cNvPr>
          <p:cNvCxnSpPr>
            <a:cxnSpLocks/>
          </p:cNvCxnSpPr>
          <p:nvPr/>
        </p:nvCxnSpPr>
        <p:spPr>
          <a:xfrm>
            <a:off x="791440" y="4667496"/>
            <a:ext cx="265834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38B9397-FD30-FAD1-9581-CCF8996C65FE}"/>
                  </a:ext>
                </a:extLst>
              </p:cNvPr>
              <p:cNvSpPr txBox="1"/>
              <p:nvPr/>
            </p:nvSpPr>
            <p:spPr>
              <a:xfrm>
                <a:off x="457442" y="4476386"/>
                <a:ext cx="307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38B9397-FD30-FAD1-9581-CCF8996C6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2" y="4476386"/>
                <a:ext cx="30777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38BADCA8-2A5A-26C5-7149-FC91B7635401}"/>
              </a:ext>
            </a:extLst>
          </p:cNvPr>
          <p:cNvSpPr/>
          <p:nvPr/>
        </p:nvSpPr>
        <p:spPr>
          <a:xfrm>
            <a:off x="3404062" y="461533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3715865-6C7B-E93E-FF5D-EFFEFBFE80C5}"/>
              </a:ext>
            </a:extLst>
          </p:cNvPr>
          <p:cNvCxnSpPr>
            <a:cxnSpLocks/>
          </p:cNvCxnSpPr>
          <p:nvPr/>
        </p:nvCxnSpPr>
        <p:spPr>
          <a:xfrm>
            <a:off x="2234105" y="5799083"/>
            <a:ext cx="1215677" cy="0"/>
          </a:xfrm>
          <a:prstGeom prst="straightConnector1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A4189C-0820-EC22-2C45-982D0663DB25}"/>
              </a:ext>
            </a:extLst>
          </p:cNvPr>
          <p:cNvCxnSpPr>
            <a:cxnSpLocks/>
          </p:cNvCxnSpPr>
          <p:nvPr/>
        </p:nvCxnSpPr>
        <p:spPr>
          <a:xfrm>
            <a:off x="3449782" y="4706772"/>
            <a:ext cx="0" cy="10238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B175B5-9A24-3E80-E5CA-02841E29433C}"/>
                  </a:ext>
                </a:extLst>
              </p:cNvPr>
              <p:cNvSpPr txBox="1"/>
              <p:nvPr/>
            </p:nvSpPr>
            <p:spPr>
              <a:xfrm>
                <a:off x="2196569" y="2052917"/>
                <a:ext cx="446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B175B5-9A24-3E80-E5CA-02841E294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69" y="2052917"/>
                <a:ext cx="446290" cy="400110"/>
              </a:xfrm>
              <a:prstGeom prst="rect">
                <a:avLst/>
              </a:prstGeom>
              <a:blipFill>
                <a:blip r:embed="rId7"/>
                <a:stretch>
                  <a:fillRect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7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 animBg="1"/>
      <p:bldP spid="27" grpId="0"/>
      <p:bldP spid="28" grpId="0" animBg="1"/>
      <p:bldP spid="30" grpId="0"/>
      <p:bldP spid="31" grpId="0"/>
      <p:bldP spid="37" grpId="0" animBg="1"/>
      <p:bldP spid="38" grpId="0" animBg="1"/>
      <p:bldP spid="43" grpId="0"/>
      <p:bldP spid="45" grpId="0" animBg="1"/>
      <p:bldP spid="5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0CB37-6F5A-FAFF-9793-EAB476AC5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89C1-71D0-8C6A-8953-156260D1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C9351-A2A8-AF21-0519-BC643037F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Money demand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increases,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shifts to the right.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increases, less money is demanded in the economy.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Equilibrium in financial markets occurs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there is an excess demand for money, individuals sell bonds to hold more money, leading to a fall in bond prices, and a rise in interest rates.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there is an excess supply of money, demand for bonds rises and bond prices rise, and interest rates fall.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C9351-A2A8-AF21-0519-BC643037F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68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E137-0E59-0574-74E1-2A71FB02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44C8C-4894-289F-DD55-3FBD5640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036B0-E74D-1459-5054-F28489BB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2048B-E4C8-2558-7DCB-5D0F7A0E5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0BBC-D32D-0686-6FB8-0098814B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Combining the Goods Market </a:t>
            </a:r>
            <a:br>
              <a:rPr lang="en-US" dirty="0"/>
            </a:br>
            <a:r>
              <a:rPr lang="en-US" dirty="0"/>
              <a:t>and the Financial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8442-E2CE-C9E7-F2E0-3968A62E8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The goods market is a place where economic agents  trade goods and services, and its functions determine the equilibrium level of output in the economy.</a:t>
            </a:r>
          </a:p>
          <a:p>
            <a:pPr lvl="3"/>
            <a:endParaRPr lang="en-US" sz="800" dirty="0"/>
          </a:p>
          <a:p>
            <a:r>
              <a:rPr lang="en-US" dirty="0"/>
              <a:t>This equilibrium level of output influences the financial market by shifting money demand.</a:t>
            </a:r>
          </a:p>
          <a:p>
            <a:pPr lvl="3"/>
            <a:endParaRPr lang="en-US" sz="800" dirty="0"/>
          </a:p>
          <a:p>
            <a:r>
              <a:rPr lang="en-US" dirty="0"/>
              <a:t>The financial market is a place where financial assets are traded, and its functions determine the equilibrium level of interest rate in the economy.</a:t>
            </a:r>
          </a:p>
          <a:p>
            <a:pPr lvl="3"/>
            <a:endParaRPr lang="en-US" sz="800" dirty="0"/>
          </a:p>
          <a:p>
            <a:r>
              <a:rPr lang="en-US" dirty="0"/>
              <a:t>The interest rate determined in the financial market will influence the goods market by shifting investment.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EA7C0-3626-E72A-1E65-B26C540B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25F00-480B-A019-C376-5E299F2C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E3CFE-1390-F879-C3A9-9D2C6A90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as a Unit of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A unit of account describes an asset that can be used to represent the value of different goods and services.</a:t>
            </a:r>
          </a:p>
          <a:p>
            <a:pPr lvl="3"/>
            <a:endParaRPr lang="en-US" dirty="0"/>
          </a:p>
          <a:p>
            <a:r>
              <a:rPr lang="en-US" dirty="0"/>
              <a:t>Typically, we can quote a dollar-amount to communicate how valuable a good or service is considered.</a:t>
            </a:r>
          </a:p>
          <a:p>
            <a:pPr lvl="3"/>
            <a:endParaRPr lang="en-US" dirty="0"/>
          </a:p>
          <a:p>
            <a:r>
              <a:rPr lang="en-US" dirty="0"/>
              <a:t>We often quote value by stating something like “This cup of coffee is worth $5.”</a:t>
            </a:r>
          </a:p>
          <a:p>
            <a:pPr lvl="3"/>
            <a:endParaRPr lang="en-US" dirty="0"/>
          </a:p>
          <a:p>
            <a:r>
              <a:rPr lang="en-US" dirty="0"/>
              <a:t>Much easier to communicate than “This cup of coffee is worth 0.6% of an iPhone 15.”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BF15B-7F61-C104-3AEC-22C46B05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F31C1-DF02-5814-4D9E-F93FCC1B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4FB6D-AA51-BF29-74FE-6677FE76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8CE68-8982-1CBC-6D08-6BB87754969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2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20ADC-B249-5A85-06B5-C25BBBC0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F1362-6216-AF86-F1FE-86E4C5F0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ADFA5-98D7-9DFE-A2D6-A214039A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D9D02-24D6-38EE-85B2-3102FB84248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8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FC462-8EB1-3ABE-777B-922295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Commodity Money</a:t>
            </a:r>
          </a:p>
          <a:p>
            <a:pPr lvl="1"/>
            <a:r>
              <a:rPr lang="en-US" dirty="0"/>
              <a:t>Assets that are used as money that have an intrinsic value.</a:t>
            </a:r>
          </a:p>
          <a:p>
            <a:pPr lvl="1"/>
            <a:r>
              <a:rPr lang="en-US" dirty="0"/>
              <a:t>Salt used as “Salary” for soldiers in the Roman empire.</a:t>
            </a:r>
          </a:p>
          <a:p>
            <a:pPr lvl="1"/>
            <a:r>
              <a:rPr lang="en-US" dirty="0"/>
              <a:t>Precious metals such as gold, silver, etc.</a:t>
            </a:r>
          </a:p>
          <a:p>
            <a:pPr lvl="3"/>
            <a:endParaRPr lang="en-US" dirty="0"/>
          </a:p>
          <a:p>
            <a:r>
              <a:rPr lang="en-US" dirty="0"/>
              <a:t>Fiat Money</a:t>
            </a:r>
          </a:p>
          <a:p>
            <a:pPr lvl="1"/>
            <a:r>
              <a:rPr lang="en-US" dirty="0"/>
              <a:t>Assets that are used as money that have no intrinsic value.</a:t>
            </a:r>
          </a:p>
          <a:p>
            <a:pPr lvl="1"/>
            <a:r>
              <a:rPr lang="en-US" dirty="0"/>
              <a:t>Most modern currencies are classified as fiat money.</a:t>
            </a:r>
          </a:p>
          <a:p>
            <a:pPr lvl="1"/>
            <a:r>
              <a:rPr lang="en-US" dirty="0"/>
              <a:t>Given value when designated as legal tender by governments.</a:t>
            </a:r>
          </a:p>
          <a:p>
            <a:pPr lvl="1"/>
            <a:r>
              <a:rPr lang="en-US" dirty="0"/>
              <a:t>Top 5 Traded Currencies: USD, EUR, JPY, GBP, CNY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630abe5-d921-4dbb-a0b2-fad653e4ab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2c11c09-2214-4a74-ab41-436b56e22b4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336d588-618c-4e8b-bd8f-b6c006346d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d9e2c46-37f4-4e76-b5e2-e70b5906b7a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9817</TotalTime>
  <Words>3941</Words>
  <Application>Microsoft Office PowerPoint</Application>
  <PresentationFormat>On-screen Show (4:3)</PresentationFormat>
  <Paragraphs>598</Paragraphs>
  <Slides>55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Cambria Math</vt:lpstr>
      <vt:lpstr>Franklin Gothic Book</vt:lpstr>
      <vt:lpstr>Office Theme</vt:lpstr>
      <vt:lpstr>The Short Run: Financial Markets</vt:lpstr>
      <vt:lpstr>https://pollev.com/brianpark046</vt:lpstr>
      <vt:lpstr>Defining Money</vt:lpstr>
      <vt:lpstr>Money as a Medium of Exchange</vt:lpstr>
      <vt:lpstr>Money as a Store of Value</vt:lpstr>
      <vt:lpstr>Money as a Unit of Account</vt:lpstr>
      <vt:lpstr>PowerPoint Presentation</vt:lpstr>
      <vt:lpstr>PowerPoint Presentation</vt:lpstr>
      <vt:lpstr>Types of Money</vt:lpstr>
      <vt:lpstr>Measuring Money Supply: M1</vt:lpstr>
      <vt:lpstr>Measuring Money Supply: M1</vt:lpstr>
      <vt:lpstr>Measuring Money Supply: M1</vt:lpstr>
      <vt:lpstr>Measuring Money Supply: M2</vt:lpstr>
      <vt:lpstr>Measuring Money Supply: M2</vt:lpstr>
      <vt:lpstr>Measuring Money Supply: M2</vt:lpstr>
      <vt:lpstr>Central Banks</vt:lpstr>
      <vt:lpstr>Federal Reserve System</vt:lpstr>
      <vt:lpstr>Federal Reserve System</vt:lpstr>
      <vt:lpstr>Federal Reserve System</vt:lpstr>
      <vt:lpstr>Reserve Requirements</vt:lpstr>
      <vt:lpstr>Reserve Requirements</vt:lpstr>
      <vt:lpstr>Reserve Requirements</vt:lpstr>
      <vt:lpstr>Reserve Requirements</vt:lpstr>
      <vt:lpstr>Reserve Requirements</vt:lpstr>
      <vt:lpstr>PowerPoint Presentation</vt:lpstr>
      <vt:lpstr>PowerPoint Presentation</vt:lpstr>
      <vt:lpstr>Solution to In-Class Poll</vt:lpstr>
      <vt:lpstr>Reserve Requirements</vt:lpstr>
      <vt:lpstr>Reserve Requirements</vt:lpstr>
      <vt:lpstr>Reserve Requirements</vt:lpstr>
      <vt:lpstr>Reserve Requirements</vt:lpstr>
      <vt:lpstr>Reserve Requirements</vt:lpstr>
      <vt:lpstr>Controlling Interest Rates</vt:lpstr>
      <vt:lpstr>Controlling Interest Rates</vt:lpstr>
      <vt:lpstr>Controlling Interest Rates</vt:lpstr>
      <vt:lpstr>Controlling Interest Rates</vt:lpstr>
      <vt:lpstr>Open Market Operations</vt:lpstr>
      <vt:lpstr>Open Market Operations: An Example</vt:lpstr>
      <vt:lpstr>Federal Reserve’s Monetary Policy</vt:lpstr>
      <vt:lpstr>The Money Supply Curve</vt:lpstr>
      <vt:lpstr>The Demand for Money</vt:lpstr>
      <vt:lpstr>The Demand for Money</vt:lpstr>
      <vt:lpstr>The Demand for Money</vt:lpstr>
      <vt:lpstr>The Demand for Money</vt:lpstr>
      <vt:lpstr>Equilibrium in the Financial Market</vt:lpstr>
      <vt:lpstr>Equilibrium in the Financial Market</vt:lpstr>
      <vt:lpstr>Equilibrium in the Financial Market</vt:lpstr>
      <vt:lpstr>Detour: Bond Prices and Interest Rates</vt:lpstr>
      <vt:lpstr>Detour: Bond Prices and Interest Rates</vt:lpstr>
      <vt:lpstr>Detour: Bond Prices and Interest Rates</vt:lpstr>
      <vt:lpstr>Equilibrium in the Financial Market</vt:lpstr>
      <vt:lpstr>Changes in Money Supply</vt:lpstr>
      <vt:lpstr>Changes in Nominal Income</vt:lpstr>
      <vt:lpstr>Recap</vt:lpstr>
      <vt:lpstr>Combining the Goods Market  and the Financial Market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151</cp:revision>
  <dcterms:created xsi:type="dcterms:W3CDTF">2023-08-17T23:00:51Z</dcterms:created>
  <dcterms:modified xsi:type="dcterms:W3CDTF">2025-02-10T16:57:16Z</dcterms:modified>
</cp:coreProperties>
</file>