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7"/>
  </p:notesMasterIdLst>
  <p:sldIdLst>
    <p:sldId id="256" r:id="rId2"/>
    <p:sldId id="329" r:id="rId3"/>
    <p:sldId id="281" r:id="rId4"/>
    <p:sldId id="282" r:id="rId5"/>
    <p:sldId id="283" r:id="rId6"/>
    <p:sldId id="260" r:id="rId7"/>
    <p:sldId id="257" r:id="rId8"/>
    <p:sldId id="284" r:id="rId9"/>
    <p:sldId id="263" r:id="rId10"/>
    <p:sldId id="262" r:id="rId11"/>
    <p:sldId id="264" r:id="rId12"/>
    <p:sldId id="265" r:id="rId13"/>
    <p:sldId id="266" r:id="rId14"/>
    <p:sldId id="270" r:id="rId15"/>
    <p:sldId id="271" r:id="rId16"/>
    <p:sldId id="326" r:id="rId17"/>
    <p:sldId id="328" r:id="rId18"/>
    <p:sldId id="318" r:id="rId19"/>
    <p:sldId id="319" r:id="rId20"/>
    <p:sldId id="336" r:id="rId21"/>
    <p:sldId id="272" r:id="rId22"/>
    <p:sldId id="274" r:id="rId23"/>
    <p:sldId id="275" r:id="rId24"/>
    <p:sldId id="276" r:id="rId25"/>
    <p:sldId id="277" r:id="rId26"/>
    <p:sldId id="290" r:id="rId27"/>
    <p:sldId id="269" r:id="rId28"/>
    <p:sldId id="288" r:id="rId29"/>
    <p:sldId id="289" r:id="rId30"/>
    <p:sldId id="287" r:id="rId31"/>
    <p:sldId id="337" r:id="rId32"/>
    <p:sldId id="317" r:id="rId33"/>
    <p:sldId id="296" r:id="rId34"/>
    <p:sldId id="297" r:id="rId35"/>
    <p:sldId id="294" r:id="rId36"/>
    <p:sldId id="293" r:id="rId37"/>
    <p:sldId id="295" r:id="rId38"/>
    <p:sldId id="338" r:id="rId39"/>
    <p:sldId id="316" r:id="rId40"/>
    <p:sldId id="259" r:id="rId41"/>
    <p:sldId id="298" r:id="rId42"/>
    <p:sldId id="299" r:id="rId43"/>
    <p:sldId id="301" r:id="rId44"/>
    <p:sldId id="303" r:id="rId45"/>
    <p:sldId id="304" r:id="rId46"/>
    <p:sldId id="306" r:id="rId47"/>
    <p:sldId id="307" r:id="rId48"/>
    <p:sldId id="305" r:id="rId49"/>
    <p:sldId id="302" r:id="rId50"/>
    <p:sldId id="308" r:id="rId51"/>
    <p:sldId id="342" r:id="rId52"/>
    <p:sldId id="258" r:id="rId53"/>
    <p:sldId id="309" r:id="rId54"/>
    <p:sldId id="339" r:id="rId55"/>
    <p:sldId id="341" r:id="rId56"/>
    <p:sldId id="315" r:id="rId57"/>
    <p:sldId id="311" r:id="rId58"/>
    <p:sldId id="312" r:id="rId59"/>
    <p:sldId id="335" r:id="rId60"/>
    <p:sldId id="314" r:id="rId61"/>
    <p:sldId id="321" r:id="rId62"/>
    <p:sldId id="320" r:id="rId63"/>
    <p:sldId id="322" r:id="rId64"/>
    <p:sldId id="323" r:id="rId65"/>
    <p:sldId id="324"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5BCD"/>
    <a:srgbClr val="00FFFF"/>
    <a:srgbClr val="E05F65"/>
    <a:srgbClr val="F5CFD0"/>
    <a:srgbClr val="D42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83656" autoAdjust="0"/>
  </p:normalViewPr>
  <p:slideViewPr>
    <p:cSldViewPr snapToGrid="0">
      <p:cViewPr varScale="1">
        <p:scale>
          <a:sx n="80" d="100"/>
          <a:sy n="80" d="100"/>
        </p:scale>
        <p:origin x="177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A6441-4E79-42FF-805B-86C90BDFD38D}" type="datetimeFigureOut">
              <a:rPr lang="en-US" smtClean="0"/>
              <a:t>1/29/2025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29054-221E-4755-818D-C35A08AFDBE7}" type="slidenum">
              <a:rPr lang="en-US" smtClean="0"/>
              <a:t>‹#›</a:t>
            </a:fld>
            <a:endParaRPr lang="en-US" dirty="0"/>
          </a:p>
        </p:txBody>
      </p:sp>
    </p:spTree>
    <p:extLst>
      <p:ext uri="{BB962C8B-B14F-4D97-AF65-F5344CB8AC3E}">
        <p14:creationId xmlns:p14="http://schemas.microsoft.com/office/powerpoint/2010/main" val="334278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Underground: Pay in cash for a cheaper rate? Illegal drug sales (1% of US GDP)? Anywhere between 10% ~ 50% of GDP is estimated to be underground.</a:t>
            </a:r>
          </a:p>
          <a:p>
            <a:r>
              <a:rPr lang="en-US" dirty="0"/>
              <a:t>Home Production: Childcare, Homeschooling, Food Preparation, Household Maintenance.</a:t>
            </a:r>
          </a:p>
          <a:p>
            <a:r>
              <a:rPr lang="en-US" dirty="0"/>
              <a:t>Externalities: Coal powered electrical plant generating energy, Energy is counted, Social cost of pollution not counted.</a:t>
            </a:r>
          </a:p>
        </p:txBody>
      </p:sp>
      <p:sp>
        <p:nvSpPr>
          <p:cNvPr id="4" name="Slide Number Placeholder 3"/>
          <p:cNvSpPr>
            <a:spLocks noGrp="1"/>
          </p:cNvSpPr>
          <p:nvPr>
            <p:ph type="sldNum" sz="quarter" idx="5"/>
          </p:nvPr>
        </p:nvSpPr>
        <p:spPr/>
        <p:txBody>
          <a:bodyPr/>
          <a:lstStyle/>
          <a:p>
            <a:fld id="{64A29054-221E-4755-818D-C35A08AFDBE7}" type="slidenum">
              <a:rPr lang="en-US" smtClean="0"/>
              <a:t>8</a:t>
            </a:fld>
            <a:endParaRPr lang="en-US" dirty="0"/>
          </a:p>
        </p:txBody>
      </p:sp>
    </p:spTree>
    <p:extLst>
      <p:ext uri="{BB962C8B-B14F-4D97-AF65-F5344CB8AC3E}">
        <p14:creationId xmlns:p14="http://schemas.microsoft.com/office/powerpoint/2010/main" val="302938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A college senior student has submitted applications with three companies for summer jobs. However, it is only March and they don't wish to start work until at least June, because they are attending school. Would they be classified as unemployed?
https://www.polleverywhere.com/multiple_choice_polls/z3iyM4Ho8WDV5i7xGqG4S?display_state=chart&amp;activity_state=closed&amp;state=closed&amp;flow=Engagement&amp;onscreen=persist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55</a:t>
            </a:fld>
            <a:endParaRPr lang="en-US" dirty="0"/>
          </a:p>
        </p:txBody>
      </p:sp>
      <p:sp>
        <p:nvSpPr>
          <p:cNvPr id="5" name="TextBox 4">
            <a:extLst>
              <a:ext uri="{FF2B5EF4-FFF2-40B4-BE49-F238E27FC236}">
                <a16:creationId xmlns:a16="http://schemas.microsoft.com/office/drawing/2014/main" id="{9BF79F36-DAB4-9158-5175-2DEEED76E4E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9647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The US Labor Force in December 2023 was 167,451,000. US employment for the same period was 161,183,000. What was the unemployment rate?
https://www.polleverywhere.com/free_text_polls/vC7p1EYtubDZgpJ9VTnC0</a:t>
            </a:r>
          </a:p>
        </p:txBody>
      </p:sp>
      <p:sp>
        <p:nvSpPr>
          <p:cNvPr id="4" name="Slide Number Placeholder 3"/>
          <p:cNvSpPr>
            <a:spLocks noGrp="1"/>
          </p:cNvSpPr>
          <p:nvPr>
            <p:ph type="sldNum" sz="quarter" idx="5"/>
          </p:nvPr>
        </p:nvSpPr>
        <p:spPr/>
        <p:txBody>
          <a:bodyPr/>
          <a:lstStyle/>
          <a:p>
            <a:fld id="{64A29054-221E-4755-818D-C35A08AFDBE7}" type="slidenum">
              <a:rPr lang="en-US" smtClean="0"/>
              <a:t>59</a:t>
            </a:fld>
            <a:endParaRPr lang="en-US" dirty="0"/>
          </a:p>
        </p:txBody>
      </p:sp>
      <p:sp>
        <p:nvSpPr>
          <p:cNvPr id="5" name="TextBox 4">
            <a:extLst>
              <a:ext uri="{FF2B5EF4-FFF2-40B4-BE49-F238E27FC236}">
                <a16:creationId xmlns:a16="http://schemas.microsoft.com/office/drawing/2014/main" id="{F5BF9033-37A9-632E-FAC1-C0E7789752A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1522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Underground: Pay in cash for a cheaper rate? Illegal drug sales (1% of US GDP)? Anywhere between 10% ~ 50% of GDP is estimated to be underground.</a:t>
            </a:r>
          </a:p>
          <a:p>
            <a:r>
              <a:rPr lang="en-US" dirty="0"/>
              <a:t>Home Production: Childcare, Homeschooling, Food Preparation, Household Maintenance.</a:t>
            </a:r>
          </a:p>
          <a:p>
            <a:r>
              <a:rPr lang="en-US" dirty="0"/>
              <a:t>Externalities: Coal powered electrical plant generating energy, Energy is counted, Social cost of pollution not counted.</a:t>
            </a:r>
          </a:p>
        </p:txBody>
      </p:sp>
      <p:sp>
        <p:nvSpPr>
          <p:cNvPr id="4" name="Slide Number Placeholder 3"/>
          <p:cNvSpPr>
            <a:spLocks noGrp="1"/>
          </p:cNvSpPr>
          <p:nvPr>
            <p:ph type="sldNum" sz="quarter" idx="5"/>
          </p:nvPr>
        </p:nvSpPr>
        <p:spPr/>
        <p:txBody>
          <a:bodyPr/>
          <a:lstStyle/>
          <a:p>
            <a:fld id="{64A29054-221E-4755-818D-C35A08AFDBE7}" type="slidenum">
              <a:rPr lang="en-US" smtClean="0"/>
              <a:t>9</a:t>
            </a:fld>
            <a:endParaRPr lang="en-US" dirty="0"/>
          </a:p>
        </p:txBody>
      </p:sp>
    </p:spTree>
    <p:extLst>
      <p:ext uri="{BB962C8B-B14F-4D97-AF65-F5344CB8AC3E}">
        <p14:creationId xmlns:p14="http://schemas.microsoft.com/office/powerpoint/2010/main" val="119963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A29054-221E-4755-818D-C35A08AFDBE7}" type="slidenum">
              <a:rPr lang="en-US" smtClean="0"/>
              <a:t>10</a:t>
            </a:fld>
            <a:endParaRPr lang="en-US" dirty="0"/>
          </a:p>
        </p:txBody>
      </p:sp>
    </p:spTree>
    <p:extLst>
      <p:ext uri="{BB962C8B-B14F-4D97-AF65-F5344CB8AC3E}">
        <p14:creationId xmlns:p14="http://schemas.microsoft.com/office/powerpoint/2010/main" val="75108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Suppose a farmer who grows potatoes produced 50,000 lbs in 2023. Consumers purchased 10,000 lbs to cook at home for $10,000, and 40 tons were sold to McDonald's to produce fries for $40,000.
https://www.polleverywhere.com/multiple_choice_polls/RjjRKxhOw2oCOCylqbhfy?display_state=instructions&amp;activity_state=opened&amp;state=opened&amp;flow=Engagement&amp;onscreen=persist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16</a:t>
            </a:fld>
            <a:endParaRPr lang="en-US" dirty="0"/>
          </a:p>
        </p:txBody>
      </p:sp>
      <p:sp>
        <p:nvSpPr>
          <p:cNvPr id="5" name="TextBox 4">
            <a:extLst>
              <a:ext uri="{FF2B5EF4-FFF2-40B4-BE49-F238E27FC236}">
                <a16:creationId xmlns:a16="http://schemas.microsoft.com/office/drawing/2014/main" id="{09BD4E3B-227D-1CAE-73FE-4A9598E23BF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4595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Suppose a farmer who grows potatoes produced 50,000 lbs in 2023. Consumers purchased 10,000 lbs to cook at home for $10,000, and 40 tons were sold to McDonald's to produce fries for $40,000.
https://www.polleverywhere.com/multiple_choice_polls/RjjRKxhOw2oCOCylqbhfy?display_state=chart&amp;activity_state=closed&amp;state=closed&amp;flow=Engagement&amp;onscreen=persist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17</a:t>
            </a:fld>
            <a:endParaRPr lang="en-US" dirty="0"/>
          </a:p>
        </p:txBody>
      </p:sp>
      <p:sp>
        <p:nvSpPr>
          <p:cNvPr id="5" name="TextBox 4">
            <a:extLst>
              <a:ext uri="{FF2B5EF4-FFF2-40B4-BE49-F238E27FC236}">
                <a16:creationId xmlns:a16="http://schemas.microsoft.com/office/drawing/2014/main" id="{61563591-655E-E9E0-3039-67509D54433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582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Capital Depreciation: Extracting Petroleum Depletes Natural Resources (not counted), Uber driver’s car losing value over time.</a:t>
            </a:r>
          </a:p>
          <a:p>
            <a:r>
              <a:rPr lang="en-US" dirty="0"/>
              <a:t>Wellbeing: Leisure, Income Inequality, Happiness?</a:t>
            </a:r>
          </a:p>
          <a:p>
            <a:r>
              <a:rPr lang="en-US" dirty="0"/>
              <a:t>Inflation: Real vs. Nominal GDP.</a:t>
            </a:r>
          </a:p>
        </p:txBody>
      </p:sp>
      <p:sp>
        <p:nvSpPr>
          <p:cNvPr id="4" name="Slide Number Placeholder 3"/>
          <p:cNvSpPr>
            <a:spLocks noGrp="1"/>
          </p:cNvSpPr>
          <p:nvPr>
            <p:ph type="sldNum" sz="quarter" idx="5"/>
          </p:nvPr>
        </p:nvSpPr>
        <p:spPr/>
        <p:txBody>
          <a:bodyPr/>
          <a:lstStyle/>
          <a:p>
            <a:fld id="{64A29054-221E-4755-818D-C35A08AFDBE7}" type="slidenum">
              <a:rPr lang="en-US" smtClean="0"/>
              <a:t>25</a:t>
            </a:fld>
            <a:endParaRPr lang="en-US" dirty="0"/>
          </a:p>
        </p:txBody>
      </p:sp>
    </p:spTree>
    <p:extLst>
      <p:ext uri="{BB962C8B-B14F-4D97-AF65-F5344CB8AC3E}">
        <p14:creationId xmlns:p14="http://schemas.microsoft.com/office/powerpoint/2010/main" val="70485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What is the real GDP of this country in 2023 when the base year for prices is 2020?
https://www.polleverywhere.com/free_text_polls/dUAPxglWax4R2qUjTPhZ1</a:t>
            </a:r>
          </a:p>
        </p:txBody>
      </p:sp>
      <p:sp>
        <p:nvSpPr>
          <p:cNvPr id="4" name="Slide Number Placeholder 3"/>
          <p:cNvSpPr>
            <a:spLocks noGrp="1"/>
          </p:cNvSpPr>
          <p:nvPr>
            <p:ph type="sldNum" sz="quarter" idx="5"/>
          </p:nvPr>
        </p:nvSpPr>
        <p:spPr/>
        <p:txBody>
          <a:bodyPr/>
          <a:lstStyle/>
          <a:p>
            <a:fld id="{64A29054-221E-4755-818D-C35A08AFDBE7}" type="slidenum">
              <a:rPr lang="en-US" smtClean="0"/>
              <a:t>31</a:t>
            </a:fld>
            <a:endParaRPr lang="en-US" dirty="0"/>
          </a:p>
        </p:txBody>
      </p:sp>
      <p:sp>
        <p:nvSpPr>
          <p:cNvPr id="5" name="TextBox 4">
            <a:extLst>
              <a:ext uri="{FF2B5EF4-FFF2-40B4-BE49-F238E27FC236}">
                <a16:creationId xmlns:a16="http://schemas.microsoft.com/office/drawing/2014/main" id="{A6277CE8-DD9A-6A40-A27D-25033D5EBBE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9737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If real GDP is given as $2,000, and the GDP deflator index is given as 150, what is the value of nominal GDP?
https://www.polleverywhere.com/free_text_polls/WGOhDhkqX4wkunOkl5hpW</a:t>
            </a:r>
          </a:p>
        </p:txBody>
      </p:sp>
      <p:sp>
        <p:nvSpPr>
          <p:cNvPr id="4" name="Slide Number Placeholder 3"/>
          <p:cNvSpPr>
            <a:spLocks noGrp="1"/>
          </p:cNvSpPr>
          <p:nvPr>
            <p:ph type="sldNum" sz="quarter" idx="5"/>
          </p:nvPr>
        </p:nvSpPr>
        <p:spPr/>
        <p:txBody>
          <a:bodyPr/>
          <a:lstStyle/>
          <a:p>
            <a:fld id="{64A29054-221E-4755-818D-C35A08AFDBE7}" type="slidenum">
              <a:rPr lang="en-US" smtClean="0"/>
              <a:t>38</a:t>
            </a:fld>
            <a:endParaRPr lang="en-US" dirty="0"/>
          </a:p>
        </p:txBody>
      </p:sp>
      <p:sp>
        <p:nvSpPr>
          <p:cNvPr id="5" name="TextBox 4">
            <a:extLst>
              <a:ext uri="{FF2B5EF4-FFF2-40B4-BE49-F238E27FC236}">
                <a16:creationId xmlns:a16="http://schemas.microsoft.com/office/drawing/2014/main" id="{B74C0CED-488E-DEE4-C1D5-04E7D65B95B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7680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A college senior student has submitted applications with three companies for summer jobs. However, it is only March and they don't wish to start work until at least June, because they are attending school. Would they be classified as unemployed?
https://www.polleverywhere.com/multiple_choice_polls/z3iyM4Ho8WDV5i7xGqG4S?display_state=instructions&amp;activity_state=opened&amp;state=opened&amp;flow=Engagement&amp;onscreen=persist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54</a:t>
            </a:fld>
            <a:endParaRPr lang="en-US" dirty="0"/>
          </a:p>
        </p:txBody>
      </p:sp>
      <p:sp>
        <p:nvSpPr>
          <p:cNvPr id="5" name="TextBox 4">
            <a:extLst>
              <a:ext uri="{FF2B5EF4-FFF2-40B4-BE49-F238E27FC236}">
                <a16:creationId xmlns:a16="http://schemas.microsoft.com/office/drawing/2014/main" id="{3CD6F7F5-E499-F492-0E5B-10EEFC20AF7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49561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solidFill>
                  <a:srgbClr val="C0000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92;p13">
            <a:extLst>
              <a:ext uri="{FF2B5EF4-FFF2-40B4-BE49-F238E27FC236}">
                <a16:creationId xmlns:a16="http://schemas.microsoft.com/office/drawing/2014/main" id="{BF16982E-3E38-0665-4F07-437DD3F0D5A4}"/>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81354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1F852EF2-DB2E-EDA3-947F-AD7E6C19EBD8}"/>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93810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297A800C-E47B-35AC-0EA8-24F3738049A6}"/>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9026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859BA894-242B-5A6C-EFD3-428444AAFEC4}"/>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419735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C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ctr">
              <a:buNone/>
              <a:defRPr sz="32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92;p13">
            <a:extLst>
              <a:ext uri="{FF2B5EF4-FFF2-40B4-BE49-F238E27FC236}">
                <a16:creationId xmlns:a16="http://schemas.microsoft.com/office/drawing/2014/main" id="{A5DC9873-6BF3-A825-551C-17B7FBCA97F5}"/>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315058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F820AB4E-4F46-3C81-9BD0-65A4D2A2DBEC}"/>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99459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8" name="Footer Placeholder 7"/>
          <p:cNvSpPr>
            <a:spLocks noGrp="1"/>
          </p:cNvSpPr>
          <p:nvPr>
            <p:ph type="ftr" sz="quarter" idx="11"/>
          </p:nvPr>
        </p:nvSpPr>
        <p:spPr/>
        <p:txBody>
          <a:bodyPr/>
          <a:lstStyle/>
          <a:p>
            <a:r>
              <a:rPr lang="en-US" dirty="0"/>
              <a:t>DEPARTMENT OF BUSINESS &amp; ECONOMICS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10" name="Google Shape;101;p14">
            <a:extLst>
              <a:ext uri="{FF2B5EF4-FFF2-40B4-BE49-F238E27FC236}">
                <a16:creationId xmlns:a16="http://schemas.microsoft.com/office/drawing/2014/main" id="{C854E680-04A2-EA76-C6A6-8EF6A2AD0BB9}"/>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51425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4" name="Footer Placeholder 3"/>
          <p:cNvSpPr>
            <a:spLocks noGrp="1"/>
          </p:cNvSpPr>
          <p:nvPr>
            <p:ph type="ftr" sz="quarter" idx="11"/>
          </p:nvPr>
        </p:nvSpPr>
        <p:spPr/>
        <p:txBody>
          <a:bodyPr/>
          <a:lstStyle/>
          <a:p>
            <a:r>
              <a:rPr lang="en-US" dirty="0"/>
              <a:t>DEPARTMENT OF BUSINESS &amp; ECONOMICS</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6" name="Google Shape;101;p14">
            <a:extLst>
              <a:ext uri="{FF2B5EF4-FFF2-40B4-BE49-F238E27FC236}">
                <a16:creationId xmlns:a16="http://schemas.microsoft.com/office/drawing/2014/main" id="{0E4BED26-AE3D-9FD7-372D-89389F761105}"/>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55195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3" name="Footer Placeholder 2"/>
          <p:cNvSpPr>
            <a:spLocks noGrp="1"/>
          </p:cNvSpPr>
          <p:nvPr>
            <p:ph type="ftr" sz="quarter" idx="11"/>
          </p:nvPr>
        </p:nvSpPr>
        <p:spPr/>
        <p:txBody>
          <a:bodyPr/>
          <a:lstStyle/>
          <a:p>
            <a:r>
              <a:rPr lang="en-US" dirty="0"/>
              <a:t>DEPARTMENT OF BUSINESS &amp; ECONOMICS</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5" name="Google Shape;101;p14">
            <a:extLst>
              <a:ext uri="{FF2B5EF4-FFF2-40B4-BE49-F238E27FC236}">
                <a16:creationId xmlns:a16="http://schemas.microsoft.com/office/drawing/2014/main" id="{63FB725D-7839-2629-E2FD-4289B983E673}"/>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7498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ADE22408-2DD9-F1EF-2438-A0546996FB22}"/>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63318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19CEB84E-A1D1-9AFA-DEC7-31056DF6BFAD}"/>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35116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300" b="1">
                <a:solidFill>
                  <a:schemeClr val="tx1"/>
                </a:solidFill>
                <a:latin typeface="Franklin Gothic Book" panose="020B0503020102020204" pitchFamily="34" charset="0"/>
                <a:cs typeface="Forte Forward" panose="020F0502020204030204" pitchFamily="2" charset="0"/>
              </a:defRPr>
            </a:lvl1pPr>
          </a:lstStyle>
          <a:p>
            <a:r>
              <a:rPr lang="en-US"/>
              <a:t>ECON 301</a:t>
            </a:r>
            <a:endParaRPr lang="en-US" dirty="0"/>
          </a:p>
        </p:txBody>
      </p:sp>
      <p:sp>
        <p:nvSpPr>
          <p:cNvPr id="5" name="Footer Placeholder 4"/>
          <p:cNvSpPr>
            <a:spLocks noGrp="1"/>
          </p:cNvSpPr>
          <p:nvPr>
            <p:ph type="ftr" sz="quarter" idx="3"/>
          </p:nvPr>
        </p:nvSpPr>
        <p:spPr>
          <a:xfrm>
            <a:off x="1690777" y="6356351"/>
            <a:ext cx="5762446" cy="365125"/>
          </a:xfrm>
          <a:prstGeom prst="rect">
            <a:avLst/>
          </a:prstGeom>
        </p:spPr>
        <p:txBody>
          <a:bodyPr vert="horz" lIns="91440" tIns="45720" rIns="91440" bIns="45720" rtlCol="0" anchor="ctr"/>
          <a:lstStyle>
            <a:lvl1pPr algn="ctr">
              <a:defRPr sz="1300" b="1">
                <a:solidFill>
                  <a:schemeClr val="tx1"/>
                </a:solidFill>
                <a:latin typeface="Franklin Gothic Book" panose="020B0503020102020204" pitchFamily="34" charset="0"/>
              </a:defRPr>
            </a:lvl1pPr>
          </a:lstStyle>
          <a:p>
            <a:r>
              <a:rPr lang="en-US" dirty="0"/>
              <a:t>DEPARTMENT OF BUSINESS &amp; ECONOMICS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300" b="1">
                <a:solidFill>
                  <a:schemeClr val="tx1"/>
                </a:solidFill>
                <a:latin typeface="Franklin Gothic Book" panose="020B0503020102020204" pitchFamily="34" charset="0"/>
              </a:defRPr>
            </a:lvl1pPr>
          </a:lstStyle>
          <a:p>
            <a:fld id="{1A980C56-831A-4EAB-9EDE-57C090F4F877}" type="slidenum">
              <a:rPr lang="en-US" smtClean="0"/>
              <a:t>‹#›</a:t>
            </a:fld>
            <a:endParaRPr lang="en-US" dirty="0"/>
          </a:p>
        </p:txBody>
      </p:sp>
      <p:pic>
        <p:nvPicPr>
          <p:cNvPr id="7" name="Google Shape;91;p13">
            <a:extLst>
              <a:ext uri="{FF2B5EF4-FFF2-40B4-BE49-F238E27FC236}">
                <a16:creationId xmlns:a16="http://schemas.microsoft.com/office/drawing/2014/main" id="{9C136CE5-665B-2FA1-3A31-86C4E8EC1DBB}"/>
              </a:ext>
            </a:extLst>
          </p:cNvPr>
          <p:cNvPicPr preferRelativeResize="0"/>
          <p:nvPr/>
        </p:nvPicPr>
        <p:blipFill rotWithShape="1">
          <a:blip r:embed="rId13">
            <a:alphaModFix/>
          </a:blip>
          <a:srcRect/>
          <a:stretch/>
        </p:blipFill>
        <p:spPr>
          <a:xfrm>
            <a:off x="0" y="0"/>
            <a:ext cx="9144000" cy="423060"/>
          </a:xfrm>
          <a:prstGeom prst="rect">
            <a:avLst/>
          </a:prstGeom>
          <a:noFill/>
          <a:ln>
            <a:noFill/>
          </a:ln>
        </p:spPr>
      </p:pic>
    </p:spTree>
    <p:extLst>
      <p:ext uri="{BB962C8B-B14F-4D97-AF65-F5344CB8AC3E}">
        <p14:creationId xmlns:p14="http://schemas.microsoft.com/office/powerpoint/2010/main" val="38259553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0" eaLnBrk="1" latinLnBrk="0" hangingPunct="1">
        <a:lnSpc>
          <a:spcPct val="90000"/>
        </a:lnSpc>
        <a:spcBef>
          <a:spcPct val="0"/>
        </a:spcBef>
        <a:buNone/>
        <a:defRPr sz="3600" b="1"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grossoutput.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81AA-C880-955A-8ACC-D4284C4A7939}"/>
              </a:ext>
            </a:extLst>
          </p:cNvPr>
          <p:cNvSpPr>
            <a:spLocks noGrp="1"/>
          </p:cNvSpPr>
          <p:nvPr>
            <p:ph type="ctrTitle"/>
          </p:nvPr>
        </p:nvSpPr>
        <p:spPr>
          <a:xfrm>
            <a:off x="517585" y="1122363"/>
            <a:ext cx="8108830" cy="2387600"/>
          </a:xfrm>
        </p:spPr>
        <p:txBody>
          <a:bodyPr>
            <a:normAutofit/>
          </a:bodyPr>
          <a:lstStyle/>
          <a:p>
            <a:r>
              <a:rPr lang="en-US" sz="4200" dirty="0"/>
              <a:t>Overview</a:t>
            </a:r>
          </a:p>
        </p:txBody>
      </p:sp>
      <p:sp>
        <p:nvSpPr>
          <p:cNvPr id="3" name="Subtitle 2">
            <a:extLst>
              <a:ext uri="{FF2B5EF4-FFF2-40B4-BE49-F238E27FC236}">
                <a16:creationId xmlns:a16="http://schemas.microsoft.com/office/drawing/2014/main" id="{57868834-9371-0482-209B-C2EBDB2D93F1}"/>
              </a:ext>
            </a:extLst>
          </p:cNvPr>
          <p:cNvSpPr>
            <a:spLocks noGrp="1"/>
          </p:cNvSpPr>
          <p:nvPr>
            <p:ph type="subTitle" idx="1"/>
          </p:nvPr>
        </p:nvSpPr>
        <p:spPr/>
        <p:txBody>
          <a:bodyPr>
            <a:normAutofit/>
          </a:bodyPr>
          <a:lstStyle/>
          <a:p>
            <a:r>
              <a:rPr lang="en-US" sz="3200" dirty="0"/>
              <a:t>ECON 301</a:t>
            </a:r>
          </a:p>
        </p:txBody>
      </p:sp>
      <p:sp>
        <p:nvSpPr>
          <p:cNvPr id="4" name="Date Placeholder 3">
            <a:extLst>
              <a:ext uri="{FF2B5EF4-FFF2-40B4-BE49-F238E27FC236}">
                <a16:creationId xmlns:a16="http://schemas.microsoft.com/office/drawing/2014/main" id="{C343A60A-CBE6-B5CE-B9CE-C7DC9386921B}"/>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1EDF44A7-8470-0B18-F1D2-F47845ECB758}"/>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986BCC6C-06D2-CC1B-BC1A-B87124A36DE8}"/>
              </a:ext>
            </a:extLst>
          </p:cNvPr>
          <p:cNvSpPr>
            <a:spLocks noGrp="1"/>
          </p:cNvSpPr>
          <p:nvPr>
            <p:ph type="sldNum" sz="quarter" idx="12"/>
          </p:nvPr>
        </p:nvSpPr>
        <p:spPr/>
        <p:txBody>
          <a:bodyPr/>
          <a:lstStyle/>
          <a:p>
            <a:fld id="{1A980C56-831A-4EAB-9EDE-57C090F4F877}" type="slidenum">
              <a:rPr lang="en-US" smtClean="0"/>
              <a:t>1</a:t>
            </a:fld>
            <a:endParaRPr lang="en-US" dirty="0"/>
          </a:p>
        </p:txBody>
      </p:sp>
    </p:spTree>
    <p:extLst>
      <p:ext uri="{BB962C8B-B14F-4D97-AF65-F5344CB8AC3E}">
        <p14:creationId xmlns:p14="http://schemas.microsoft.com/office/powerpoint/2010/main" val="250580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The market value of the </a:t>
            </a:r>
            <a:r>
              <a:rPr lang="en-US" u="sng" dirty="0">
                <a:solidFill>
                  <a:srgbClr val="FF0000"/>
                </a:solidFill>
              </a:rPr>
              <a:t>final goods and services</a:t>
            </a:r>
            <a:r>
              <a:rPr lang="en-US" dirty="0"/>
              <a:t> produced in the economy during a given period.</a:t>
            </a:r>
          </a:p>
          <a:p>
            <a:pPr lvl="3"/>
            <a:endParaRPr lang="en-US" dirty="0"/>
          </a:p>
          <a:p>
            <a:r>
              <a:rPr lang="en-US" dirty="0"/>
              <a:t>The value of intermediate goods is not counted in GDP.</a:t>
            </a:r>
          </a:p>
          <a:p>
            <a:pPr lvl="3"/>
            <a:endParaRPr lang="en-US" dirty="0"/>
          </a:p>
          <a:p>
            <a:r>
              <a:rPr lang="en-US" dirty="0"/>
              <a:t>Intermediate goods are goods used as a factor when producing other goods. (e.g. Steel used to produce cars)</a:t>
            </a:r>
          </a:p>
          <a:p>
            <a:pPr lvl="3"/>
            <a:endParaRPr lang="en-US" dirty="0"/>
          </a:p>
          <a:p>
            <a:r>
              <a:rPr lang="en-US" dirty="0"/>
              <a:t>Coffee beans when sold to cafes are intermediate goods, but when sold directly to consumers are final goods.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10</a:t>
            </a:fld>
            <a:endParaRPr lang="en-US" dirty="0"/>
          </a:p>
        </p:txBody>
      </p:sp>
    </p:spTree>
    <p:extLst>
      <p:ext uri="{BB962C8B-B14F-4D97-AF65-F5344CB8AC3E}">
        <p14:creationId xmlns:p14="http://schemas.microsoft.com/office/powerpoint/2010/main" val="30995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The market value of the final goods and services </a:t>
            </a:r>
            <a:r>
              <a:rPr lang="en-US" u="sng" dirty="0">
                <a:solidFill>
                  <a:srgbClr val="FF0000"/>
                </a:solidFill>
              </a:rPr>
              <a:t>produced</a:t>
            </a:r>
            <a:r>
              <a:rPr lang="en-US" dirty="0"/>
              <a:t> in the economy during a given period.</a:t>
            </a:r>
          </a:p>
          <a:p>
            <a:pPr lvl="3"/>
            <a:endParaRPr lang="en-US" dirty="0"/>
          </a:p>
          <a:p>
            <a:r>
              <a:rPr lang="en-US" dirty="0"/>
              <a:t>“Produced” implies that GDP counts goods and services are newly produced.</a:t>
            </a:r>
          </a:p>
          <a:p>
            <a:pPr lvl="3"/>
            <a:endParaRPr lang="en-US" dirty="0"/>
          </a:p>
          <a:p>
            <a:r>
              <a:rPr lang="en-US" dirty="0"/>
              <a:t>Simple transactions where goods change hands with no new production is omitted from GDP.</a:t>
            </a:r>
          </a:p>
          <a:p>
            <a:pPr lvl="3"/>
            <a:endParaRPr lang="en-US" dirty="0"/>
          </a:p>
          <a:p>
            <a:r>
              <a:rPr lang="en-US" dirty="0"/>
              <a:t>Transfer payments such as subsidies and aid is omitted from GDP.</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11</a:t>
            </a:fld>
            <a:endParaRPr lang="en-US" dirty="0"/>
          </a:p>
        </p:txBody>
      </p:sp>
    </p:spTree>
    <p:extLst>
      <p:ext uri="{BB962C8B-B14F-4D97-AF65-F5344CB8AC3E}">
        <p14:creationId xmlns:p14="http://schemas.microsoft.com/office/powerpoint/2010/main" val="34516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The market value of the final goods and services produced </a:t>
            </a:r>
            <a:r>
              <a:rPr lang="en-US" u="sng" dirty="0">
                <a:solidFill>
                  <a:srgbClr val="FF0000"/>
                </a:solidFill>
              </a:rPr>
              <a:t>in the economy</a:t>
            </a:r>
            <a:r>
              <a:rPr lang="en-US" dirty="0"/>
              <a:t> during a given period.</a:t>
            </a:r>
          </a:p>
          <a:p>
            <a:pPr lvl="3"/>
            <a:endParaRPr lang="en-US" dirty="0"/>
          </a:p>
          <a:p>
            <a:r>
              <a:rPr lang="en-US" dirty="0"/>
              <a:t>“In the economy” implies that GDP counts goods and services produced within the borders of a certain country.</a:t>
            </a:r>
          </a:p>
          <a:p>
            <a:pPr lvl="3"/>
            <a:endParaRPr lang="en-US" dirty="0"/>
          </a:p>
          <a:p>
            <a:r>
              <a:rPr lang="en-US" dirty="0"/>
              <a:t>A US citizen’s production in Canada is not counted in the GDP of USA.</a:t>
            </a:r>
          </a:p>
          <a:p>
            <a:pPr lvl="3"/>
            <a:endParaRPr lang="en-US" dirty="0"/>
          </a:p>
          <a:p>
            <a:r>
              <a:rPr lang="en-US" dirty="0"/>
              <a:t>A Canadian citizen’s production in the US is counted in the GDP of USA.</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12</a:t>
            </a:fld>
            <a:endParaRPr lang="en-US" dirty="0"/>
          </a:p>
        </p:txBody>
      </p:sp>
    </p:spTree>
    <p:extLst>
      <p:ext uri="{BB962C8B-B14F-4D97-AF65-F5344CB8AC3E}">
        <p14:creationId xmlns:p14="http://schemas.microsoft.com/office/powerpoint/2010/main" val="8556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The market value of the final goods and services produced in the economy during a</a:t>
            </a:r>
            <a:r>
              <a:rPr lang="en-US" dirty="0">
                <a:solidFill>
                  <a:srgbClr val="FF0000"/>
                </a:solidFill>
              </a:rPr>
              <a:t> </a:t>
            </a:r>
            <a:r>
              <a:rPr lang="en-US" u="sng" dirty="0">
                <a:solidFill>
                  <a:srgbClr val="FF0000"/>
                </a:solidFill>
              </a:rPr>
              <a:t>given period</a:t>
            </a:r>
            <a:r>
              <a:rPr lang="en-US" dirty="0"/>
              <a:t>.</a:t>
            </a:r>
          </a:p>
          <a:p>
            <a:pPr lvl="3"/>
            <a:endParaRPr lang="en-US" dirty="0"/>
          </a:p>
          <a:p>
            <a:r>
              <a:rPr lang="en-US" dirty="0"/>
              <a:t>“given period” implies that GDP is a flow variable.</a:t>
            </a:r>
          </a:p>
          <a:p>
            <a:pPr lvl="3"/>
            <a:endParaRPr lang="en-US" dirty="0"/>
          </a:p>
          <a:p>
            <a:r>
              <a:rPr lang="en-US" dirty="0"/>
              <a:t>Flow variables are variables whose quantity can be measured over a period of time. (e.g. GDP)</a:t>
            </a:r>
          </a:p>
          <a:p>
            <a:pPr lvl="3"/>
            <a:endParaRPr lang="en-US" dirty="0"/>
          </a:p>
          <a:p>
            <a:r>
              <a:rPr lang="en-US" dirty="0"/>
              <a:t>Stock variables are variables whose quantity can be measured at a certain point in time. (e.g. Money)</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13</a:t>
            </a:fld>
            <a:endParaRPr lang="en-US" dirty="0"/>
          </a:p>
        </p:txBody>
      </p:sp>
    </p:spTree>
    <p:extLst>
      <p:ext uri="{BB962C8B-B14F-4D97-AF65-F5344CB8AC3E}">
        <p14:creationId xmlns:p14="http://schemas.microsoft.com/office/powerpoint/2010/main" val="356199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US GDP from 2000 Q1 ~ 2023 Q3</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14</a:t>
            </a:fld>
            <a:endParaRPr lang="en-US" dirty="0"/>
          </a:p>
        </p:txBody>
      </p:sp>
      <p:sp>
        <p:nvSpPr>
          <p:cNvPr id="10" name="Content Placeholder 9">
            <a:extLst>
              <a:ext uri="{FF2B5EF4-FFF2-40B4-BE49-F238E27FC236}">
                <a16:creationId xmlns:a16="http://schemas.microsoft.com/office/drawing/2014/main" id="{201AB951-4466-9AC1-A98B-649DE8C64762}"/>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pPr marL="0" indent="0">
              <a:buNone/>
            </a:pPr>
            <a:endParaRPr lang="en-US" dirty="0"/>
          </a:p>
          <a:p>
            <a:r>
              <a:rPr lang="en-US" dirty="0"/>
              <a:t>US GDP was measured to be $27 trillion.</a:t>
            </a:r>
          </a:p>
          <a:p>
            <a:pPr lvl="1"/>
            <a:r>
              <a:rPr lang="en-US" dirty="0"/>
              <a:t>The entire world’s GDP was $105 trillion (IMF).</a:t>
            </a:r>
          </a:p>
          <a:p>
            <a:pPr lvl="3"/>
            <a:endParaRPr lang="en-US" dirty="0"/>
          </a:p>
          <a:p>
            <a:r>
              <a:rPr lang="en-US" dirty="0"/>
              <a:t>In 2000, US GDP was measured to be $10 trillion.</a:t>
            </a:r>
          </a:p>
        </p:txBody>
      </p:sp>
      <p:pic>
        <p:nvPicPr>
          <p:cNvPr id="3" name="Content Placeholder 18" descr="A graph showing a line&#10;&#10;Description automatically generated with medium confidence">
            <a:extLst>
              <a:ext uri="{FF2B5EF4-FFF2-40B4-BE49-F238E27FC236}">
                <a16:creationId xmlns:a16="http://schemas.microsoft.com/office/drawing/2014/main" id="{5A495343-FBEE-979A-4815-19238E5E2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7886700" cy="2690686"/>
          </a:xfrm>
          <a:prstGeom prst="rect">
            <a:avLst/>
          </a:prstGeom>
        </p:spPr>
      </p:pic>
    </p:spTree>
    <p:extLst>
      <p:ext uri="{BB962C8B-B14F-4D97-AF65-F5344CB8AC3E}">
        <p14:creationId xmlns:p14="http://schemas.microsoft.com/office/powerpoint/2010/main" val="135243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500"/>
                                        <p:tgtEl>
                                          <p:spTgt spid="10">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fade">
                                      <p:cBhvr>
                                        <p:cTn id="12" dur="500"/>
                                        <p:tgtEl>
                                          <p:spTgt spid="10">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9" end="9"/>
                                            </p:txEl>
                                          </p:spTgt>
                                        </p:tgtEl>
                                        <p:attrNameLst>
                                          <p:attrName>style.visibility</p:attrName>
                                        </p:attrNameLst>
                                      </p:cBhvr>
                                      <p:to>
                                        <p:strVal val="visible"/>
                                      </p:to>
                                    </p:set>
                                    <p:animEffect transition="in" filter="fade">
                                      <p:cBhvr>
                                        <p:cTn id="1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Aggregate Output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Overall, the GDP of the US increased over a long period of time, which represents economic growth.</a:t>
            </a:r>
          </a:p>
          <a:p>
            <a:pPr lvl="3"/>
            <a:endParaRPr lang="en-US" dirty="0"/>
          </a:p>
          <a:p>
            <a:r>
              <a:rPr lang="en-US" dirty="0"/>
              <a:t>Economic growth measures how aggregate output evolves over a long period of time.</a:t>
            </a:r>
          </a:p>
          <a:p>
            <a:pPr lvl="3"/>
            <a:endParaRPr lang="en-US" dirty="0"/>
          </a:p>
          <a:p>
            <a:r>
              <a:rPr lang="en-US" dirty="0"/>
              <a:t>During certain short bursts of time, aggregate output will fluctuate up and down, which represents business cycles.</a:t>
            </a:r>
          </a:p>
          <a:p>
            <a:pPr lvl="3"/>
            <a:endParaRPr lang="en-US" dirty="0"/>
          </a:p>
          <a:p>
            <a:r>
              <a:rPr lang="en-US" dirty="0"/>
              <a:t>When aggregate output decreases over two consecutive quarters, we say that the economy is in a recession.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15</a:t>
            </a:fld>
            <a:endParaRPr lang="en-US" dirty="0"/>
          </a:p>
        </p:txBody>
      </p:sp>
    </p:spTree>
    <p:extLst>
      <p:ext uri="{BB962C8B-B14F-4D97-AF65-F5344CB8AC3E}">
        <p14:creationId xmlns:p14="http://schemas.microsoft.com/office/powerpoint/2010/main" val="15958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05602-5C76-279B-7441-7D1B3649A16C}"/>
              </a:ext>
            </a:extLst>
          </p:cNvPr>
          <p:cNvSpPr>
            <a:spLocks noGrp="1"/>
          </p:cNvSpPr>
          <p:nvPr>
            <p:ph type="dt" sz="half" idx="10"/>
          </p:nvPr>
        </p:nvSpPr>
        <p:spPr/>
        <p:txBody>
          <a:bodyPr/>
          <a:lstStyle/>
          <a:p>
            <a:r>
              <a:rPr lang="en-US"/>
              <a:t>ECON 301</a:t>
            </a:r>
            <a:endParaRPr lang="en-US" dirty="0"/>
          </a:p>
        </p:txBody>
      </p:sp>
      <p:sp>
        <p:nvSpPr>
          <p:cNvPr id="3" name="Footer Placeholder 2">
            <a:extLst>
              <a:ext uri="{FF2B5EF4-FFF2-40B4-BE49-F238E27FC236}">
                <a16:creationId xmlns:a16="http://schemas.microsoft.com/office/drawing/2014/main" id="{329E6C4D-D540-DC20-5A3C-83C4AEA28C04}"/>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30BBB714-817B-E70A-C247-A74205BCF26F}"/>
              </a:ext>
            </a:extLst>
          </p:cNvPr>
          <p:cNvSpPr>
            <a:spLocks noGrp="1"/>
          </p:cNvSpPr>
          <p:nvPr>
            <p:ph type="sldNum" sz="quarter" idx="12"/>
          </p:nvPr>
        </p:nvSpPr>
        <p:spPr/>
        <p:txBody>
          <a:bodyPr/>
          <a:lstStyle/>
          <a:p>
            <a:fld id="{1A980C56-831A-4EAB-9EDE-57C090F4F877}" type="slidenum">
              <a:rPr lang="en-US" smtClean="0"/>
              <a:t>16</a:t>
            </a:fld>
            <a:endParaRPr lang="en-US" dirty="0"/>
          </a:p>
        </p:txBody>
      </p:sp>
      <p:pic>
        <p:nvPicPr>
          <p:cNvPr id="6" name="Picture 5">
            <a:extLst>
              <a:ext uri="{FF2B5EF4-FFF2-40B4-BE49-F238E27FC236}">
                <a16:creationId xmlns:a16="http://schemas.microsoft.com/office/drawing/2014/main" id="{CB0CD528-8150-85DA-3CF5-72D6A973BA8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407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1BFC43-38E4-F573-C1FA-712483750B8C}"/>
              </a:ext>
            </a:extLst>
          </p:cNvPr>
          <p:cNvSpPr>
            <a:spLocks noGrp="1"/>
          </p:cNvSpPr>
          <p:nvPr>
            <p:ph type="dt" sz="half" idx="10"/>
          </p:nvPr>
        </p:nvSpPr>
        <p:spPr/>
        <p:txBody>
          <a:bodyPr/>
          <a:lstStyle/>
          <a:p>
            <a:r>
              <a:rPr lang="en-US"/>
              <a:t>ECON 301</a:t>
            </a:r>
            <a:endParaRPr lang="en-US" dirty="0"/>
          </a:p>
        </p:txBody>
      </p:sp>
      <p:sp>
        <p:nvSpPr>
          <p:cNvPr id="3" name="Footer Placeholder 2">
            <a:extLst>
              <a:ext uri="{FF2B5EF4-FFF2-40B4-BE49-F238E27FC236}">
                <a16:creationId xmlns:a16="http://schemas.microsoft.com/office/drawing/2014/main" id="{2FC3846B-C3FA-EEAA-44CD-1994571627BA}"/>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1CC972C8-A331-EC54-6B1A-62912762B3FA}"/>
              </a:ext>
            </a:extLst>
          </p:cNvPr>
          <p:cNvSpPr>
            <a:spLocks noGrp="1"/>
          </p:cNvSpPr>
          <p:nvPr>
            <p:ph type="sldNum" sz="quarter" idx="12"/>
          </p:nvPr>
        </p:nvSpPr>
        <p:spPr/>
        <p:txBody>
          <a:bodyPr/>
          <a:lstStyle/>
          <a:p>
            <a:fld id="{1A980C56-831A-4EAB-9EDE-57C090F4F877}" type="slidenum">
              <a:rPr lang="en-US" smtClean="0"/>
              <a:t>17</a:t>
            </a:fld>
            <a:endParaRPr lang="en-US" dirty="0"/>
          </a:p>
        </p:txBody>
      </p:sp>
      <p:pic>
        <p:nvPicPr>
          <p:cNvPr id="6" name="Picture 5">
            <a:extLst>
              <a:ext uri="{FF2B5EF4-FFF2-40B4-BE49-F238E27FC236}">
                <a16:creationId xmlns:a16="http://schemas.microsoft.com/office/drawing/2014/main" id="{6F1C6631-01CE-241E-FF30-70EB568C9B1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575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Solutions to In-Class Poll</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18</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The potatoes that were sold to the consumers directly were used to cook meals at home.</a:t>
            </a:r>
          </a:p>
          <a:p>
            <a:pPr lvl="3"/>
            <a:endParaRPr lang="en-US" dirty="0"/>
          </a:p>
          <a:p>
            <a:r>
              <a:rPr lang="en-US" dirty="0"/>
              <a:t>Therefore, it represents the sale of a final good, and should be counted towards GDP.</a:t>
            </a:r>
          </a:p>
          <a:p>
            <a:pPr lvl="3"/>
            <a:endParaRPr lang="en-US" dirty="0"/>
          </a:p>
          <a:p>
            <a:r>
              <a:rPr lang="en-US" dirty="0"/>
              <a:t>The potatoes sold to McDonalds were used to create fries, which were then in turn sold to consumers.</a:t>
            </a:r>
          </a:p>
          <a:p>
            <a:pPr lvl="3"/>
            <a:endParaRPr lang="en-US" dirty="0"/>
          </a:p>
          <a:p>
            <a:r>
              <a:rPr lang="en-US" dirty="0"/>
              <a:t>Therefore, it was used as an intermediate good, and should not be counted towards GDP.</a:t>
            </a:r>
          </a:p>
        </p:txBody>
      </p:sp>
    </p:spTree>
    <p:extLst>
      <p:ext uri="{BB962C8B-B14F-4D97-AF65-F5344CB8AC3E}">
        <p14:creationId xmlns:p14="http://schemas.microsoft.com/office/powerpoint/2010/main" val="1509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fade">
                                      <p:cBhvr>
                                        <p:cTn id="22"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Leaving Out Intermediate Goods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19</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Why should the potatoes sold to McDonalds be left out?</a:t>
            </a:r>
          </a:p>
          <a:p>
            <a:pPr lvl="3"/>
            <a:endParaRPr lang="en-US" dirty="0"/>
          </a:p>
          <a:p>
            <a:r>
              <a:rPr lang="en-US" dirty="0"/>
              <a:t>Suppose that McDonalds turned $40,000 worth of potatoes into fries and sold it to consumers for $70,000.</a:t>
            </a:r>
          </a:p>
          <a:p>
            <a:pPr lvl="3"/>
            <a:endParaRPr lang="en-US" dirty="0"/>
          </a:p>
          <a:p>
            <a:r>
              <a:rPr lang="en-US" dirty="0"/>
              <a:t>If we count all transactions, the (incorrect) inflated value for GDP would be $120,000.</a:t>
            </a:r>
          </a:p>
          <a:p>
            <a:pPr lvl="1"/>
            <a:r>
              <a:rPr lang="en-US" dirty="0"/>
              <a:t>Farmers to Consumers: $10,000</a:t>
            </a:r>
          </a:p>
          <a:p>
            <a:pPr lvl="1"/>
            <a:r>
              <a:rPr lang="en-US" dirty="0"/>
              <a:t>Farmers to McDonalds: $40,000</a:t>
            </a:r>
          </a:p>
          <a:p>
            <a:pPr lvl="1"/>
            <a:r>
              <a:rPr lang="en-US" dirty="0"/>
              <a:t>McDonalds to Consumers: $70,000</a:t>
            </a:r>
          </a:p>
          <a:p>
            <a:pPr lvl="3"/>
            <a:endParaRPr lang="en-US" dirty="0"/>
          </a:p>
          <a:p>
            <a:r>
              <a:rPr lang="en-US" dirty="0"/>
              <a:t>Avoiding double counting, the GDP is $80,000.</a:t>
            </a:r>
          </a:p>
        </p:txBody>
      </p:sp>
    </p:spTree>
    <p:extLst>
      <p:ext uri="{BB962C8B-B14F-4D97-AF65-F5344CB8AC3E}">
        <p14:creationId xmlns:p14="http://schemas.microsoft.com/office/powerpoint/2010/main" val="50802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fade">
                                      <p:cBhvr>
                                        <p:cTn id="22" dur="500"/>
                                        <p:tgtEl>
                                          <p:spTgt spid="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fade">
                                      <p:cBhvr>
                                        <p:cTn id="27" dur="500"/>
                                        <p:tgtEl>
                                          <p:spTgt spid="1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7" end="7"/>
                                            </p:txEl>
                                          </p:spTgt>
                                        </p:tgtEl>
                                        <p:attrNameLst>
                                          <p:attrName>style.visibility</p:attrName>
                                        </p:attrNameLst>
                                      </p:cBhvr>
                                      <p:to>
                                        <p:strVal val="visible"/>
                                      </p:to>
                                    </p:set>
                                    <p:animEffect transition="in" filter="fade">
                                      <p:cBhvr>
                                        <p:cTn id="32" dur="500"/>
                                        <p:tgtEl>
                                          <p:spTgt spid="1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9" end="9"/>
                                            </p:txEl>
                                          </p:spTgt>
                                        </p:tgtEl>
                                        <p:attrNameLst>
                                          <p:attrName>style.visibility</p:attrName>
                                        </p:attrNameLst>
                                      </p:cBhvr>
                                      <p:to>
                                        <p:strVal val="visible"/>
                                      </p:to>
                                    </p:set>
                                    <p:animEffect transition="in" filter="fade">
                                      <p:cBhvr>
                                        <p:cTn id="37"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9A4-5BC9-4EA8-C267-D3B26A49D07E}"/>
              </a:ext>
            </a:extLst>
          </p:cNvPr>
          <p:cNvSpPr>
            <a:spLocks noGrp="1"/>
          </p:cNvSpPr>
          <p:nvPr>
            <p:ph type="title"/>
          </p:nvPr>
        </p:nvSpPr>
        <p:spPr/>
        <p:txBody>
          <a:bodyPr/>
          <a:lstStyle/>
          <a:p>
            <a:pPr marL="0" indent="0" algn="ctr">
              <a:buNone/>
            </a:pPr>
            <a:r>
              <a:rPr lang="en-US" dirty="0"/>
              <a:t>https://pollev.com/brianpark046</a:t>
            </a:r>
          </a:p>
        </p:txBody>
      </p:sp>
      <p:sp>
        <p:nvSpPr>
          <p:cNvPr id="4" name="Date Placeholder 3">
            <a:extLst>
              <a:ext uri="{FF2B5EF4-FFF2-40B4-BE49-F238E27FC236}">
                <a16:creationId xmlns:a16="http://schemas.microsoft.com/office/drawing/2014/main" id="{CE725A02-EA7A-7321-8B8B-168BF05EA587}"/>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024C4429-8EF0-A6CF-DF65-1DD6365F71D2}"/>
              </a:ext>
            </a:extLst>
          </p:cNvPr>
          <p:cNvSpPr>
            <a:spLocks noGrp="1"/>
          </p:cNvSpPr>
          <p:nvPr>
            <p:ph type="ftr" sz="quarter" idx="11"/>
          </p:nvPr>
        </p:nvSpPr>
        <p:spPr/>
        <p:txBody>
          <a:bodyPr/>
          <a:lstStyle/>
          <a:p>
            <a:r>
              <a:rPr lang="en-US"/>
              <a:t>DEPARTMENT OF BUSINESS &amp; ECONOMICS</a:t>
            </a:r>
          </a:p>
        </p:txBody>
      </p:sp>
      <p:sp>
        <p:nvSpPr>
          <p:cNvPr id="6" name="Slide Number Placeholder 5">
            <a:extLst>
              <a:ext uri="{FF2B5EF4-FFF2-40B4-BE49-F238E27FC236}">
                <a16:creationId xmlns:a16="http://schemas.microsoft.com/office/drawing/2014/main" id="{E35CE67F-4580-2DF1-52D2-80C99C5F60C8}"/>
              </a:ext>
            </a:extLst>
          </p:cNvPr>
          <p:cNvSpPr>
            <a:spLocks noGrp="1"/>
          </p:cNvSpPr>
          <p:nvPr>
            <p:ph type="sldNum" sz="quarter" idx="12"/>
          </p:nvPr>
        </p:nvSpPr>
        <p:spPr/>
        <p:txBody>
          <a:bodyPr/>
          <a:lstStyle/>
          <a:p>
            <a:fld id="{1A980C56-831A-4EAB-9EDE-57C090F4F877}" type="slidenum">
              <a:rPr lang="en-US" smtClean="0"/>
              <a:t>2</a:t>
            </a:fld>
            <a:endParaRPr lang="en-US"/>
          </a:p>
        </p:txBody>
      </p:sp>
      <p:pic>
        <p:nvPicPr>
          <p:cNvPr id="8" name="Picture 7" descr="A qr code on a white background&#10;&#10;Description automatically generated">
            <a:extLst>
              <a:ext uri="{FF2B5EF4-FFF2-40B4-BE49-F238E27FC236}">
                <a16:creationId xmlns:a16="http://schemas.microsoft.com/office/drawing/2014/main" id="{2623E16C-1165-FEA6-D775-025B907AAFC0}"/>
              </a:ext>
            </a:extLst>
          </p:cNvPr>
          <p:cNvPicPr>
            <a:picLocks noChangeAspect="1"/>
          </p:cNvPicPr>
          <p:nvPr/>
        </p:nvPicPr>
        <p:blipFill rotWithShape="1">
          <a:blip r:embed="rId2">
            <a:extLst>
              <a:ext uri="{28A0092B-C50C-407E-A947-70E740481C1C}">
                <a14:useLocalDpi xmlns:a14="http://schemas.microsoft.com/office/drawing/2010/main" val="0"/>
              </a:ext>
            </a:extLst>
          </a:blip>
          <a:srcRect l="7351" t="7618" r="7351" b="7660"/>
          <a:stretch/>
        </p:blipFill>
        <p:spPr>
          <a:xfrm>
            <a:off x="2088573" y="1339928"/>
            <a:ext cx="4966854" cy="4933296"/>
          </a:xfrm>
          <a:prstGeom prst="rect">
            <a:avLst/>
          </a:prstGeom>
        </p:spPr>
      </p:pic>
    </p:spTree>
    <p:extLst>
      <p:ext uri="{BB962C8B-B14F-4D97-AF65-F5344CB8AC3E}">
        <p14:creationId xmlns:p14="http://schemas.microsoft.com/office/powerpoint/2010/main" val="146523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9F06A-42E2-C8F6-8565-AED43C190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6EC11-6266-5752-B8CC-A87D01847B39}"/>
              </a:ext>
            </a:extLst>
          </p:cNvPr>
          <p:cNvSpPr>
            <a:spLocks noGrp="1"/>
          </p:cNvSpPr>
          <p:nvPr>
            <p:ph type="title"/>
          </p:nvPr>
        </p:nvSpPr>
        <p:spPr/>
        <p:txBody>
          <a:bodyPr/>
          <a:lstStyle/>
          <a:p>
            <a:pPr marL="0" indent="0" algn="ctr">
              <a:buNone/>
            </a:pPr>
            <a:r>
              <a:rPr lang="en-US" dirty="0"/>
              <a:t>https://pollev.com/brianpark046</a:t>
            </a:r>
          </a:p>
        </p:txBody>
      </p:sp>
      <p:sp>
        <p:nvSpPr>
          <p:cNvPr id="4" name="Date Placeholder 3">
            <a:extLst>
              <a:ext uri="{FF2B5EF4-FFF2-40B4-BE49-F238E27FC236}">
                <a16:creationId xmlns:a16="http://schemas.microsoft.com/office/drawing/2014/main" id="{F423717B-F532-EAEC-7C99-DF8A9C698B87}"/>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C0CAA258-5232-FFDF-6E3F-F272A0E76135}"/>
              </a:ext>
            </a:extLst>
          </p:cNvPr>
          <p:cNvSpPr>
            <a:spLocks noGrp="1"/>
          </p:cNvSpPr>
          <p:nvPr>
            <p:ph type="ftr" sz="quarter" idx="11"/>
          </p:nvPr>
        </p:nvSpPr>
        <p:spPr/>
        <p:txBody>
          <a:bodyPr/>
          <a:lstStyle/>
          <a:p>
            <a:r>
              <a:rPr lang="en-US"/>
              <a:t>DEPARTMENT OF BUSINESS &amp; ECONOMICS</a:t>
            </a:r>
          </a:p>
        </p:txBody>
      </p:sp>
      <p:sp>
        <p:nvSpPr>
          <p:cNvPr id="6" name="Slide Number Placeholder 5">
            <a:extLst>
              <a:ext uri="{FF2B5EF4-FFF2-40B4-BE49-F238E27FC236}">
                <a16:creationId xmlns:a16="http://schemas.microsoft.com/office/drawing/2014/main" id="{08C5F725-5B82-E32F-1C24-165D679498C3}"/>
              </a:ext>
            </a:extLst>
          </p:cNvPr>
          <p:cNvSpPr>
            <a:spLocks noGrp="1"/>
          </p:cNvSpPr>
          <p:nvPr>
            <p:ph type="sldNum" sz="quarter" idx="12"/>
          </p:nvPr>
        </p:nvSpPr>
        <p:spPr/>
        <p:txBody>
          <a:bodyPr/>
          <a:lstStyle/>
          <a:p>
            <a:fld id="{1A980C56-831A-4EAB-9EDE-57C090F4F877}" type="slidenum">
              <a:rPr lang="en-US" smtClean="0"/>
              <a:t>20</a:t>
            </a:fld>
            <a:endParaRPr lang="en-US"/>
          </a:p>
        </p:txBody>
      </p:sp>
      <p:pic>
        <p:nvPicPr>
          <p:cNvPr id="8" name="Picture 7" descr="A qr code on a white background&#10;&#10;Description automatically generated">
            <a:extLst>
              <a:ext uri="{FF2B5EF4-FFF2-40B4-BE49-F238E27FC236}">
                <a16:creationId xmlns:a16="http://schemas.microsoft.com/office/drawing/2014/main" id="{F9BD6536-334C-0475-2D37-0BBAA4A40F7C}"/>
              </a:ext>
            </a:extLst>
          </p:cNvPr>
          <p:cNvPicPr>
            <a:picLocks noChangeAspect="1"/>
          </p:cNvPicPr>
          <p:nvPr/>
        </p:nvPicPr>
        <p:blipFill rotWithShape="1">
          <a:blip r:embed="rId2">
            <a:extLst>
              <a:ext uri="{28A0092B-C50C-407E-A947-70E740481C1C}">
                <a14:useLocalDpi xmlns:a14="http://schemas.microsoft.com/office/drawing/2010/main" val="0"/>
              </a:ext>
            </a:extLst>
          </a:blip>
          <a:srcRect l="7351" t="7618" r="7351" b="7660"/>
          <a:stretch/>
        </p:blipFill>
        <p:spPr>
          <a:xfrm>
            <a:off x="2088573" y="1339928"/>
            <a:ext cx="4966854" cy="4933296"/>
          </a:xfrm>
          <a:prstGeom prst="rect">
            <a:avLst/>
          </a:prstGeom>
        </p:spPr>
      </p:pic>
    </p:spTree>
    <p:extLst>
      <p:ext uri="{BB962C8B-B14F-4D97-AF65-F5344CB8AC3E}">
        <p14:creationId xmlns:p14="http://schemas.microsoft.com/office/powerpoint/2010/main" val="434383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Alternate Approaches to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Production – Value of Final Goods</a:t>
            </a:r>
          </a:p>
          <a:p>
            <a:pPr lvl="1"/>
            <a:r>
              <a:rPr lang="en-US" dirty="0"/>
              <a:t>The market value of the final goods and services produced in the economy during a given period.</a:t>
            </a:r>
          </a:p>
          <a:p>
            <a:pPr lvl="3"/>
            <a:endParaRPr lang="en-US" dirty="0"/>
          </a:p>
          <a:p>
            <a:r>
              <a:rPr lang="en-US" dirty="0"/>
              <a:t>Production – Value Added</a:t>
            </a:r>
          </a:p>
          <a:p>
            <a:pPr lvl="1"/>
            <a:r>
              <a:rPr lang="en-US" dirty="0"/>
              <a:t>The sum of value added in the economy during a given period.</a:t>
            </a:r>
          </a:p>
          <a:p>
            <a:pPr lvl="3"/>
            <a:endParaRPr lang="en-US" dirty="0"/>
          </a:p>
          <a:p>
            <a:r>
              <a:rPr lang="en-US" dirty="0"/>
              <a:t>Income – Payments to Factors of Production</a:t>
            </a:r>
          </a:p>
          <a:p>
            <a:pPr lvl="1"/>
            <a:r>
              <a:rPr lang="en-US" dirty="0"/>
              <a:t>The sum of all incomes in the economy during a given period.</a:t>
            </a:r>
          </a:p>
          <a:p>
            <a:pPr lvl="3"/>
            <a:endParaRPr lang="en-US" dirty="0"/>
          </a:p>
          <a:p>
            <a:r>
              <a:rPr lang="en-US" dirty="0"/>
              <a:t>Not new “definitions,” but different methods of calculating the aggregate output of an economy.</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21</a:t>
            </a:fld>
            <a:endParaRPr lang="en-US" dirty="0"/>
          </a:p>
        </p:txBody>
      </p:sp>
    </p:spTree>
    <p:extLst>
      <p:ext uri="{BB962C8B-B14F-4D97-AF65-F5344CB8AC3E}">
        <p14:creationId xmlns:p14="http://schemas.microsoft.com/office/powerpoint/2010/main" val="33378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Alternate Approaches to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Suppose that firm A produces beef, firm B produces buns, and firm C uses the beef and buns to produce burgers.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22</a:t>
            </a:fld>
            <a:endParaRPr lang="en-US" dirty="0"/>
          </a:p>
        </p:txBody>
      </p:sp>
      <p:sp>
        <p:nvSpPr>
          <p:cNvPr id="7" name="Rectangle 6">
            <a:extLst>
              <a:ext uri="{FF2B5EF4-FFF2-40B4-BE49-F238E27FC236}">
                <a16:creationId xmlns:a16="http://schemas.microsoft.com/office/drawing/2014/main" id="{63F5C69F-7A4A-A562-489B-4ACADC43F544}"/>
              </a:ext>
            </a:extLst>
          </p:cNvPr>
          <p:cNvSpPr/>
          <p:nvPr/>
        </p:nvSpPr>
        <p:spPr>
          <a:xfrm>
            <a:off x="628650" y="2733690"/>
            <a:ext cx="3511311" cy="1390620"/>
          </a:xfrm>
          <a:prstGeom prst="rect">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Firm A</a:t>
            </a:r>
          </a:p>
          <a:p>
            <a:pPr algn="ctr"/>
            <a:r>
              <a:rPr lang="en-US" dirty="0"/>
              <a:t>Sells $500 worth of beef to firm C.</a:t>
            </a:r>
          </a:p>
          <a:p>
            <a:pPr algn="ctr"/>
            <a:r>
              <a:rPr lang="en-US" dirty="0"/>
              <a:t>Workers are paid $200, rent is $200, and $100 is kept as profit.</a:t>
            </a:r>
          </a:p>
        </p:txBody>
      </p:sp>
      <p:sp>
        <p:nvSpPr>
          <p:cNvPr id="8" name="Rectangle 7">
            <a:extLst>
              <a:ext uri="{FF2B5EF4-FFF2-40B4-BE49-F238E27FC236}">
                <a16:creationId xmlns:a16="http://schemas.microsoft.com/office/drawing/2014/main" id="{9399BEBC-72B3-DFC7-679E-CBF1BE00D3C5}"/>
              </a:ext>
            </a:extLst>
          </p:cNvPr>
          <p:cNvSpPr/>
          <p:nvPr/>
        </p:nvSpPr>
        <p:spPr>
          <a:xfrm>
            <a:off x="628649" y="4455326"/>
            <a:ext cx="3511311" cy="1390620"/>
          </a:xfrm>
          <a:prstGeom prst="rect">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Firm B</a:t>
            </a:r>
          </a:p>
          <a:p>
            <a:pPr algn="ctr"/>
            <a:r>
              <a:rPr lang="en-US" dirty="0"/>
              <a:t>Sells $200 worth of buns to firm C.</a:t>
            </a:r>
          </a:p>
          <a:p>
            <a:pPr algn="ctr"/>
            <a:r>
              <a:rPr lang="en-US" dirty="0"/>
              <a:t>Workers are paid $50, rent is $100, and $50 is kept as profit.</a:t>
            </a:r>
          </a:p>
        </p:txBody>
      </p:sp>
      <p:sp>
        <p:nvSpPr>
          <p:cNvPr id="9" name="Rectangle 8">
            <a:extLst>
              <a:ext uri="{FF2B5EF4-FFF2-40B4-BE49-F238E27FC236}">
                <a16:creationId xmlns:a16="http://schemas.microsoft.com/office/drawing/2014/main" id="{5E629891-6A17-88E7-F1EC-C7BA2950BE49}"/>
              </a:ext>
            </a:extLst>
          </p:cNvPr>
          <p:cNvSpPr/>
          <p:nvPr/>
        </p:nvSpPr>
        <p:spPr>
          <a:xfrm>
            <a:off x="5004039" y="3227172"/>
            <a:ext cx="3511311" cy="1923464"/>
          </a:xfrm>
          <a:prstGeom prst="rect">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Firm C</a:t>
            </a:r>
          </a:p>
          <a:p>
            <a:pPr algn="ctr"/>
            <a:r>
              <a:rPr lang="en-US" dirty="0"/>
              <a:t>Sells $1,000 worth of burgers to consumers. $700 was used to purchase ingredients. Workers are paid $150, rent is $100, and profit is $50.</a:t>
            </a:r>
          </a:p>
        </p:txBody>
      </p:sp>
      <p:cxnSp>
        <p:nvCxnSpPr>
          <p:cNvPr id="11" name="Straight Arrow Connector 10">
            <a:extLst>
              <a:ext uri="{FF2B5EF4-FFF2-40B4-BE49-F238E27FC236}">
                <a16:creationId xmlns:a16="http://schemas.microsoft.com/office/drawing/2014/main" id="{6DF94954-6E42-29B1-11AE-EB770100F5E8}"/>
              </a:ext>
            </a:extLst>
          </p:cNvPr>
          <p:cNvCxnSpPr>
            <a:cxnSpLocks/>
            <a:endCxn id="9" idx="1"/>
          </p:cNvCxnSpPr>
          <p:nvPr/>
        </p:nvCxnSpPr>
        <p:spPr>
          <a:xfrm>
            <a:off x="4139960" y="3429000"/>
            <a:ext cx="864079" cy="7599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501BB7-E023-8348-B1A4-7ED870DCA76E}"/>
              </a:ext>
            </a:extLst>
          </p:cNvPr>
          <p:cNvCxnSpPr>
            <a:cxnSpLocks/>
            <a:stCxn id="8" idx="3"/>
            <a:endCxn id="9" idx="1"/>
          </p:cNvCxnSpPr>
          <p:nvPr/>
        </p:nvCxnSpPr>
        <p:spPr>
          <a:xfrm flipV="1">
            <a:off x="4139960" y="4188904"/>
            <a:ext cx="864079" cy="9617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45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Alternate Approaches to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Production – Value of Final Goods</a:t>
            </a:r>
          </a:p>
          <a:p>
            <a:pPr lvl="1"/>
            <a:r>
              <a:rPr lang="en-US" dirty="0"/>
              <a:t>Only the final sale of burgers to the consumers would count towards GDP, so $1,000.</a:t>
            </a:r>
          </a:p>
          <a:p>
            <a:pPr lvl="3"/>
            <a:endParaRPr lang="en-US" dirty="0"/>
          </a:p>
          <a:p>
            <a:r>
              <a:rPr lang="en-US" dirty="0"/>
              <a:t>Production – Value Added</a:t>
            </a:r>
          </a:p>
          <a:p>
            <a:pPr lvl="1"/>
            <a:r>
              <a:rPr lang="en-US" dirty="0"/>
              <a:t>Firm A generated $500 of value added.</a:t>
            </a:r>
          </a:p>
          <a:p>
            <a:pPr lvl="1"/>
            <a:r>
              <a:rPr lang="en-US" dirty="0"/>
              <a:t>Firm B generated $200 value added.</a:t>
            </a:r>
          </a:p>
          <a:p>
            <a:pPr lvl="1"/>
            <a:r>
              <a:rPr lang="en-US" dirty="0"/>
              <a:t>Firm C purchased $500 worth of beef and $200 worth of buns, and with it produced goods worth $1,000. So, its value added is $300.</a:t>
            </a:r>
          </a:p>
          <a:p>
            <a:pPr lvl="1"/>
            <a:r>
              <a:rPr lang="en-US" dirty="0"/>
              <a:t>The sum of all value added is $500+$200+$300=$1,000</a:t>
            </a:r>
          </a:p>
          <a:p>
            <a:pPr lvl="1"/>
            <a:r>
              <a:rPr lang="en-US" dirty="0"/>
              <a:t>Note that you cannot simply add the sum of all sales values, since it is $500+$200+$1,000=$1,700</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23</a:t>
            </a:fld>
            <a:endParaRPr lang="en-US" dirty="0"/>
          </a:p>
        </p:txBody>
      </p:sp>
    </p:spTree>
    <p:extLst>
      <p:ext uri="{BB962C8B-B14F-4D97-AF65-F5344CB8AC3E}">
        <p14:creationId xmlns:p14="http://schemas.microsoft.com/office/powerpoint/2010/main" val="226143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Alternate Approaches to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Income – Payments to Factors of Production</a:t>
            </a:r>
          </a:p>
          <a:p>
            <a:pPr lvl="1"/>
            <a:r>
              <a:rPr lang="en-US" dirty="0"/>
              <a:t>Labor (Wage): Firm A pays $200, Firm B pays $50, and Firm C pays $150 for a total payment to labor of $400.</a:t>
            </a:r>
          </a:p>
          <a:p>
            <a:pPr lvl="1"/>
            <a:r>
              <a:rPr lang="en-US" dirty="0"/>
              <a:t>Capital (Rent): Firm A pays $200, Firm B pays $100, and Firm C pays $100 for a total payment to capital of $400.</a:t>
            </a:r>
          </a:p>
          <a:p>
            <a:pPr lvl="1"/>
            <a:r>
              <a:rPr lang="en-US" dirty="0"/>
              <a:t>Profit: Firm A generates a profit of $100, Firm B generates $50, and Firm C generates $50 for a total profit of $200.</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24</a:t>
            </a:fld>
            <a:endParaRPr lang="en-US" dirty="0"/>
          </a:p>
        </p:txBody>
      </p:sp>
      <p:graphicFrame>
        <p:nvGraphicFramePr>
          <p:cNvPr id="9" name="Table 8">
            <a:extLst>
              <a:ext uri="{FF2B5EF4-FFF2-40B4-BE49-F238E27FC236}">
                <a16:creationId xmlns:a16="http://schemas.microsoft.com/office/drawing/2014/main" id="{2087E422-CE1C-6801-46C0-CA8F65F3F3FA}"/>
              </a:ext>
            </a:extLst>
          </p:cNvPr>
          <p:cNvGraphicFramePr>
            <a:graphicFrameLocks noGrp="1"/>
          </p:cNvGraphicFramePr>
          <p:nvPr>
            <p:extLst>
              <p:ext uri="{D42A27DB-BD31-4B8C-83A1-F6EECF244321}">
                <p14:modId xmlns:p14="http://schemas.microsoft.com/office/powerpoint/2010/main" val="1914830576"/>
              </p:ext>
            </p:extLst>
          </p:nvPr>
        </p:nvGraphicFramePr>
        <p:xfrm>
          <a:off x="628650" y="4182449"/>
          <a:ext cx="7886700" cy="1854200"/>
        </p:xfrm>
        <a:graphic>
          <a:graphicData uri="http://schemas.openxmlformats.org/drawingml/2006/table">
            <a:tbl>
              <a:tblPr firstRow="1" bandRow="1">
                <a:tableStyleId>{8EC20E35-A176-4012-BC5E-935CFFF8708E}</a:tableStyleId>
              </a:tblPr>
              <a:tblGrid>
                <a:gridCol w="1577340">
                  <a:extLst>
                    <a:ext uri="{9D8B030D-6E8A-4147-A177-3AD203B41FA5}">
                      <a16:colId xmlns:a16="http://schemas.microsoft.com/office/drawing/2014/main" val="2248585402"/>
                    </a:ext>
                  </a:extLst>
                </a:gridCol>
                <a:gridCol w="1577340">
                  <a:extLst>
                    <a:ext uri="{9D8B030D-6E8A-4147-A177-3AD203B41FA5}">
                      <a16:colId xmlns:a16="http://schemas.microsoft.com/office/drawing/2014/main" val="2294495973"/>
                    </a:ext>
                  </a:extLst>
                </a:gridCol>
                <a:gridCol w="1577340">
                  <a:extLst>
                    <a:ext uri="{9D8B030D-6E8A-4147-A177-3AD203B41FA5}">
                      <a16:colId xmlns:a16="http://schemas.microsoft.com/office/drawing/2014/main" val="2897115761"/>
                    </a:ext>
                  </a:extLst>
                </a:gridCol>
                <a:gridCol w="1577340">
                  <a:extLst>
                    <a:ext uri="{9D8B030D-6E8A-4147-A177-3AD203B41FA5}">
                      <a16:colId xmlns:a16="http://schemas.microsoft.com/office/drawing/2014/main" val="405413114"/>
                    </a:ext>
                  </a:extLst>
                </a:gridCol>
                <a:gridCol w="1577340">
                  <a:extLst>
                    <a:ext uri="{9D8B030D-6E8A-4147-A177-3AD203B41FA5}">
                      <a16:colId xmlns:a16="http://schemas.microsoft.com/office/drawing/2014/main" val="1186217530"/>
                    </a:ext>
                  </a:extLst>
                </a:gridCol>
              </a:tblGrid>
              <a:tr h="370840">
                <a:tc>
                  <a:txBody>
                    <a:bodyPr/>
                    <a:lstStyle/>
                    <a:p>
                      <a:pPr algn="ctr"/>
                      <a:r>
                        <a:rPr lang="en-US" dirty="0"/>
                        <a:t>Payment</a:t>
                      </a:r>
                    </a:p>
                  </a:txBody>
                  <a:tcPr/>
                </a:tc>
                <a:tc>
                  <a:txBody>
                    <a:bodyPr/>
                    <a:lstStyle/>
                    <a:p>
                      <a:pPr algn="ctr"/>
                      <a:r>
                        <a:rPr lang="en-US" dirty="0"/>
                        <a:t>Firm A</a:t>
                      </a:r>
                    </a:p>
                  </a:txBody>
                  <a:tcPr/>
                </a:tc>
                <a:tc>
                  <a:txBody>
                    <a:bodyPr/>
                    <a:lstStyle/>
                    <a:p>
                      <a:pPr algn="ctr"/>
                      <a:r>
                        <a:rPr lang="en-US" dirty="0"/>
                        <a:t>Firm B</a:t>
                      </a:r>
                    </a:p>
                  </a:txBody>
                  <a:tcPr/>
                </a:tc>
                <a:tc>
                  <a:txBody>
                    <a:bodyPr/>
                    <a:lstStyle/>
                    <a:p>
                      <a:pPr algn="ctr"/>
                      <a:r>
                        <a:rPr lang="en-US" dirty="0"/>
                        <a:t>Firm C</a:t>
                      </a:r>
                    </a:p>
                  </a:txBody>
                  <a:tcPr/>
                </a:tc>
                <a:tc>
                  <a:txBody>
                    <a:bodyPr/>
                    <a:lstStyle/>
                    <a:p>
                      <a:pPr algn="ctr"/>
                      <a:r>
                        <a:rPr lang="en-US" dirty="0"/>
                        <a:t>Subtotal</a:t>
                      </a:r>
                    </a:p>
                  </a:txBody>
                  <a:tcPr/>
                </a:tc>
                <a:extLst>
                  <a:ext uri="{0D108BD9-81ED-4DB2-BD59-A6C34878D82A}">
                    <a16:rowId xmlns:a16="http://schemas.microsoft.com/office/drawing/2014/main" val="2894191327"/>
                  </a:ext>
                </a:extLst>
              </a:tr>
              <a:tr h="370840">
                <a:tc>
                  <a:txBody>
                    <a:bodyPr/>
                    <a:lstStyle/>
                    <a:p>
                      <a:pPr algn="ctr"/>
                      <a:r>
                        <a:rPr lang="en-US" dirty="0"/>
                        <a:t>Wage</a:t>
                      </a:r>
                    </a:p>
                  </a:txBody>
                  <a:tcPr/>
                </a:tc>
                <a:tc>
                  <a:txBody>
                    <a:bodyPr/>
                    <a:lstStyle/>
                    <a:p>
                      <a:pPr algn="ctr"/>
                      <a:r>
                        <a:rPr lang="en-US" dirty="0"/>
                        <a:t>$200</a:t>
                      </a:r>
                    </a:p>
                  </a:txBody>
                  <a:tcPr/>
                </a:tc>
                <a:tc>
                  <a:txBody>
                    <a:bodyPr/>
                    <a:lstStyle/>
                    <a:p>
                      <a:pPr algn="ctr"/>
                      <a:r>
                        <a:rPr lang="en-US" dirty="0"/>
                        <a:t>$50</a:t>
                      </a:r>
                    </a:p>
                  </a:txBody>
                  <a:tcPr/>
                </a:tc>
                <a:tc>
                  <a:txBody>
                    <a:bodyPr/>
                    <a:lstStyle/>
                    <a:p>
                      <a:pPr algn="ctr"/>
                      <a:r>
                        <a:rPr lang="en-US" dirty="0"/>
                        <a:t>$150</a:t>
                      </a:r>
                    </a:p>
                  </a:txBody>
                  <a:tcPr/>
                </a:tc>
                <a:tc>
                  <a:txBody>
                    <a:bodyPr/>
                    <a:lstStyle/>
                    <a:p>
                      <a:pPr algn="ctr"/>
                      <a:r>
                        <a:rPr lang="en-US" dirty="0"/>
                        <a:t>$400</a:t>
                      </a:r>
                    </a:p>
                  </a:txBody>
                  <a:tcPr/>
                </a:tc>
                <a:extLst>
                  <a:ext uri="{0D108BD9-81ED-4DB2-BD59-A6C34878D82A}">
                    <a16:rowId xmlns:a16="http://schemas.microsoft.com/office/drawing/2014/main" val="3735015032"/>
                  </a:ext>
                </a:extLst>
              </a:tr>
              <a:tr h="370840">
                <a:tc>
                  <a:txBody>
                    <a:bodyPr/>
                    <a:lstStyle/>
                    <a:p>
                      <a:pPr algn="ctr"/>
                      <a:r>
                        <a:rPr lang="en-US" dirty="0"/>
                        <a:t>Rent</a:t>
                      </a:r>
                    </a:p>
                  </a:txBody>
                  <a:tcPr/>
                </a:tc>
                <a:tc>
                  <a:txBody>
                    <a:bodyPr/>
                    <a:lstStyle/>
                    <a:p>
                      <a:pPr algn="ctr"/>
                      <a:r>
                        <a:rPr lang="en-US" dirty="0"/>
                        <a:t>$200</a:t>
                      </a:r>
                    </a:p>
                  </a:txBody>
                  <a:tcPr/>
                </a:tc>
                <a:tc>
                  <a:txBody>
                    <a:bodyPr/>
                    <a:lstStyle/>
                    <a:p>
                      <a:pPr algn="ctr"/>
                      <a:r>
                        <a:rPr lang="en-US" dirty="0"/>
                        <a:t>$100</a:t>
                      </a:r>
                    </a:p>
                  </a:txBody>
                  <a:tcPr/>
                </a:tc>
                <a:tc>
                  <a:txBody>
                    <a:bodyPr/>
                    <a:lstStyle/>
                    <a:p>
                      <a:pPr algn="ctr"/>
                      <a:r>
                        <a:rPr lang="en-US" dirty="0"/>
                        <a:t>$100</a:t>
                      </a:r>
                    </a:p>
                  </a:txBody>
                  <a:tcPr/>
                </a:tc>
                <a:tc>
                  <a:txBody>
                    <a:bodyPr/>
                    <a:lstStyle/>
                    <a:p>
                      <a:pPr algn="ctr"/>
                      <a:r>
                        <a:rPr lang="en-US" dirty="0"/>
                        <a:t>$400</a:t>
                      </a:r>
                    </a:p>
                  </a:txBody>
                  <a:tcPr/>
                </a:tc>
                <a:extLst>
                  <a:ext uri="{0D108BD9-81ED-4DB2-BD59-A6C34878D82A}">
                    <a16:rowId xmlns:a16="http://schemas.microsoft.com/office/drawing/2014/main" val="2243181898"/>
                  </a:ext>
                </a:extLst>
              </a:tr>
              <a:tr h="370840">
                <a:tc>
                  <a:txBody>
                    <a:bodyPr/>
                    <a:lstStyle/>
                    <a:p>
                      <a:pPr algn="ctr"/>
                      <a:r>
                        <a:rPr lang="en-US" dirty="0"/>
                        <a:t>Profit</a:t>
                      </a:r>
                    </a:p>
                  </a:txBody>
                  <a:tcPr/>
                </a:tc>
                <a:tc>
                  <a:txBody>
                    <a:bodyPr/>
                    <a:lstStyle/>
                    <a:p>
                      <a:pPr algn="ctr"/>
                      <a:r>
                        <a:rPr lang="en-US" dirty="0"/>
                        <a:t>$100</a:t>
                      </a:r>
                    </a:p>
                  </a:txBody>
                  <a:tcPr/>
                </a:tc>
                <a:tc>
                  <a:txBody>
                    <a:bodyPr/>
                    <a:lstStyle/>
                    <a:p>
                      <a:pPr algn="ctr"/>
                      <a:r>
                        <a:rPr lang="en-US" dirty="0"/>
                        <a:t>$50</a:t>
                      </a:r>
                    </a:p>
                  </a:txBody>
                  <a:tcPr/>
                </a:tc>
                <a:tc>
                  <a:txBody>
                    <a:bodyPr/>
                    <a:lstStyle/>
                    <a:p>
                      <a:pPr algn="ctr"/>
                      <a:r>
                        <a:rPr lang="en-US" dirty="0"/>
                        <a:t>$50</a:t>
                      </a:r>
                    </a:p>
                  </a:txBody>
                  <a:tcPr/>
                </a:tc>
                <a:tc>
                  <a:txBody>
                    <a:bodyPr/>
                    <a:lstStyle/>
                    <a:p>
                      <a:pPr algn="ctr"/>
                      <a:r>
                        <a:rPr lang="en-US" dirty="0"/>
                        <a:t>$200</a:t>
                      </a:r>
                    </a:p>
                  </a:txBody>
                  <a:tcPr/>
                </a:tc>
                <a:extLst>
                  <a:ext uri="{0D108BD9-81ED-4DB2-BD59-A6C34878D82A}">
                    <a16:rowId xmlns:a16="http://schemas.microsoft.com/office/drawing/2014/main" val="2354683987"/>
                  </a:ext>
                </a:extLst>
              </a:tr>
              <a:tr h="370840">
                <a:tc>
                  <a:txBody>
                    <a:bodyPr/>
                    <a:lstStyle/>
                    <a:p>
                      <a:pPr algn="ctr"/>
                      <a:r>
                        <a:rPr lang="en-US" dirty="0"/>
                        <a:t>Subtotal</a:t>
                      </a:r>
                    </a:p>
                  </a:txBody>
                  <a:tcPr/>
                </a:tc>
                <a:tc>
                  <a:txBody>
                    <a:bodyPr/>
                    <a:lstStyle/>
                    <a:p>
                      <a:pPr algn="ctr"/>
                      <a:r>
                        <a:rPr lang="en-US" dirty="0"/>
                        <a:t>$500</a:t>
                      </a:r>
                    </a:p>
                  </a:txBody>
                  <a:tcPr/>
                </a:tc>
                <a:tc>
                  <a:txBody>
                    <a:bodyPr/>
                    <a:lstStyle/>
                    <a:p>
                      <a:pPr algn="ctr"/>
                      <a:r>
                        <a:rPr lang="en-US" dirty="0"/>
                        <a:t>$200</a:t>
                      </a:r>
                    </a:p>
                  </a:txBody>
                  <a:tcPr/>
                </a:tc>
                <a:tc>
                  <a:txBody>
                    <a:bodyPr/>
                    <a:lstStyle/>
                    <a:p>
                      <a:pPr algn="ctr"/>
                      <a:r>
                        <a:rPr lang="en-US" dirty="0"/>
                        <a:t>$300</a:t>
                      </a:r>
                    </a:p>
                  </a:txBody>
                  <a:tcPr/>
                </a:tc>
                <a:tc>
                  <a:txBody>
                    <a:bodyPr/>
                    <a:lstStyle/>
                    <a:p>
                      <a:pPr algn="ctr"/>
                      <a:r>
                        <a:rPr lang="en-US" dirty="0"/>
                        <a:t>$1,000</a:t>
                      </a:r>
                    </a:p>
                  </a:txBody>
                  <a:tcPr/>
                </a:tc>
                <a:extLst>
                  <a:ext uri="{0D108BD9-81ED-4DB2-BD59-A6C34878D82A}">
                    <a16:rowId xmlns:a16="http://schemas.microsoft.com/office/drawing/2014/main" val="1161993348"/>
                  </a:ext>
                </a:extLst>
              </a:tr>
            </a:tbl>
          </a:graphicData>
        </a:graphic>
      </p:graphicFrame>
    </p:spTree>
    <p:extLst>
      <p:ext uri="{BB962C8B-B14F-4D97-AF65-F5344CB8AC3E}">
        <p14:creationId xmlns:p14="http://schemas.microsoft.com/office/powerpoint/2010/main" val="28264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Limits of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a:xfrm>
            <a:off x="628650" y="1825625"/>
            <a:ext cx="7886700" cy="4351338"/>
          </a:xfrm>
        </p:spPr>
        <p:txBody>
          <a:bodyPr>
            <a:normAutofit lnSpcReduction="10000"/>
          </a:bodyPr>
          <a:lstStyle/>
          <a:p>
            <a:r>
              <a:rPr lang="en-US" dirty="0"/>
              <a:t>Already discussed that goods and services not traded in the market is excluded from GDP.</a:t>
            </a:r>
          </a:p>
          <a:p>
            <a:pPr lvl="3"/>
            <a:endParaRPr lang="en-US" dirty="0"/>
          </a:p>
          <a:p>
            <a:r>
              <a:rPr lang="en-US" dirty="0"/>
              <a:t>GDP does not consider depreciating physical capital.</a:t>
            </a:r>
          </a:p>
          <a:p>
            <a:pPr lvl="3"/>
            <a:endParaRPr lang="en-US" dirty="0"/>
          </a:p>
          <a:p>
            <a:r>
              <a:rPr lang="en-US" dirty="0"/>
              <a:t>GDP does not consider the production of “citizens abroad.”</a:t>
            </a:r>
          </a:p>
          <a:p>
            <a:pPr lvl="3"/>
            <a:endParaRPr lang="en-US" dirty="0"/>
          </a:p>
          <a:p>
            <a:r>
              <a:rPr lang="en-US" dirty="0"/>
              <a:t>GDP measures production, not the wellbeing of the society.</a:t>
            </a:r>
          </a:p>
          <a:p>
            <a:pPr lvl="3"/>
            <a:endParaRPr lang="en-US" dirty="0"/>
          </a:p>
          <a:p>
            <a:r>
              <a:rPr lang="en-US" dirty="0"/>
              <a:t>Simple measures of GDP can be misleading due to inflation.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25</a:t>
            </a:fld>
            <a:endParaRPr lang="en-US" dirty="0"/>
          </a:p>
        </p:txBody>
      </p:sp>
    </p:spTree>
    <p:extLst>
      <p:ext uri="{BB962C8B-B14F-4D97-AF65-F5344CB8AC3E}">
        <p14:creationId xmlns:p14="http://schemas.microsoft.com/office/powerpoint/2010/main" val="184715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Alternatives to GDP?</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26</a:t>
            </a:fld>
            <a:endParaRPr lang="en-US" dirty="0"/>
          </a:p>
        </p:txBody>
      </p:sp>
      <p:sp>
        <p:nvSpPr>
          <p:cNvPr id="21" name="Content Placeholder 20">
            <a:extLst>
              <a:ext uri="{FF2B5EF4-FFF2-40B4-BE49-F238E27FC236}">
                <a16:creationId xmlns:a16="http://schemas.microsoft.com/office/drawing/2014/main" id="{C6A23426-D666-309C-AF63-1619B6713184}"/>
              </a:ext>
            </a:extLst>
          </p:cNvPr>
          <p:cNvSpPr>
            <a:spLocks noGrp="1"/>
          </p:cNvSpPr>
          <p:nvPr>
            <p:ph idx="1"/>
          </p:nvPr>
        </p:nvSpPr>
        <p:spPr/>
        <p:txBody>
          <a:bodyPr/>
          <a:lstStyle/>
          <a:p>
            <a:r>
              <a:rPr lang="en-US" dirty="0"/>
              <a:t>Gross Output (</a:t>
            </a:r>
            <a:r>
              <a:rPr lang="en-US" dirty="0">
                <a:hlinkClick r:id="rId2"/>
              </a:rPr>
              <a:t>https://www.grossoutput.com/</a:t>
            </a:r>
            <a:r>
              <a:rPr lang="en-US" dirty="0"/>
              <a:t>)</a:t>
            </a:r>
          </a:p>
          <a:p>
            <a:endParaRPr lang="en-US" dirty="0"/>
          </a:p>
          <a:p>
            <a:r>
              <a:rPr lang="en-US" dirty="0"/>
              <a:t>Gross Domestic Income (GDI)</a:t>
            </a:r>
          </a:p>
          <a:p>
            <a:endParaRPr lang="en-US" dirty="0"/>
          </a:p>
          <a:p>
            <a:r>
              <a:rPr lang="en-US" dirty="0"/>
              <a:t>Gross National Product (GNP)</a:t>
            </a:r>
          </a:p>
          <a:p>
            <a:pPr marL="0" indent="0">
              <a:buNone/>
            </a:pPr>
            <a:endParaRPr lang="en-US" dirty="0"/>
          </a:p>
          <a:p>
            <a:r>
              <a:rPr lang="en-US" dirty="0"/>
              <a:t>Value Added by Sector</a:t>
            </a:r>
          </a:p>
          <a:p>
            <a:endParaRPr lang="en-US" dirty="0"/>
          </a:p>
          <a:p>
            <a:r>
              <a:rPr lang="en-US" dirty="0"/>
              <a:t>…and more!</a:t>
            </a:r>
          </a:p>
          <a:p>
            <a:endParaRPr lang="en-US" dirty="0"/>
          </a:p>
        </p:txBody>
      </p:sp>
    </p:spTree>
    <p:extLst>
      <p:ext uri="{BB962C8B-B14F-4D97-AF65-F5344CB8AC3E}">
        <p14:creationId xmlns:p14="http://schemas.microsoft.com/office/powerpoint/2010/main" val="268729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animEffect transition="in" filter="fade">
                                      <p:cBhvr>
                                        <p:cTn id="17" dur="500"/>
                                        <p:tgtEl>
                                          <p:spTgt spid="2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6" end="6"/>
                                            </p:txEl>
                                          </p:spTgt>
                                        </p:tgtEl>
                                        <p:attrNameLst>
                                          <p:attrName>style.visibility</p:attrName>
                                        </p:attrNameLst>
                                      </p:cBhvr>
                                      <p:to>
                                        <p:strVal val="visible"/>
                                      </p:to>
                                    </p:set>
                                    <p:animEffect transition="in" filter="fade">
                                      <p:cBhvr>
                                        <p:cTn id="22" dur="500"/>
                                        <p:tgtEl>
                                          <p:spTgt spid="2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animEffect transition="in" filter="fade">
                                      <p:cBhvr>
                                        <p:cTn id="27" dur="500"/>
                                        <p:tgtEl>
                                          <p:spTgt spid="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Real and Nominal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The highest grossing movie of all time is </a:t>
            </a:r>
            <a:r>
              <a:rPr lang="en-US" i="1" dirty="0"/>
              <a:t>Avatar</a:t>
            </a:r>
            <a:r>
              <a:rPr lang="en-US" dirty="0"/>
              <a:t> (2009), but adjusted by inflation, it is </a:t>
            </a:r>
            <a:r>
              <a:rPr lang="en-US" i="1" dirty="0"/>
              <a:t>Gone with the Wind</a:t>
            </a:r>
            <a:r>
              <a:rPr lang="en-US" dirty="0"/>
              <a:t> (1939).</a:t>
            </a:r>
          </a:p>
          <a:p>
            <a:pPr lvl="3"/>
            <a:endParaRPr lang="en-US" dirty="0"/>
          </a:p>
          <a:p>
            <a:r>
              <a:rPr lang="en-US" dirty="0"/>
              <a:t>The original iPhone (2007) retailed for $499, and the base model iPhone 15 now sells for $799.</a:t>
            </a:r>
          </a:p>
          <a:p>
            <a:pPr marL="1371600" lvl="3" indent="0">
              <a:buNone/>
            </a:pPr>
            <a:endParaRPr lang="en-US" dirty="0"/>
          </a:p>
          <a:p>
            <a:r>
              <a:rPr lang="en-US" dirty="0"/>
              <a:t>Nominal GDP is the total value of production determined using current market prices.</a:t>
            </a:r>
          </a:p>
          <a:p>
            <a:pPr lvl="3"/>
            <a:endParaRPr lang="en-US" dirty="0"/>
          </a:p>
          <a:p>
            <a:r>
              <a:rPr lang="en-US" dirty="0"/>
              <a:t>Real GDP is the total value of production determined using market prices from a specific base year.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27</a:t>
            </a:fld>
            <a:endParaRPr lang="en-US" dirty="0"/>
          </a:p>
        </p:txBody>
      </p:sp>
    </p:spTree>
    <p:extLst>
      <p:ext uri="{BB962C8B-B14F-4D97-AF65-F5344CB8AC3E}">
        <p14:creationId xmlns:p14="http://schemas.microsoft.com/office/powerpoint/2010/main" val="275191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Real and Nominal GDP</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28</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The nominal GDP of the US as measured in the third quarter of 2023 was $27 trillion.</a:t>
            </a:r>
          </a:p>
        </p:txBody>
      </p:sp>
      <p:pic>
        <p:nvPicPr>
          <p:cNvPr id="3" name="Content Placeholder 18" descr="A graph showing a line&#10;&#10;Description automatically generated with medium confidence">
            <a:extLst>
              <a:ext uri="{FF2B5EF4-FFF2-40B4-BE49-F238E27FC236}">
                <a16:creationId xmlns:a16="http://schemas.microsoft.com/office/drawing/2014/main" id="{D29A9C48-5CB0-8600-F190-8645E77E0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7886700" cy="2690686"/>
          </a:xfrm>
          <a:prstGeom prst="rect">
            <a:avLst/>
          </a:prstGeom>
        </p:spPr>
      </p:pic>
    </p:spTree>
    <p:extLst>
      <p:ext uri="{BB962C8B-B14F-4D97-AF65-F5344CB8AC3E}">
        <p14:creationId xmlns:p14="http://schemas.microsoft.com/office/powerpoint/2010/main" val="252413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Real and Nominal GDP</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29</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The real GDP of the US as measured in the third quarter of 2023, based on 2017 prices was $22 trillion.</a:t>
            </a:r>
          </a:p>
        </p:txBody>
      </p:sp>
      <p:pic>
        <p:nvPicPr>
          <p:cNvPr id="12" name="Content Placeholder 11" descr="A graph showing a line&#10;&#10;Description automatically generated with medium confidence">
            <a:extLst>
              <a:ext uri="{FF2B5EF4-FFF2-40B4-BE49-F238E27FC236}">
                <a16:creationId xmlns:a16="http://schemas.microsoft.com/office/drawing/2014/main" id="{98B5834E-04D9-B42D-13A4-EA88EE0D8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7886700" cy="2690686"/>
          </a:xfrm>
          <a:prstGeom prst="rect">
            <a:avLst/>
          </a:prstGeom>
        </p:spPr>
      </p:pic>
    </p:spTree>
    <p:extLst>
      <p:ext uri="{BB962C8B-B14F-4D97-AF65-F5344CB8AC3E}">
        <p14:creationId xmlns:p14="http://schemas.microsoft.com/office/powerpoint/2010/main" val="278990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Brief History of Macroeconomics</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Classical School of Economics</a:t>
            </a:r>
          </a:p>
          <a:p>
            <a:pPr lvl="1"/>
            <a:r>
              <a:rPr lang="en-US" dirty="0"/>
              <a:t>Adam Smith, David Ricardo, Alfred Marshall</a:t>
            </a:r>
          </a:p>
          <a:p>
            <a:pPr lvl="1"/>
            <a:r>
              <a:rPr lang="en-US" dirty="0"/>
              <a:t>“Supply-side” economics.</a:t>
            </a:r>
          </a:p>
          <a:p>
            <a:pPr lvl="1"/>
            <a:r>
              <a:rPr lang="en-US" dirty="0"/>
              <a:t>Unwavering belief in the market mechanisms.</a:t>
            </a:r>
          </a:p>
          <a:p>
            <a:pPr lvl="1"/>
            <a:r>
              <a:rPr lang="en-US" dirty="0"/>
              <a:t>Proponents of Free Trade.</a:t>
            </a:r>
          </a:p>
          <a:p>
            <a:pPr lvl="1"/>
            <a:r>
              <a:rPr lang="en-US" dirty="0"/>
              <a:t>Assumes a natural, rapid market adjustment in prices, wages, and interest rates to keep the market in equilibrium.</a:t>
            </a:r>
          </a:p>
          <a:p>
            <a:pPr lvl="1"/>
            <a:r>
              <a:rPr lang="en-US" dirty="0"/>
              <a:t>Advocates for a minimal role of governments.</a:t>
            </a:r>
          </a:p>
          <a:p>
            <a:pPr lvl="1"/>
            <a:r>
              <a:rPr lang="en-US" dirty="0"/>
              <a:t>The Great Depression in the 1930s proved that there are situations where the market may not naturally return to an equilibrium.</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a:t>
            </a:fld>
            <a:endParaRPr lang="en-US" dirty="0"/>
          </a:p>
        </p:txBody>
      </p:sp>
    </p:spTree>
    <p:extLst>
      <p:ext uri="{BB962C8B-B14F-4D97-AF65-F5344CB8AC3E}">
        <p14:creationId xmlns:p14="http://schemas.microsoft.com/office/powerpoint/2010/main" val="306231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Real and Nominal GDP</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30</a:t>
            </a:fld>
            <a:endParaRPr lang="en-US" dirty="0"/>
          </a:p>
        </p:txBody>
      </p:sp>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C6A23426-D666-309C-AF63-1619B6713184}"/>
                  </a:ext>
                </a:extLst>
              </p:cNvPr>
              <p:cNvSpPr>
                <a:spLocks noGrp="1"/>
              </p:cNvSpPr>
              <p:nvPr>
                <p:ph idx="1"/>
              </p:nvPr>
            </p:nvSpPr>
            <p:spPr/>
            <p:txBody>
              <a:bodyPr/>
              <a:lstStyle/>
              <a:p>
                <a:r>
                  <a:rPr lang="en-US" dirty="0"/>
                  <a:t>Suppose that a country produces only Coffee and Donuts.</a:t>
                </a:r>
              </a:p>
              <a:p>
                <a:endParaRPr lang="en-US" dirty="0"/>
              </a:p>
              <a:p>
                <a:endParaRPr lang="en-US" dirty="0"/>
              </a:p>
              <a:p>
                <a:endParaRPr lang="en-US" dirty="0"/>
              </a:p>
              <a:p>
                <a:endParaRPr lang="en-US" dirty="0"/>
              </a:p>
              <a:p>
                <a:endParaRPr lang="en-US" dirty="0"/>
              </a:p>
              <a:p>
                <a:endParaRPr lang="en-US" sz="500" dirty="0"/>
              </a:p>
              <a:p>
                <a:r>
                  <a:rPr lang="en-US" dirty="0"/>
                  <a:t>The nominal GDP of this country in 2023 will be…?</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$5×150+$6×100=$1,350</m:t>
                      </m:r>
                    </m:oMath>
                  </m:oMathPara>
                </a14:m>
                <a:endParaRPr lang="en-US" dirty="0"/>
              </a:p>
            </p:txBody>
          </p:sp>
        </mc:Choice>
        <mc:Fallback xmlns="">
          <p:sp>
            <p:nvSpPr>
              <p:cNvPr id="21" name="Content Placeholder 20">
                <a:extLst>
                  <a:ext uri="{FF2B5EF4-FFF2-40B4-BE49-F238E27FC236}">
                    <a16:creationId xmlns:a16="http://schemas.microsoft.com/office/drawing/2014/main" id="{C6A23426-D666-309C-AF63-1619B6713184}"/>
                  </a:ext>
                </a:extLst>
              </p:cNvPr>
              <p:cNvSpPr>
                <a:spLocks noGrp="1" noRot="1" noChangeAspect="1" noMove="1" noResize="1" noEditPoints="1" noAdjustHandles="1" noChangeArrowheads="1" noChangeShapeType="1" noTextEdit="1"/>
              </p:cNvSpPr>
              <p:nvPr>
                <p:ph idx="1"/>
              </p:nvPr>
            </p:nvSpPr>
            <p:spPr>
              <a:blipFill>
                <a:blip r:embed="rId2"/>
                <a:stretch>
                  <a:fillRect l="-1005" t="-1821" r="-309"/>
                </a:stretch>
              </a:blipFill>
            </p:spPr>
            <p:txBody>
              <a:bodyPr/>
              <a:lstStyle/>
              <a:p>
                <a:r>
                  <a:rPr lang="en-US">
                    <a:noFill/>
                  </a:rPr>
                  <a:t> </a:t>
                </a:r>
              </a:p>
            </p:txBody>
          </p:sp>
        </mc:Fallback>
      </mc:AlternateContent>
      <p:graphicFrame>
        <p:nvGraphicFramePr>
          <p:cNvPr id="22" name="Table 21">
            <a:extLst>
              <a:ext uri="{FF2B5EF4-FFF2-40B4-BE49-F238E27FC236}">
                <a16:creationId xmlns:a16="http://schemas.microsoft.com/office/drawing/2014/main" id="{6E1D7DE5-A1A2-2AA7-B9ED-2E7219D8748F}"/>
              </a:ext>
            </a:extLst>
          </p:cNvPr>
          <p:cNvGraphicFramePr>
            <a:graphicFrameLocks noGrp="1"/>
          </p:cNvGraphicFramePr>
          <p:nvPr>
            <p:extLst>
              <p:ext uri="{D42A27DB-BD31-4B8C-83A1-F6EECF244321}">
                <p14:modId xmlns:p14="http://schemas.microsoft.com/office/powerpoint/2010/main" val="2396332650"/>
              </p:ext>
            </p:extLst>
          </p:nvPr>
        </p:nvGraphicFramePr>
        <p:xfrm>
          <a:off x="628650" y="2321787"/>
          <a:ext cx="7886700" cy="2225040"/>
        </p:xfrm>
        <a:graphic>
          <a:graphicData uri="http://schemas.openxmlformats.org/drawingml/2006/table">
            <a:tbl>
              <a:tblPr firstRow="1" bandRow="1">
                <a:tableStyleId>{073A0DAA-6AF3-43AB-8588-CEC1D06C72B9}</a:tableStyleId>
              </a:tblPr>
              <a:tblGrid>
                <a:gridCol w="1577340">
                  <a:extLst>
                    <a:ext uri="{9D8B030D-6E8A-4147-A177-3AD203B41FA5}">
                      <a16:colId xmlns:a16="http://schemas.microsoft.com/office/drawing/2014/main" val="1223856544"/>
                    </a:ext>
                  </a:extLst>
                </a:gridCol>
                <a:gridCol w="1577340">
                  <a:extLst>
                    <a:ext uri="{9D8B030D-6E8A-4147-A177-3AD203B41FA5}">
                      <a16:colId xmlns:a16="http://schemas.microsoft.com/office/drawing/2014/main" val="1227206704"/>
                    </a:ext>
                  </a:extLst>
                </a:gridCol>
                <a:gridCol w="1577340">
                  <a:extLst>
                    <a:ext uri="{9D8B030D-6E8A-4147-A177-3AD203B41FA5}">
                      <a16:colId xmlns:a16="http://schemas.microsoft.com/office/drawing/2014/main" val="3914827675"/>
                    </a:ext>
                  </a:extLst>
                </a:gridCol>
                <a:gridCol w="1577340">
                  <a:extLst>
                    <a:ext uri="{9D8B030D-6E8A-4147-A177-3AD203B41FA5}">
                      <a16:colId xmlns:a16="http://schemas.microsoft.com/office/drawing/2014/main" val="725291753"/>
                    </a:ext>
                  </a:extLst>
                </a:gridCol>
                <a:gridCol w="1577340">
                  <a:extLst>
                    <a:ext uri="{9D8B030D-6E8A-4147-A177-3AD203B41FA5}">
                      <a16:colId xmlns:a16="http://schemas.microsoft.com/office/drawing/2014/main" val="2791818587"/>
                    </a:ext>
                  </a:extLst>
                </a:gridCol>
              </a:tblGrid>
              <a:tr h="370840">
                <a:tc>
                  <a:txBody>
                    <a:bodyPr/>
                    <a:lstStyle/>
                    <a:p>
                      <a:pPr algn="ctr"/>
                      <a:r>
                        <a:rPr lang="en-US" dirty="0"/>
                        <a:t>Year</a:t>
                      </a:r>
                    </a:p>
                  </a:txBody>
                  <a:tcPr/>
                </a:tc>
                <a:tc>
                  <a:txBody>
                    <a:bodyPr/>
                    <a:lstStyle/>
                    <a:p>
                      <a:pPr algn="ctr"/>
                      <a:r>
                        <a:rPr lang="en-US" dirty="0"/>
                        <a:t>Price (Coffee)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Price (Donuts)</a:t>
                      </a:r>
                    </a:p>
                  </a:txBody>
                  <a:tcPr/>
                </a:tc>
                <a:tc>
                  <a:txBody>
                    <a:bodyPr/>
                    <a:lstStyle/>
                    <a:p>
                      <a:pPr algn="ctr"/>
                      <a:r>
                        <a:rPr lang="en-US" dirty="0"/>
                        <a:t>Units (Coffee)</a:t>
                      </a:r>
                    </a:p>
                  </a:txBody>
                  <a:tcPr/>
                </a:tc>
                <a:tc>
                  <a:txBody>
                    <a:bodyPr/>
                    <a:lstStyle/>
                    <a:p>
                      <a:pPr algn="ctr"/>
                      <a:r>
                        <a:rPr lang="en-US" dirty="0"/>
                        <a:t>Units (Donuts)</a:t>
                      </a:r>
                    </a:p>
                  </a:txBody>
                  <a:tcPr/>
                </a:tc>
                <a:extLst>
                  <a:ext uri="{0D108BD9-81ED-4DB2-BD59-A6C34878D82A}">
                    <a16:rowId xmlns:a16="http://schemas.microsoft.com/office/drawing/2014/main" val="994464842"/>
                  </a:ext>
                </a:extLst>
              </a:tr>
              <a:tr h="370840">
                <a:tc>
                  <a:txBody>
                    <a:bodyPr/>
                    <a:lstStyle/>
                    <a:p>
                      <a:pPr algn="ctr"/>
                      <a:r>
                        <a:rPr lang="en-US" dirty="0"/>
                        <a:t>2019</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100</a:t>
                      </a:r>
                    </a:p>
                  </a:txBody>
                  <a:tcPr/>
                </a:tc>
                <a:tc>
                  <a:txBody>
                    <a:bodyPr/>
                    <a:lstStyle/>
                    <a:p>
                      <a:pPr algn="ctr"/>
                      <a:r>
                        <a:rPr lang="en-US" dirty="0"/>
                        <a:t>50</a:t>
                      </a:r>
                    </a:p>
                  </a:txBody>
                  <a:tcPr/>
                </a:tc>
                <a:extLst>
                  <a:ext uri="{0D108BD9-81ED-4DB2-BD59-A6C34878D82A}">
                    <a16:rowId xmlns:a16="http://schemas.microsoft.com/office/drawing/2014/main" val="179109230"/>
                  </a:ext>
                </a:extLst>
              </a:tr>
              <a:tr h="370840">
                <a:tc>
                  <a:txBody>
                    <a:bodyPr/>
                    <a:lstStyle/>
                    <a:p>
                      <a:pPr algn="ctr"/>
                      <a:r>
                        <a:rPr lang="en-US" dirty="0"/>
                        <a:t>2020</a:t>
                      </a:r>
                    </a:p>
                  </a:txBody>
                  <a:tcPr/>
                </a:tc>
                <a:tc>
                  <a:txBody>
                    <a:bodyPr/>
                    <a:lstStyle/>
                    <a:p>
                      <a:pPr algn="ctr"/>
                      <a:r>
                        <a:rPr lang="en-US" dirty="0"/>
                        <a:t>$3</a:t>
                      </a:r>
                    </a:p>
                  </a:txBody>
                  <a:tcPr/>
                </a:tc>
                <a:tc>
                  <a:txBody>
                    <a:bodyPr/>
                    <a:lstStyle/>
                    <a:p>
                      <a:pPr algn="ctr"/>
                      <a:r>
                        <a:rPr lang="en-US" dirty="0"/>
                        <a:t>$4.5</a:t>
                      </a:r>
                    </a:p>
                  </a:txBody>
                  <a:tcPr/>
                </a:tc>
                <a:tc>
                  <a:txBody>
                    <a:bodyPr/>
                    <a:lstStyle/>
                    <a:p>
                      <a:pPr algn="ctr"/>
                      <a:r>
                        <a:rPr lang="en-US" dirty="0"/>
                        <a:t>150</a:t>
                      </a:r>
                    </a:p>
                  </a:txBody>
                  <a:tcPr/>
                </a:tc>
                <a:tc>
                  <a:txBody>
                    <a:bodyPr/>
                    <a:lstStyle/>
                    <a:p>
                      <a:pPr algn="ctr"/>
                      <a:r>
                        <a:rPr lang="en-US" dirty="0"/>
                        <a:t>100</a:t>
                      </a:r>
                    </a:p>
                  </a:txBody>
                  <a:tcPr/>
                </a:tc>
                <a:extLst>
                  <a:ext uri="{0D108BD9-81ED-4DB2-BD59-A6C34878D82A}">
                    <a16:rowId xmlns:a16="http://schemas.microsoft.com/office/drawing/2014/main" val="2544531117"/>
                  </a:ext>
                </a:extLst>
              </a:tr>
              <a:tr h="370840">
                <a:tc>
                  <a:txBody>
                    <a:bodyPr/>
                    <a:lstStyle/>
                    <a:p>
                      <a:pPr algn="ctr"/>
                      <a:r>
                        <a:rPr lang="en-US" dirty="0"/>
                        <a:t>2021</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150</a:t>
                      </a:r>
                    </a:p>
                  </a:txBody>
                  <a:tcPr/>
                </a:tc>
                <a:tc>
                  <a:txBody>
                    <a:bodyPr/>
                    <a:lstStyle/>
                    <a:p>
                      <a:pPr algn="ctr"/>
                      <a:r>
                        <a:rPr lang="en-US" dirty="0"/>
                        <a:t>70</a:t>
                      </a:r>
                    </a:p>
                  </a:txBody>
                  <a:tcPr/>
                </a:tc>
                <a:extLst>
                  <a:ext uri="{0D108BD9-81ED-4DB2-BD59-A6C34878D82A}">
                    <a16:rowId xmlns:a16="http://schemas.microsoft.com/office/drawing/2014/main" val="1059197967"/>
                  </a:ext>
                </a:extLst>
              </a:tr>
              <a:tr h="370840">
                <a:tc>
                  <a:txBody>
                    <a:bodyPr/>
                    <a:lstStyle/>
                    <a:p>
                      <a:pPr algn="ctr"/>
                      <a:r>
                        <a:rPr lang="en-US" dirty="0"/>
                        <a:t>2022</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200</a:t>
                      </a:r>
                    </a:p>
                  </a:txBody>
                  <a:tcPr/>
                </a:tc>
                <a:tc>
                  <a:txBody>
                    <a:bodyPr/>
                    <a:lstStyle/>
                    <a:p>
                      <a:pPr algn="ctr"/>
                      <a:r>
                        <a:rPr lang="en-US" dirty="0"/>
                        <a:t>100</a:t>
                      </a:r>
                    </a:p>
                  </a:txBody>
                  <a:tcPr/>
                </a:tc>
                <a:extLst>
                  <a:ext uri="{0D108BD9-81ED-4DB2-BD59-A6C34878D82A}">
                    <a16:rowId xmlns:a16="http://schemas.microsoft.com/office/drawing/2014/main" val="4094960209"/>
                  </a:ext>
                </a:extLst>
              </a:tr>
              <a:tr h="370840">
                <a:tc>
                  <a:txBody>
                    <a:bodyPr/>
                    <a:lstStyle/>
                    <a:p>
                      <a:pPr algn="ctr"/>
                      <a:r>
                        <a:rPr lang="en-US" dirty="0"/>
                        <a:t>2023</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150</a:t>
                      </a:r>
                    </a:p>
                  </a:txBody>
                  <a:tcPr/>
                </a:tc>
                <a:tc>
                  <a:txBody>
                    <a:bodyPr/>
                    <a:lstStyle/>
                    <a:p>
                      <a:pPr algn="ctr"/>
                      <a:r>
                        <a:rPr lang="en-US" dirty="0"/>
                        <a:t>100</a:t>
                      </a:r>
                    </a:p>
                  </a:txBody>
                  <a:tcPr/>
                </a:tc>
                <a:extLst>
                  <a:ext uri="{0D108BD9-81ED-4DB2-BD59-A6C34878D82A}">
                    <a16:rowId xmlns:a16="http://schemas.microsoft.com/office/drawing/2014/main" val="1109130985"/>
                  </a:ext>
                </a:extLst>
              </a:tr>
            </a:tbl>
          </a:graphicData>
        </a:graphic>
      </p:graphicFrame>
    </p:spTree>
    <p:extLst>
      <p:ext uri="{BB962C8B-B14F-4D97-AF65-F5344CB8AC3E}">
        <p14:creationId xmlns:p14="http://schemas.microsoft.com/office/powerpoint/2010/main" val="397349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7" end="7"/>
                                            </p:txEl>
                                          </p:spTgt>
                                        </p:tgtEl>
                                        <p:attrNameLst>
                                          <p:attrName>style.visibility</p:attrName>
                                        </p:attrNameLst>
                                      </p:cBhvr>
                                      <p:to>
                                        <p:strVal val="visible"/>
                                      </p:to>
                                    </p:set>
                                    <p:animEffect transition="in" filter="fade">
                                      <p:cBhvr>
                                        <p:cTn id="17" dur="500"/>
                                        <p:tgtEl>
                                          <p:spTgt spid="21">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9" end="9"/>
                                            </p:txEl>
                                          </p:spTgt>
                                        </p:tgtEl>
                                        <p:attrNameLst>
                                          <p:attrName>style.visibility</p:attrName>
                                        </p:attrNameLst>
                                      </p:cBhvr>
                                      <p:to>
                                        <p:strVal val="visible"/>
                                      </p:to>
                                    </p:set>
                                    <p:animEffect transition="in" filter="fade">
                                      <p:cBhvr>
                                        <p:cTn id="22" dur="500"/>
                                        <p:tgtEl>
                                          <p:spTgt spid="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202C-FDB3-DAF3-7637-E4066D67FF8C}"/>
              </a:ext>
            </a:extLst>
          </p:cNvPr>
          <p:cNvSpPr>
            <a:spLocks noGrp="1"/>
          </p:cNvSpPr>
          <p:nvPr>
            <p:ph type="title"/>
          </p:nvPr>
        </p:nvSpPr>
        <p:spPr/>
        <p:txBody>
          <a:bodyPr>
            <a:normAutofit fontScale="90000"/>
          </a:bodyPr>
          <a:lstStyle/>
          <a:p>
            <a:r>
              <a:rPr lang="en-US">
                <a:solidFill>
                  <a:srgbClr val="000000">
                    <a:alpha val="0"/>
                  </a:srgbClr>
                </a:solidFill>
              </a:rPr>
              <a:t>Poll Everywhere free text poll activity
Activity Title: What is the real GDP of this country in 2023 when the base year for prices is 2020?
Slide 31</a:t>
            </a:r>
          </a:p>
        </p:txBody>
      </p:sp>
      <p:sp>
        <p:nvSpPr>
          <p:cNvPr id="3" name="Date Placeholder 2" descr="Poll Everywhere free text poll activity&#10;Activity Title: What is the real GDP of this country in 2023 when the base year for prices is 2020?">
            <a:extLst>
              <a:ext uri="{FF2B5EF4-FFF2-40B4-BE49-F238E27FC236}">
                <a16:creationId xmlns:a16="http://schemas.microsoft.com/office/drawing/2014/main" id="{38F65CB7-A5F9-EC8B-0A4D-596A471A0764}"/>
              </a:ext>
            </a:extLst>
          </p:cNvPr>
          <p:cNvSpPr>
            <a:spLocks noGrp="1"/>
          </p:cNvSpPr>
          <p:nvPr>
            <p:ph type="dt" sz="half" idx="10"/>
          </p:nvPr>
        </p:nvSpPr>
        <p:spPr/>
        <p:txBody>
          <a:bodyPr/>
          <a:lstStyle/>
          <a:p>
            <a:r>
              <a:rPr lang="en-US"/>
              <a:t>ECON 301</a:t>
            </a:r>
            <a:endParaRPr lang="en-US" dirty="0"/>
          </a:p>
        </p:txBody>
      </p:sp>
      <p:sp>
        <p:nvSpPr>
          <p:cNvPr id="4" name="Footer Placeholder 3">
            <a:extLst>
              <a:ext uri="{FF2B5EF4-FFF2-40B4-BE49-F238E27FC236}">
                <a16:creationId xmlns:a16="http://schemas.microsoft.com/office/drawing/2014/main" id="{7349D6E8-99CA-AE5E-7319-AC564BCB4005}"/>
              </a:ext>
            </a:extLst>
          </p:cNvPr>
          <p:cNvSpPr>
            <a:spLocks noGrp="1"/>
          </p:cNvSpPr>
          <p:nvPr>
            <p:ph type="ftr" sz="quarter" idx="11"/>
          </p:nvPr>
        </p:nvSpPr>
        <p:spPr/>
        <p:txBody>
          <a:bodyPr/>
          <a:lstStyle/>
          <a:p>
            <a:r>
              <a:rPr lang="en-US"/>
              <a:t>DEPARTMENT OF BUSINESS &amp; ECONOMICS</a:t>
            </a:r>
            <a:endParaRPr lang="en-US" dirty="0"/>
          </a:p>
        </p:txBody>
      </p:sp>
      <p:sp>
        <p:nvSpPr>
          <p:cNvPr id="5" name="Slide Number Placeholder 4">
            <a:extLst>
              <a:ext uri="{FF2B5EF4-FFF2-40B4-BE49-F238E27FC236}">
                <a16:creationId xmlns:a16="http://schemas.microsoft.com/office/drawing/2014/main" id="{55795AED-388F-F091-3D59-2EDDB5382FBB}"/>
              </a:ext>
            </a:extLst>
          </p:cNvPr>
          <p:cNvSpPr>
            <a:spLocks noGrp="1"/>
          </p:cNvSpPr>
          <p:nvPr>
            <p:ph type="sldNum" sz="quarter" idx="12"/>
          </p:nvPr>
        </p:nvSpPr>
        <p:spPr/>
        <p:txBody>
          <a:bodyPr/>
          <a:lstStyle/>
          <a:p>
            <a:fld id="{1A980C56-831A-4EAB-9EDE-57C090F4F877}" type="slidenum">
              <a:rPr lang="en-US" smtClean="0"/>
              <a:t>31</a:t>
            </a:fld>
            <a:endParaRPr lang="en-US" dirty="0"/>
          </a:p>
        </p:txBody>
      </p:sp>
      <p:pic>
        <p:nvPicPr>
          <p:cNvPr id="9" name="Picture 8">
            <a:extLst>
              <a:ext uri="{FF2B5EF4-FFF2-40B4-BE49-F238E27FC236}">
                <a16:creationId xmlns:a16="http://schemas.microsoft.com/office/drawing/2014/main" id="{95E8E333-28AA-B4B1-E554-9662A9B4FC3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0361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Solutions to In-Class Poll</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32</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dirty="0"/>
                  <a:t>Nominal GDP is calculated using the target year’s prices and target year’s production:</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𝑁𝑜𝑚𝑖𝑛𝑎𝑙</m:t>
                      </m:r>
                      <m:r>
                        <a:rPr lang="en-US" i="1">
                          <a:latin typeface="Cambria Math" panose="02040503050406030204" pitchFamily="18" charset="0"/>
                        </a:rPr>
                        <m:t> </m:t>
                      </m:r>
                      <m:r>
                        <a:rPr lang="en-US" i="1">
                          <a:latin typeface="Cambria Math" panose="02040503050406030204" pitchFamily="18" charset="0"/>
                        </a:rPr>
                        <m:t>𝐺𝐷𝑃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2023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2023</m:t>
                          </m:r>
                        </m:sub>
                      </m:sSub>
                    </m:oMath>
                  </m:oMathPara>
                </a14:m>
                <a:endParaRPr lang="en-US" dirty="0"/>
              </a:p>
              <a:p>
                <a:pPr marL="0" indent="0">
                  <a:buNone/>
                </a:pPr>
                <a:endParaRPr lang="en-US" sz="1600" dirty="0"/>
              </a:p>
              <a:p>
                <a:r>
                  <a:rPr lang="en-US" dirty="0"/>
                  <a:t>Real GDP is calculated using the base year’s prices and target year’s production:</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𝑅𝑒𝑎𝑙</m:t>
                      </m:r>
                      <m:r>
                        <a:rPr lang="en-US" b="0" i="1" smtClean="0">
                          <a:latin typeface="Cambria Math" panose="02040503050406030204" pitchFamily="18" charset="0"/>
                        </a:rPr>
                        <m:t> </m:t>
                      </m:r>
                      <m:r>
                        <a:rPr lang="en-US" b="0" i="1" smtClean="0">
                          <a:latin typeface="Cambria Math" panose="02040503050406030204" pitchFamily="18" charset="0"/>
                        </a:rPr>
                        <m:t>𝐺𝐷𝑃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2020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2023</m:t>
                          </m:r>
                        </m:sub>
                      </m:sSub>
                    </m:oMath>
                  </m:oMathPara>
                </a14:m>
                <a:endParaRPr lang="en-US" dirty="0"/>
              </a:p>
              <a:p>
                <a:pPr lvl="3"/>
                <a:endParaRPr lang="en-US" dirty="0"/>
              </a:p>
              <a:p>
                <a:r>
                  <a:rPr lang="en-US" dirty="0"/>
                  <a:t>Then, using the values given in the problem:</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𝑅𝑒𝑎𝑙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𝐺𝐷𝑃</m:t>
                      </m:r>
                      <m:r>
                        <a:rPr lang="en-US" b="0" i="1" smtClean="0">
                          <a:latin typeface="Cambria Math" panose="02040503050406030204" pitchFamily="18" charset="0"/>
                          <a:ea typeface="Cambria Math" panose="02040503050406030204" pitchFamily="18" charset="0"/>
                        </a:rPr>
                        <m:t>=$3×150+$4.5×100=$900</m:t>
                      </m:r>
                    </m:oMath>
                  </m:oMathPara>
                </a14:m>
                <a:endParaRPr lang="en-US" dirty="0"/>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41139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animEffect transition="in" filter="fade">
                                      <p:cBhvr>
                                        <p:cTn id="13" dur="500"/>
                                        <p:tgtEl>
                                          <p:spTgt spid="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6" end="6"/>
                                            </p:txEl>
                                          </p:spTgt>
                                        </p:tgtEl>
                                        <p:attrNameLst>
                                          <p:attrName>style.visibility</p:attrName>
                                        </p:attrNameLst>
                                      </p:cBhvr>
                                      <p:to>
                                        <p:strVal val="visible"/>
                                      </p:to>
                                    </p:set>
                                    <p:animEffect transition="in" filter="fade">
                                      <p:cBhvr>
                                        <p:cTn id="16" dur="500"/>
                                        <p:tgtEl>
                                          <p:spTgt spid="1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animEffect transition="in" filter="fade">
                                      <p:cBhvr>
                                        <p:cTn id="19" dur="500"/>
                                        <p:tgtEl>
                                          <p:spTgt spid="15">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xEl>
                                              <p:pRg st="10" end="10"/>
                                            </p:txEl>
                                          </p:spTgt>
                                        </p:tgtEl>
                                        <p:attrNameLst>
                                          <p:attrName>style.visibility</p:attrName>
                                        </p:attrNameLst>
                                      </p:cBhvr>
                                      <p:to>
                                        <p:strVal val="visible"/>
                                      </p:to>
                                    </p:set>
                                    <p:animEffect transition="in" filter="fade">
                                      <p:cBhvr>
                                        <p:cTn id="22" dur="50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GDP Growth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Calculating the nominal GDP for each year, we find:</a:t>
                </a:r>
              </a:p>
              <a:p>
                <a:pPr lvl="1"/>
                <a:r>
                  <a:rPr lang="en-US" dirty="0"/>
                  <a:t>Nominal GDP of 2020: $900</a:t>
                </a:r>
              </a:p>
              <a:p>
                <a:pPr lvl="1"/>
                <a:r>
                  <a:rPr lang="en-US" dirty="0"/>
                  <a:t>Nominal GDP of 2021: $950</a:t>
                </a:r>
              </a:p>
              <a:p>
                <a:pPr lvl="1"/>
                <a:r>
                  <a:rPr lang="en-US" dirty="0"/>
                  <a:t>Nominal GDP of 2022: $1,600</a:t>
                </a:r>
              </a:p>
              <a:p>
                <a:pPr lvl="1"/>
                <a:r>
                  <a:rPr lang="en-US" dirty="0"/>
                  <a:t>Nominal GDP of 2023: $1,350</a:t>
                </a:r>
              </a:p>
              <a:p>
                <a:pPr lvl="1"/>
                <a:endParaRPr lang="en-US" dirty="0"/>
              </a:p>
              <a:p>
                <a:r>
                  <a:rPr lang="en-US" dirty="0"/>
                  <a:t>The Growth Rate of Nominal GDP from a certain base year to a certain target year can be calculated as: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𝐺𝐷𝑃</m:t>
                      </m:r>
                      <m:r>
                        <a:rPr lang="en-US" b="0" i="1" smtClean="0">
                          <a:latin typeface="Cambria Math" panose="02040503050406030204" pitchFamily="18" charset="0"/>
                        </a:rPr>
                        <m:t> </m:t>
                      </m:r>
                      <m:r>
                        <a:rPr lang="en-US" b="0" i="1" smtClean="0">
                          <a:latin typeface="Cambria Math" panose="02040503050406030204" pitchFamily="18" charset="0"/>
                        </a:rPr>
                        <m:t>𝐺𝑟𝑜𝑤𝑡h</m:t>
                      </m:r>
                      <m:r>
                        <a:rPr lang="en-US" b="0" i="1" smtClean="0">
                          <a:latin typeface="Cambria Math" panose="02040503050406030204" pitchFamily="18" charset="0"/>
                        </a:rPr>
                        <m:t> </m:t>
                      </m:r>
                      <m:r>
                        <a:rPr lang="en-US" b="0" i="1" smtClean="0">
                          <a:latin typeface="Cambria Math" panose="02040503050406030204" pitchFamily="18" charset="0"/>
                        </a:rPr>
                        <m:t>𝑅𝑎𝑡𝑒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𝑇𝑎𝑟𝑔𝑒𝑡</m:t>
                          </m:r>
                          <m:r>
                            <a:rPr lang="en-US" b="0" i="1" smtClean="0">
                              <a:latin typeface="Cambria Math" panose="02040503050406030204" pitchFamily="18" charset="0"/>
                            </a:rPr>
                            <m:t> </m:t>
                          </m:r>
                          <m:r>
                            <a:rPr lang="en-US" b="0" i="1" smtClean="0">
                              <a:latin typeface="Cambria Math" panose="02040503050406030204" pitchFamily="18" charset="0"/>
                            </a:rPr>
                            <m:t>𝑌𝑒𝑎𝑟</m:t>
                          </m:r>
                          <m:r>
                            <a:rPr lang="en-US" b="0" i="1" smtClean="0">
                              <a:latin typeface="Cambria Math" panose="02040503050406030204" pitchFamily="18" charset="0"/>
                            </a:rPr>
                            <m:t> </m:t>
                          </m:r>
                          <m:r>
                            <a:rPr lang="en-US" b="0" i="1" smtClean="0">
                              <a:latin typeface="Cambria Math" panose="02040503050406030204" pitchFamily="18" charset="0"/>
                            </a:rPr>
                            <m:t>𝑁𝑜𝑚𝑖𝑛𝑎𝑙</m:t>
                          </m:r>
                          <m:r>
                            <a:rPr lang="en-US" b="0" i="1" smtClean="0">
                              <a:latin typeface="Cambria Math" panose="02040503050406030204" pitchFamily="18" charset="0"/>
                            </a:rPr>
                            <m:t> </m:t>
                          </m:r>
                          <m:r>
                            <a:rPr lang="en-US" b="0" i="1" smtClean="0">
                              <a:latin typeface="Cambria Math" panose="02040503050406030204" pitchFamily="18" charset="0"/>
                            </a:rPr>
                            <m:t>𝐺𝐷𝑃</m:t>
                          </m:r>
                        </m:num>
                        <m:den>
                          <m:r>
                            <a:rPr lang="en-US" b="0" i="1" smtClean="0">
                              <a:latin typeface="Cambria Math" panose="02040503050406030204" pitchFamily="18" charset="0"/>
                            </a:rPr>
                            <m:t>𝐵𝑎𝑠𝑒</m:t>
                          </m:r>
                          <m:r>
                            <a:rPr lang="en-US" b="0" i="1" smtClean="0">
                              <a:latin typeface="Cambria Math" panose="02040503050406030204" pitchFamily="18" charset="0"/>
                            </a:rPr>
                            <m:t> </m:t>
                          </m:r>
                          <m:r>
                            <a:rPr lang="en-US" b="0" i="1" smtClean="0">
                              <a:latin typeface="Cambria Math" panose="02040503050406030204" pitchFamily="18" charset="0"/>
                            </a:rPr>
                            <m:t>𝑌𝑒𝑎𝑟</m:t>
                          </m:r>
                          <m:r>
                            <a:rPr lang="en-US" b="0" i="1" smtClean="0">
                              <a:latin typeface="Cambria Math" panose="02040503050406030204" pitchFamily="18" charset="0"/>
                            </a:rPr>
                            <m:t> </m:t>
                          </m:r>
                          <m:r>
                            <a:rPr lang="en-US" b="0" i="1" smtClean="0">
                              <a:latin typeface="Cambria Math" panose="02040503050406030204" pitchFamily="18" charset="0"/>
                            </a:rPr>
                            <m:t>𝑁𝑜𝑚𝑖𝑛𝑎𝑙</m:t>
                          </m:r>
                          <m:r>
                            <a:rPr lang="en-US" b="0" i="1" smtClean="0">
                              <a:latin typeface="Cambria Math" panose="02040503050406030204" pitchFamily="18" charset="0"/>
                            </a:rPr>
                            <m:t> </m:t>
                          </m:r>
                          <m:r>
                            <a:rPr lang="en-US" b="0" i="1" smtClean="0">
                              <a:latin typeface="Cambria Math" panose="02040503050406030204" pitchFamily="18" charset="0"/>
                            </a:rPr>
                            <m:t>𝐺𝐷𝑃</m:t>
                          </m:r>
                        </m:den>
                      </m:f>
                    </m:oMath>
                  </m:oMathPara>
                </a14:m>
                <a:endParaRPr lang="en-US" dirty="0"/>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6B60E634-03A2-93AA-68ED-99B8091597DC}"/>
                  </a:ext>
                </a:extLst>
              </p:cNvPr>
              <p:cNvSpPr>
                <a:spLocks noGrp="1" noRot="1" noChangeAspect="1" noMove="1" noResize="1" noEditPoints="1" noAdjustHandles="1" noChangeArrowheads="1" noChangeShapeType="1" noTextEdit="1"/>
              </p:cNvSpPr>
              <p:nvPr>
                <p:ph idx="1"/>
              </p:nvPr>
            </p:nvSpPr>
            <p:spPr>
              <a:blipFill>
                <a:blip r:embed="rId2"/>
                <a:stretch>
                  <a:fillRect l="-1005" t="-1821" r="-193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33</a:t>
            </a:fld>
            <a:endParaRPr lang="en-US" dirty="0"/>
          </a:p>
        </p:txBody>
      </p:sp>
    </p:spTree>
    <p:extLst>
      <p:ext uri="{BB962C8B-B14F-4D97-AF65-F5344CB8AC3E}">
        <p14:creationId xmlns:p14="http://schemas.microsoft.com/office/powerpoint/2010/main" val="8248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GDP Growth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Calculating the nominal GDP for each year, we find:</a:t>
                </a:r>
              </a:p>
              <a:p>
                <a:pPr lvl="1"/>
                <a:r>
                  <a:rPr lang="en-US" dirty="0"/>
                  <a:t>Nominal GDP of 2020: $900</a:t>
                </a:r>
              </a:p>
              <a:p>
                <a:pPr lvl="1"/>
                <a:r>
                  <a:rPr lang="en-US" dirty="0"/>
                  <a:t>Nominal GDP of 2021: $950</a:t>
                </a:r>
              </a:p>
              <a:p>
                <a:pPr lvl="1"/>
                <a:r>
                  <a:rPr lang="en-US" dirty="0"/>
                  <a:t>Nominal GDP of 2022: $1,600</a:t>
                </a:r>
              </a:p>
              <a:p>
                <a:pPr lvl="1"/>
                <a:r>
                  <a:rPr lang="en-US" dirty="0"/>
                  <a:t>Nominal GDP of 2023: $1,350</a:t>
                </a:r>
              </a:p>
              <a:p>
                <a:pPr lvl="1"/>
                <a:endParaRPr lang="en-US" dirty="0"/>
              </a:p>
              <a:p>
                <a:r>
                  <a:rPr lang="en-US" dirty="0"/>
                  <a:t>So, the GDP growth rate from 2020 to 2023 will be:</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𝐺𝐷𝑃</m:t>
                      </m:r>
                      <m:r>
                        <a:rPr lang="en-US" b="0" i="1" smtClean="0">
                          <a:latin typeface="Cambria Math" panose="02040503050406030204" pitchFamily="18" charset="0"/>
                        </a:rPr>
                        <m:t> </m:t>
                      </m:r>
                      <m:r>
                        <a:rPr lang="en-US" b="0" i="1" smtClean="0">
                          <a:latin typeface="Cambria Math" panose="02040503050406030204" pitchFamily="18" charset="0"/>
                        </a:rPr>
                        <m:t>𝐺𝑟𝑜𝑤𝑡h</m:t>
                      </m:r>
                      <m:r>
                        <a:rPr lang="en-US" b="0" i="1" smtClean="0">
                          <a:latin typeface="Cambria Math" panose="02040503050406030204" pitchFamily="18" charset="0"/>
                        </a:rPr>
                        <m:t> </m:t>
                      </m:r>
                      <m:r>
                        <a:rPr lang="en-US" b="0" i="1" smtClean="0">
                          <a:latin typeface="Cambria Math" panose="02040503050406030204" pitchFamily="18" charset="0"/>
                        </a:rPr>
                        <m:t>𝑅𝑎𝑡𝑒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$1,350</m:t>
                          </m:r>
                        </m:num>
                        <m:den>
                          <m:r>
                            <a:rPr lang="en-US" b="0" i="1" smtClean="0">
                              <a:latin typeface="Cambria Math" panose="02040503050406030204" pitchFamily="18" charset="0"/>
                            </a:rPr>
                            <m:t>$900</m:t>
                          </m:r>
                        </m:den>
                      </m:f>
                      <m:r>
                        <a:rPr lang="en-US" b="0" i="1" smtClean="0">
                          <a:latin typeface="Cambria Math" panose="02040503050406030204" pitchFamily="18" charset="0"/>
                        </a:rPr>
                        <m:t>=1.5</m:t>
                      </m:r>
                    </m:oMath>
                  </m:oMathPara>
                </a14:m>
                <a:endParaRPr lang="en-US" dirty="0"/>
              </a:p>
              <a:p>
                <a:pPr marL="0" indent="0">
                  <a:buNone/>
                </a:pPr>
                <a:endParaRPr lang="en-US" sz="500" dirty="0"/>
              </a:p>
              <a:p>
                <a:r>
                  <a:rPr lang="en-US" dirty="0"/>
                  <a:t>Which implies a 50% expansion of the economy.</a:t>
                </a:r>
              </a:p>
              <a:p>
                <a:pPr lvl="2"/>
                <a:endParaRPr lang="en-US" dirty="0"/>
              </a:p>
              <a:p>
                <a:endParaRPr lang="en-US" dirty="0"/>
              </a:p>
            </p:txBody>
          </p:sp>
        </mc:Choice>
        <mc:Fallback xmlns="">
          <p:sp>
            <p:nvSpPr>
              <p:cNvPr id="3" name="Content Placeholder 2">
                <a:extLst>
                  <a:ext uri="{FF2B5EF4-FFF2-40B4-BE49-F238E27FC236}">
                    <a16:creationId xmlns:a16="http://schemas.microsoft.com/office/drawing/2014/main" id="{6B60E634-03A2-93AA-68ED-99B8091597DC}"/>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34</a:t>
            </a:fld>
            <a:endParaRPr lang="en-US" dirty="0"/>
          </a:p>
        </p:txBody>
      </p:sp>
    </p:spTree>
    <p:extLst>
      <p:ext uri="{BB962C8B-B14F-4D97-AF65-F5344CB8AC3E}">
        <p14:creationId xmlns:p14="http://schemas.microsoft.com/office/powerpoint/2010/main" val="319268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Real and Nominal GDP</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But… did the economy </a:t>
            </a:r>
            <a:r>
              <a:rPr lang="en-US" i="1" dirty="0"/>
              <a:t>actually</a:t>
            </a:r>
            <a:r>
              <a:rPr lang="en-US" dirty="0"/>
              <a:t> grow between 2020 and 2023 in our example?</a:t>
            </a:r>
          </a:p>
          <a:p>
            <a:pPr lvl="3"/>
            <a:endParaRPr lang="en-US" dirty="0"/>
          </a:p>
          <a:p>
            <a:r>
              <a:rPr lang="en-US" dirty="0"/>
              <a:t>The output of Coffee and Donuts remained constant.</a:t>
            </a:r>
          </a:p>
          <a:p>
            <a:pPr lvl="3"/>
            <a:endParaRPr lang="en-US" dirty="0"/>
          </a:p>
          <a:p>
            <a:r>
              <a:rPr lang="en-US" dirty="0"/>
              <a:t>But prices increased, so nominal GDP increased.</a:t>
            </a:r>
          </a:p>
          <a:p>
            <a:pPr lvl="1"/>
            <a:r>
              <a:rPr lang="en-US" dirty="0"/>
              <a:t>Nominal GDP in 2020: $900</a:t>
            </a:r>
          </a:p>
          <a:p>
            <a:pPr lvl="1"/>
            <a:r>
              <a:rPr lang="en-US" dirty="0"/>
              <a:t>Nominal GDP in 2023: $1,350</a:t>
            </a:r>
          </a:p>
          <a:p>
            <a:pPr lvl="1"/>
            <a:r>
              <a:rPr lang="en-US" dirty="0"/>
              <a:t>Real GDP in 2023 (under 2020 prices): $900</a:t>
            </a:r>
          </a:p>
          <a:p>
            <a:pPr lvl="4"/>
            <a:endParaRPr lang="en-US" dirty="0"/>
          </a:p>
          <a:p>
            <a:r>
              <a:rPr lang="en-US" dirty="0"/>
              <a:t>Nominal GDP can be misleading, since it may increase regardless of the increase in output.</a:t>
            </a:r>
          </a:p>
          <a:p>
            <a:pPr lvl="3"/>
            <a:endParaRPr lang="en-US" dirty="0"/>
          </a:p>
          <a:p>
            <a:endParaRPr lang="en-US" dirty="0"/>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35</a:t>
            </a:fld>
            <a:endParaRPr lang="en-US" dirty="0"/>
          </a:p>
        </p:txBody>
      </p:sp>
    </p:spTree>
    <p:extLst>
      <p:ext uri="{BB962C8B-B14F-4D97-AF65-F5344CB8AC3E}">
        <p14:creationId xmlns:p14="http://schemas.microsoft.com/office/powerpoint/2010/main" val="20817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Inflation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36</a:t>
            </a:fld>
            <a:endParaRPr lang="en-US" dirty="0"/>
          </a:p>
        </p:txBody>
      </p:sp>
      <p:sp>
        <p:nvSpPr>
          <p:cNvPr id="21" name="Content Placeholder 20">
            <a:extLst>
              <a:ext uri="{FF2B5EF4-FFF2-40B4-BE49-F238E27FC236}">
                <a16:creationId xmlns:a16="http://schemas.microsoft.com/office/drawing/2014/main" id="{C6A23426-D666-309C-AF63-1619B6713184}"/>
              </a:ext>
            </a:extLst>
          </p:cNvPr>
          <p:cNvSpPr>
            <a:spLocks noGrp="1"/>
          </p:cNvSpPr>
          <p:nvPr>
            <p:ph idx="1"/>
          </p:nvPr>
        </p:nvSpPr>
        <p:spPr/>
        <p:txBody>
          <a:bodyPr>
            <a:normAutofit/>
          </a:bodyPr>
          <a:lstStyle/>
          <a:p>
            <a:r>
              <a:rPr lang="en-US" dirty="0"/>
              <a:t>Why is real and nominal GDP different?</a:t>
            </a:r>
          </a:p>
          <a:p>
            <a:pPr lvl="3"/>
            <a:endParaRPr lang="en-US" dirty="0"/>
          </a:p>
          <a:p>
            <a:r>
              <a:rPr lang="en-US" dirty="0"/>
              <a:t>Current prices are may be different from the base year’s market prices.</a:t>
            </a:r>
          </a:p>
          <a:p>
            <a:pPr lvl="3"/>
            <a:endParaRPr lang="en-US" dirty="0"/>
          </a:p>
          <a:p>
            <a:r>
              <a:rPr lang="en-US" dirty="0"/>
              <a:t>We may use this to measure changes in the overall price level of the economy.</a:t>
            </a:r>
          </a:p>
          <a:p>
            <a:pPr lvl="3"/>
            <a:endParaRPr lang="en-US" dirty="0"/>
          </a:p>
          <a:p>
            <a:r>
              <a:rPr lang="en-US" dirty="0"/>
              <a:t>“Inflation” refers to an increase in the overall price level.</a:t>
            </a:r>
          </a:p>
          <a:p>
            <a:pPr lvl="3"/>
            <a:endParaRPr lang="en-US" dirty="0"/>
          </a:p>
          <a:p>
            <a:r>
              <a:rPr lang="en-US" dirty="0"/>
              <a:t>“Deflation” refers to a decrease in the overall price level.</a:t>
            </a:r>
          </a:p>
        </p:txBody>
      </p:sp>
    </p:spTree>
    <p:extLst>
      <p:ext uri="{BB962C8B-B14F-4D97-AF65-F5344CB8AC3E}">
        <p14:creationId xmlns:p14="http://schemas.microsoft.com/office/powerpoint/2010/main" val="333197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animEffect transition="in" filter="fade">
                                      <p:cBhvr>
                                        <p:cTn id="17" dur="500"/>
                                        <p:tgtEl>
                                          <p:spTgt spid="2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6" end="6"/>
                                            </p:txEl>
                                          </p:spTgt>
                                        </p:tgtEl>
                                        <p:attrNameLst>
                                          <p:attrName>style.visibility</p:attrName>
                                        </p:attrNameLst>
                                      </p:cBhvr>
                                      <p:to>
                                        <p:strVal val="visible"/>
                                      </p:to>
                                    </p:set>
                                    <p:animEffect transition="in" filter="fade">
                                      <p:cBhvr>
                                        <p:cTn id="22" dur="500"/>
                                        <p:tgtEl>
                                          <p:spTgt spid="2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animEffect transition="in" filter="fade">
                                      <p:cBhvr>
                                        <p:cTn id="27" dur="500"/>
                                        <p:tgtEl>
                                          <p:spTgt spid="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Implicit GDP Deflator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37</a:t>
            </a:fld>
            <a:endParaRPr lang="en-US" dirty="0"/>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r>
                  <a:rPr lang="en-US" dirty="0"/>
                  <a:t>The (Implicit) GDP deflator is defined as the ratio between the Nominal GDP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𝑁𝐺𝐷𝑃</m:t>
                    </m:r>
                    <m:r>
                      <a:rPr lang="en-US" i="1" dirty="0" smtClean="0">
                        <a:latin typeface="Cambria Math" panose="02040503050406030204" pitchFamily="18" charset="0"/>
                      </a:rPr>
                      <m:t>) </m:t>
                    </m:r>
                  </m:oMath>
                </a14:m>
                <a:r>
                  <a:rPr lang="en-US" dirty="0"/>
                  <a:t>and Real GDP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𝑅𝐺𝐷𝑃</m:t>
                    </m:r>
                    <m:r>
                      <a:rPr lang="en-US" i="1" dirty="0" smtClean="0">
                        <a:latin typeface="Cambria Math" panose="02040503050406030204" pitchFamily="18" charset="0"/>
                      </a:rPr>
                      <m:t>)</m:t>
                    </m:r>
                  </m:oMath>
                </a14:m>
                <a:r>
                  <a:rPr lang="en-US" dirty="0"/>
                  <a:t>:</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𝐼𝐺𝐷𝑃𝐷</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𝑁𝐺𝐷𝑃</m:t>
                          </m:r>
                        </m:num>
                        <m:den>
                          <m:r>
                            <a:rPr lang="en-US" b="0" i="1" smtClean="0">
                              <a:latin typeface="Cambria Math" panose="02040503050406030204" pitchFamily="18" charset="0"/>
                            </a:rPr>
                            <m:t>𝑅𝐺𝐷𝑃</m:t>
                          </m:r>
                        </m:den>
                      </m:f>
                    </m:oMath>
                  </m:oMathPara>
                </a14:m>
                <a:endParaRPr lang="en-US" dirty="0"/>
              </a:p>
              <a:p>
                <a:pPr marL="0" indent="0">
                  <a:buNone/>
                </a:pPr>
                <a:endParaRPr lang="en-US" sz="1600" dirty="0"/>
              </a:p>
              <a:p>
                <a:r>
                  <a:rPr lang="en-US" dirty="0"/>
                  <a:t>We often use the (Implicit) GDP Deflator Index:</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𝐼𝐺𝐷𝑃𝐷𝐼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𝑁𝐺𝐷𝑃</m:t>
                          </m:r>
                        </m:num>
                        <m:den>
                          <m:r>
                            <a:rPr lang="en-US" i="1">
                              <a:latin typeface="Cambria Math" panose="02040503050406030204" pitchFamily="18" charset="0"/>
                            </a:rPr>
                            <m:t>𝑅𝐺𝐷𝑃</m:t>
                          </m:r>
                        </m:den>
                      </m:f>
                      <m:r>
                        <a:rPr lang="en-US" b="0" i="1" smtClean="0">
                          <a:latin typeface="Cambria Math" panose="02040503050406030204" pitchFamily="18" charset="0"/>
                        </a:rPr>
                        <m:t>×100</m:t>
                      </m:r>
                    </m:oMath>
                  </m:oMathPara>
                </a14:m>
                <a:endParaRPr lang="en-US" dirty="0"/>
              </a:p>
              <a:p>
                <a:pPr lvl="3"/>
                <a:endParaRPr lang="en-US" dirty="0"/>
              </a:p>
              <a:p>
                <a:r>
                  <a:rPr lang="en-US" dirty="0"/>
                  <a:t>Most figures from the BEA or the FED will use the GDP Deflator Index.</a:t>
                </a:r>
              </a:p>
            </p:txBody>
          </p:sp>
        </mc:Choice>
        <mc:Fallback xmlns="">
          <p:sp>
            <p:nvSpPr>
              <p:cNvPr id="10" name="Content Placeholder 9">
                <a:extLst>
                  <a:ext uri="{FF2B5EF4-FFF2-40B4-BE49-F238E27FC236}">
                    <a16:creationId xmlns:a16="http://schemas.microsoft.com/office/drawing/2014/main" id="{539718A2-2A3B-BD01-119C-446232E9DDE4}"/>
                  </a:ext>
                </a:extLst>
              </p:cNvPr>
              <p:cNvSpPr>
                <a:spLocks noGrp="1" noRot="1" noChangeAspect="1" noMove="1" noResize="1" noEditPoints="1" noAdjustHandles="1" noChangeArrowheads="1" noChangeShapeType="1" noTextEdit="1"/>
              </p:cNvSpPr>
              <p:nvPr>
                <p:ph idx="1"/>
              </p:nvPr>
            </p:nvSpPr>
            <p:spPr>
              <a:blipFill>
                <a:blip r:embed="rId2"/>
                <a:stretch>
                  <a:fillRect l="-1005" t="-1821" r="-1391" b="-980"/>
                </a:stretch>
              </a:blipFill>
            </p:spPr>
            <p:txBody>
              <a:bodyPr/>
              <a:lstStyle/>
              <a:p>
                <a:r>
                  <a:rPr lang="en-US">
                    <a:noFill/>
                  </a:rPr>
                  <a:t> </a:t>
                </a:r>
              </a:p>
            </p:txBody>
          </p:sp>
        </mc:Fallback>
      </mc:AlternateContent>
    </p:spTree>
    <p:extLst>
      <p:ext uri="{BB962C8B-B14F-4D97-AF65-F5344CB8AC3E}">
        <p14:creationId xmlns:p14="http://schemas.microsoft.com/office/powerpoint/2010/main" val="18137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498B-629C-068B-022D-AB82AAC483C5}"/>
              </a:ext>
            </a:extLst>
          </p:cNvPr>
          <p:cNvSpPr>
            <a:spLocks noGrp="1"/>
          </p:cNvSpPr>
          <p:nvPr>
            <p:ph type="title"/>
          </p:nvPr>
        </p:nvSpPr>
        <p:spPr/>
        <p:txBody>
          <a:bodyPr>
            <a:normAutofit fontScale="90000"/>
          </a:bodyPr>
          <a:lstStyle/>
          <a:p>
            <a:r>
              <a:rPr lang="en-US">
                <a:solidFill>
                  <a:srgbClr val="000000">
                    <a:alpha val="0"/>
                  </a:srgbClr>
                </a:solidFill>
              </a:rPr>
              <a:t>Poll Everywhere free text poll activity
Activity Title: If real GDP is given as $2,000, and the GDP deflator index is given as 150, what is the value of nominal GDP?
Slide 38</a:t>
            </a:r>
          </a:p>
        </p:txBody>
      </p:sp>
      <p:sp>
        <p:nvSpPr>
          <p:cNvPr id="3" name="Date Placeholder 2" descr="Poll Everywhere free text poll activity&#10;Activity Title: If real GDP is given as $2,000, and the GDP deflator index is given as 150, what is the value of nominal GDP?">
            <a:extLst>
              <a:ext uri="{FF2B5EF4-FFF2-40B4-BE49-F238E27FC236}">
                <a16:creationId xmlns:a16="http://schemas.microsoft.com/office/drawing/2014/main" id="{04D92C05-C077-7FCC-5551-F90DCE042D9C}"/>
              </a:ext>
            </a:extLst>
          </p:cNvPr>
          <p:cNvSpPr>
            <a:spLocks noGrp="1"/>
          </p:cNvSpPr>
          <p:nvPr>
            <p:ph type="dt" sz="half" idx="10"/>
          </p:nvPr>
        </p:nvSpPr>
        <p:spPr/>
        <p:txBody>
          <a:bodyPr/>
          <a:lstStyle/>
          <a:p>
            <a:r>
              <a:rPr lang="en-US"/>
              <a:t>ECON 301</a:t>
            </a:r>
            <a:endParaRPr lang="en-US" dirty="0"/>
          </a:p>
        </p:txBody>
      </p:sp>
      <p:sp>
        <p:nvSpPr>
          <p:cNvPr id="4" name="Footer Placeholder 3">
            <a:extLst>
              <a:ext uri="{FF2B5EF4-FFF2-40B4-BE49-F238E27FC236}">
                <a16:creationId xmlns:a16="http://schemas.microsoft.com/office/drawing/2014/main" id="{1908130E-1CAF-D0CF-F519-710DB66251F1}"/>
              </a:ext>
            </a:extLst>
          </p:cNvPr>
          <p:cNvSpPr>
            <a:spLocks noGrp="1"/>
          </p:cNvSpPr>
          <p:nvPr>
            <p:ph type="ftr" sz="quarter" idx="11"/>
          </p:nvPr>
        </p:nvSpPr>
        <p:spPr/>
        <p:txBody>
          <a:bodyPr/>
          <a:lstStyle/>
          <a:p>
            <a:r>
              <a:rPr lang="en-US"/>
              <a:t>DEPARTMENT OF BUSINESS &amp; ECONOMICS</a:t>
            </a:r>
            <a:endParaRPr lang="en-US" dirty="0"/>
          </a:p>
        </p:txBody>
      </p:sp>
      <p:sp>
        <p:nvSpPr>
          <p:cNvPr id="5" name="Slide Number Placeholder 4">
            <a:extLst>
              <a:ext uri="{FF2B5EF4-FFF2-40B4-BE49-F238E27FC236}">
                <a16:creationId xmlns:a16="http://schemas.microsoft.com/office/drawing/2014/main" id="{3DB1C900-3C1D-DBC8-390F-35C992CD58CE}"/>
              </a:ext>
            </a:extLst>
          </p:cNvPr>
          <p:cNvSpPr>
            <a:spLocks noGrp="1"/>
          </p:cNvSpPr>
          <p:nvPr>
            <p:ph type="sldNum" sz="quarter" idx="12"/>
          </p:nvPr>
        </p:nvSpPr>
        <p:spPr/>
        <p:txBody>
          <a:bodyPr/>
          <a:lstStyle/>
          <a:p>
            <a:fld id="{1A980C56-831A-4EAB-9EDE-57C090F4F877}" type="slidenum">
              <a:rPr lang="en-US" smtClean="0"/>
              <a:t>38</a:t>
            </a:fld>
            <a:endParaRPr lang="en-US" dirty="0"/>
          </a:p>
        </p:txBody>
      </p:sp>
      <p:pic>
        <p:nvPicPr>
          <p:cNvPr id="7" name="Picture 6">
            <a:extLst>
              <a:ext uri="{FF2B5EF4-FFF2-40B4-BE49-F238E27FC236}">
                <a16:creationId xmlns:a16="http://schemas.microsoft.com/office/drawing/2014/main" id="{9AA621DC-F0B2-1E9F-E24E-136067AD438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1641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Solutions to In-Class Poll</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39</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Let's use the formula for the implicit GDP deflator index:</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𝐼𝐺𝐷𝑃𝐷𝐼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r>
                            <a:rPr lang="en-US" i="1">
                              <a:latin typeface="Cambria Math" panose="02040503050406030204" pitchFamily="18" charset="0"/>
                            </a:rPr>
                            <m:t>𝐺𝐷𝑃</m:t>
                          </m:r>
                        </m:num>
                        <m:den>
                          <m:r>
                            <a:rPr lang="en-US" i="1">
                              <a:latin typeface="Cambria Math" panose="02040503050406030204" pitchFamily="18" charset="0"/>
                            </a:rPr>
                            <m:t>𝑅𝐺𝐷𝑃</m:t>
                          </m:r>
                        </m:den>
                      </m:f>
                      <m:r>
                        <a:rPr lang="en-US" b="0" i="1" smtClean="0">
                          <a:latin typeface="Cambria Math" panose="02040503050406030204" pitchFamily="18" charset="0"/>
                        </a:rPr>
                        <m:t>×100 </m:t>
                      </m:r>
                    </m:oMath>
                  </m:oMathPara>
                </a14:m>
                <a:endParaRPr lang="en-US" b="0"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𝑁𝐺𝐷𝑃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𝐼𝐺𝐷𝑃𝐷𝐼</m:t>
                          </m:r>
                        </m:num>
                        <m:den>
                          <m:r>
                            <a:rPr lang="en-US" b="0" i="1" smtClean="0">
                              <a:latin typeface="Cambria Math" panose="02040503050406030204" pitchFamily="18" charset="0"/>
                              <a:ea typeface="Cambria Math" panose="02040503050406030204" pitchFamily="18" charset="0"/>
                            </a:rPr>
                            <m:t>100</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𝑅𝐺𝐷𝑃</m:t>
                      </m:r>
                    </m:oMath>
                  </m:oMathPara>
                </a14:m>
                <a:endParaRPr lang="en-US" dirty="0"/>
              </a:p>
              <a:p>
                <a:pPr lvl="3"/>
                <a:endParaRPr lang="en-US" dirty="0"/>
              </a:p>
              <a:p>
                <a:r>
                  <a:rPr lang="en-US" dirty="0"/>
                  <a:t>Then, using the values given in the problem:</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𝑁𝐺𝐷𝑃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150</m:t>
                          </m:r>
                        </m:num>
                        <m:den>
                          <m:r>
                            <a:rPr lang="en-US" b="0" i="1" smtClean="0">
                              <a:latin typeface="Cambria Math" panose="02040503050406030204" pitchFamily="18" charset="0"/>
                              <a:ea typeface="Cambria Math" panose="02040503050406030204" pitchFamily="18" charset="0"/>
                            </a:rPr>
                            <m:t>100</m:t>
                          </m:r>
                        </m:den>
                      </m:f>
                      <m:r>
                        <a:rPr lang="en-US" b="0" i="1" smtClean="0">
                          <a:latin typeface="Cambria Math" panose="02040503050406030204" pitchFamily="18" charset="0"/>
                          <a:ea typeface="Cambria Math" panose="02040503050406030204" pitchFamily="18" charset="0"/>
                        </a:rPr>
                        <m:t>×2,000=3,000</m:t>
                      </m:r>
                    </m:oMath>
                  </m:oMathPara>
                </a14:m>
                <a:endParaRPr lang="en-US" dirty="0"/>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371773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animEffect transition="in" filter="fade">
                                      <p:cBhvr>
                                        <p:cTn id="13" dur="500"/>
                                        <p:tgtEl>
                                          <p:spTgt spid="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6" end="6"/>
                                            </p:txEl>
                                          </p:spTgt>
                                        </p:tgtEl>
                                        <p:attrNameLst>
                                          <p:attrName>style.visibility</p:attrName>
                                        </p:attrNameLst>
                                      </p:cBhvr>
                                      <p:to>
                                        <p:strVal val="visible"/>
                                      </p:to>
                                    </p:set>
                                    <p:animEffect transition="in" filter="fade">
                                      <p:cBhvr>
                                        <p:cTn id="16" dur="500"/>
                                        <p:tgtEl>
                                          <p:spTgt spid="1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animEffect transition="in" filter="fade">
                                      <p:cBhvr>
                                        <p:cTn id="19"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Brief History of Macroeconomics</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Keynesian School of Economics</a:t>
            </a:r>
          </a:p>
          <a:p>
            <a:pPr lvl="1"/>
            <a:r>
              <a:rPr lang="en-US" dirty="0"/>
              <a:t>John M. Keynes</a:t>
            </a:r>
          </a:p>
          <a:p>
            <a:pPr lvl="1"/>
            <a:r>
              <a:rPr lang="en-US" dirty="0"/>
              <a:t>The General Theory of Employment, Interest and Money (1936)</a:t>
            </a:r>
          </a:p>
          <a:p>
            <a:pPr lvl="1"/>
            <a:r>
              <a:rPr lang="en-US" dirty="0"/>
              <a:t>Wages and prices are often “sticky,” and resist adjustments.</a:t>
            </a:r>
          </a:p>
          <a:p>
            <a:pPr lvl="1"/>
            <a:r>
              <a:rPr lang="en-US" dirty="0"/>
              <a:t>Emphasis on the Demand-side of the economy.</a:t>
            </a:r>
          </a:p>
          <a:p>
            <a:pPr lvl="1"/>
            <a:r>
              <a:rPr lang="en-US" dirty="0"/>
              <a:t>Long lasting recessions will cause lower employment, which leads to lower aggregate demand, which lengthens recessions.</a:t>
            </a:r>
          </a:p>
          <a:p>
            <a:pPr lvl="1"/>
            <a:r>
              <a:rPr lang="en-US" dirty="0"/>
              <a:t>Government’s fiscal policies can stimulate the market to fill the gap in the short run and lift the economy out of the recession.</a:t>
            </a:r>
          </a:p>
          <a:p>
            <a:pPr lvl="1"/>
            <a:r>
              <a:rPr lang="en-US" dirty="0"/>
              <a:t>FDR’s New Deal</a:t>
            </a:r>
          </a:p>
          <a:p>
            <a:pPr lvl="1"/>
            <a:r>
              <a:rPr lang="en-US" dirty="0"/>
              <a:t>In the 1970s, “Stagflation,” a recession with high inflation, happened.</a:t>
            </a:r>
          </a:p>
          <a:p>
            <a:pPr lvl="1"/>
            <a:endParaRPr lang="en-US" dirty="0"/>
          </a:p>
          <a:p>
            <a:endParaRPr lang="en-US" dirty="0"/>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a:t>
            </a:fld>
            <a:endParaRPr lang="en-US" dirty="0"/>
          </a:p>
        </p:txBody>
      </p:sp>
    </p:spTree>
    <p:extLst>
      <p:ext uri="{BB962C8B-B14F-4D97-AF65-F5344CB8AC3E}">
        <p14:creationId xmlns:p14="http://schemas.microsoft.com/office/powerpoint/2010/main" val="254396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Implicit GDP Deflator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40</a:t>
            </a:fld>
            <a:endParaRPr lang="en-US" dirty="0"/>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00FB5ACB-0B4E-489E-353B-ADA57F3D45C9}"/>
                  </a:ext>
                </a:extLst>
              </p:cNvPr>
              <p:cNvSpPr>
                <a:spLocks noGrp="1"/>
              </p:cNvSpPr>
              <p:nvPr>
                <p:ph idx="1"/>
              </p:nvPr>
            </p:nvSpPr>
            <p:spPr/>
            <p:txBody>
              <a:bodyPr>
                <a:normAutofit/>
              </a:bodyPr>
              <a:lstStyle/>
              <a:p>
                <a:r>
                  <a:rPr lang="en-US" dirty="0"/>
                  <a:t>Recall that the nominal GDP of the US was $27 trillion.</a:t>
                </a:r>
              </a:p>
              <a:p>
                <a:pPr lvl="3"/>
                <a:endParaRPr lang="en-US" dirty="0"/>
              </a:p>
              <a:p>
                <a:r>
                  <a:rPr lang="en-US" dirty="0"/>
                  <a:t>The real GDP (with 2017 prices) was $22 trillion.</a:t>
                </a:r>
              </a:p>
              <a:p>
                <a:pPr lvl="3"/>
                <a:endParaRPr lang="en-US" dirty="0"/>
              </a:p>
              <a:p>
                <a:r>
                  <a:rPr lang="en-US" dirty="0"/>
                  <a:t>The GDP deflator is then…</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𝐼𝐺𝐷𝑃𝐷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2023</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$27 </m:t>
                          </m:r>
                          <m:r>
                            <a:rPr lang="en-US" b="0" i="1" smtClean="0">
                              <a:latin typeface="Cambria Math" panose="02040503050406030204" pitchFamily="18" charset="0"/>
                            </a:rPr>
                            <m:t>𝑇𝑟𝑖𝑙𝑙𝑖𝑜𝑛</m:t>
                          </m:r>
                        </m:num>
                        <m:den>
                          <m:r>
                            <a:rPr lang="en-US" b="0" i="1" smtClean="0">
                              <a:latin typeface="Cambria Math" panose="02040503050406030204" pitchFamily="18" charset="0"/>
                            </a:rPr>
                            <m:t>$22 </m:t>
                          </m:r>
                          <m:r>
                            <a:rPr lang="en-US" b="0" i="1" smtClean="0">
                              <a:latin typeface="Cambria Math" panose="02040503050406030204" pitchFamily="18" charset="0"/>
                            </a:rPr>
                            <m:t>𝑇𝑟𝑖𝑙𝑙𝑖𝑜𝑛</m:t>
                          </m:r>
                        </m:den>
                      </m:f>
                      <m:r>
                        <a:rPr lang="en-US" b="0" i="1" smtClean="0">
                          <a:latin typeface="Cambria Math" panose="02040503050406030204" pitchFamily="18" charset="0"/>
                        </a:rPr>
                        <m:t>×100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122</m:t>
                      </m:r>
                    </m:oMath>
                  </m:oMathPara>
                </a14:m>
                <a:endParaRPr lang="en-US" dirty="0"/>
              </a:p>
              <a:p>
                <a:pPr marL="0" indent="0">
                  <a:buNone/>
                </a:pPr>
                <a:endParaRPr lang="en-US" sz="500" dirty="0"/>
              </a:p>
              <a:p>
                <a:r>
                  <a:rPr lang="en-US" dirty="0"/>
                  <a:t>This implies that the overall price level of the economy increased approximately 22% between the years 2017 and 2023.</a:t>
                </a:r>
              </a:p>
            </p:txBody>
          </p:sp>
        </mc:Choice>
        <mc:Fallback xmlns="">
          <p:sp>
            <p:nvSpPr>
              <p:cNvPr id="10" name="Content Placeholder 9">
                <a:extLst>
                  <a:ext uri="{FF2B5EF4-FFF2-40B4-BE49-F238E27FC236}">
                    <a16:creationId xmlns:a16="http://schemas.microsoft.com/office/drawing/2014/main" id="{00FB5ACB-0B4E-489E-353B-ADA57F3D45C9}"/>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404620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Implicit GDP Deflator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41</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This matches what we find in real world data, where the implicit GDP deflator index of the US as of 2023 with base year 2017 is 122.762</a:t>
            </a:r>
          </a:p>
        </p:txBody>
      </p:sp>
      <p:pic>
        <p:nvPicPr>
          <p:cNvPr id="11" name="Content Placeholder 7" descr="A graph showing a line&#10;&#10;Description automatically generated with medium confidence">
            <a:extLst>
              <a:ext uri="{FF2B5EF4-FFF2-40B4-BE49-F238E27FC236}">
                <a16:creationId xmlns:a16="http://schemas.microsoft.com/office/drawing/2014/main" id="{6B906626-C17F-606D-66D3-F75CEAC4D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7886700" cy="2690686"/>
          </a:xfrm>
          <a:prstGeom prst="rect">
            <a:avLst/>
          </a:prstGeom>
        </p:spPr>
      </p:pic>
    </p:spTree>
    <p:extLst>
      <p:ext uri="{BB962C8B-B14F-4D97-AF65-F5344CB8AC3E}">
        <p14:creationId xmlns:p14="http://schemas.microsoft.com/office/powerpoint/2010/main" val="197246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Limits of the GDP Deflator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42</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r>
              <a:rPr lang="en-US" dirty="0"/>
              <a:t>The GDP deflator gives us a comprehensive view of the economy, but from a </a:t>
            </a:r>
            <a:r>
              <a:rPr lang="en-US" i="1" dirty="0"/>
              <a:t>production</a:t>
            </a:r>
            <a:r>
              <a:rPr lang="en-US" dirty="0"/>
              <a:t> standpoint.</a:t>
            </a:r>
          </a:p>
          <a:p>
            <a:pPr lvl="3"/>
            <a:endParaRPr lang="en-US" dirty="0"/>
          </a:p>
          <a:p>
            <a:r>
              <a:rPr lang="en-US" dirty="0"/>
              <a:t>However, consumers are influenced more directly by changes in the average price of </a:t>
            </a:r>
            <a:r>
              <a:rPr lang="en-US" i="1" dirty="0"/>
              <a:t>consumption</a:t>
            </a:r>
            <a:r>
              <a:rPr lang="en-US" dirty="0"/>
              <a:t>.</a:t>
            </a:r>
          </a:p>
          <a:p>
            <a:pPr lvl="3"/>
            <a:endParaRPr lang="en-US" dirty="0"/>
          </a:p>
          <a:p>
            <a:r>
              <a:rPr lang="en-US" dirty="0"/>
              <a:t>Some goods that are produced in the economy is sold exclusively to producers, foreigners, or governments.</a:t>
            </a:r>
          </a:p>
          <a:p>
            <a:pPr lvl="3"/>
            <a:endParaRPr lang="en-US" dirty="0"/>
          </a:p>
          <a:p>
            <a:r>
              <a:rPr lang="en-US" dirty="0"/>
              <a:t>Some goods that consumers purchase are produced overseas and are not included in GDP.</a:t>
            </a:r>
          </a:p>
        </p:txBody>
      </p:sp>
    </p:spTree>
    <p:extLst>
      <p:ext uri="{BB962C8B-B14F-4D97-AF65-F5344CB8AC3E}">
        <p14:creationId xmlns:p14="http://schemas.microsoft.com/office/powerpoint/2010/main" val="506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43</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r>
              <a:rPr lang="en-US" dirty="0"/>
              <a:t>The Consumer Price Index (CPI) is an index that tracks the prices of goods and services relevant to consumers.</a:t>
            </a:r>
          </a:p>
          <a:p>
            <a:pPr lvl="3"/>
            <a:endParaRPr lang="en-US" dirty="0"/>
          </a:p>
          <a:p>
            <a:r>
              <a:rPr lang="en-US" dirty="0"/>
              <a:t>The Bureau of Labor Statistics (BLS) conducts studies on consumer behavior to construct a “market basket.” (updated every 2 years)</a:t>
            </a:r>
          </a:p>
          <a:p>
            <a:pPr lvl="3"/>
            <a:endParaRPr lang="en-US" dirty="0"/>
          </a:p>
          <a:p>
            <a:r>
              <a:rPr lang="en-US" dirty="0"/>
              <a:t>The BLS tracks the prices of each items in the basket across the country every month to construct the CPI.</a:t>
            </a:r>
          </a:p>
          <a:p>
            <a:pPr lvl="3"/>
            <a:endParaRPr lang="en-US" dirty="0"/>
          </a:p>
        </p:txBody>
      </p:sp>
    </p:spTree>
    <p:extLst>
      <p:ext uri="{BB962C8B-B14F-4D97-AF65-F5344CB8AC3E}">
        <p14:creationId xmlns:p14="http://schemas.microsoft.com/office/powerpoint/2010/main" val="98128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44</a:t>
            </a:fld>
            <a:endParaRPr lang="en-US" dirty="0"/>
          </a:p>
        </p:txBody>
      </p:sp>
      <p:pic>
        <p:nvPicPr>
          <p:cNvPr id="7" name="Content Placeholder 6" descr="A chart of the cost of consumption&#10;&#10;Description automatically generated with medium confidence">
            <a:extLst>
              <a:ext uri="{FF2B5EF4-FFF2-40B4-BE49-F238E27FC236}">
                <a16:creationId xmlns:a16="http://schemas.microsoft.com/office/drawing/2014/main" id="{03667279-6D66-70B7-7BA5-339B0FE601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401" b="2974"/>
          <a:stretch/>
        </p:blipFill>
        <p:spPr>
          <a:xfrm>
            <a:off x="1059873" y="1468525"/>
            <a:ext cx="7024254" cy="4887826"/>
          </a:xfrm>
        </p:spPr>
      </p:pic>
    </p:spTree>
    <p:extLst>
      <p:ext uri="{BB962C8B-B14F-4D97-AF65-F5344CB8AC3E}">
        <p14:creationId xmlns:p14="http://schemas.microsoft.com/office/powerpoint/2010/main" val="1522772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45</a:t>
            </a:fld>
            <a:endParaRPr lang="en-US" dirty="0"/>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13E95248-4F82-4647-7E6E-4689B50E44CA}"/>
                  </a:ext>
                </a:extLst>
              </p:cNvPr>
              <p:cNvSpPr>
                <a:spLocks noGrp="1"/>
              </p:cNvSpPr>
              <p:nvPr>
                <p:ph idx="1"/>
              </p:nvPr>
            </p:nvSpPr>
            <p:spPr/>
            <p:txBody>
              <a:bodyPr/>
              <a:lstStyle/>
              <a:p>
                <a:r>
                  <a:rPr lang="en-US" dirty="0"/>
                  <a:t>The CPI essentially measures “how much the same basket costs between two periods.”</a:t>
                </a:r>
              </a:p>
              <a:p>
                <a:pPr lvl="3"/>
                <a:endParaRPr lang="en-US" dirty="0"/>
              </a:p>
              <a:p>
                <a:r>
                  <a:rPr lang="en-US" dirty="0"/>
                  <a:t>For instance, if 2020 is the base year, the 2023 CPI will be calculated as…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𝐶𝑃</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2023</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𝐶𝑜𝑠𝑡</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𝑀𝑎𝑟𝑘𝑒𝑡</m:t>
                          </m:r>
                          <m:r>
                            <a:rPr lang="en-US" sz="2000" b="0" i="1" smtClean="0">
                              <a:latin typeface="Cambria Math" panose="02040503050406030204" pitchFamily="18" charset="0"/>
                            </a:rPr>
                            <m:t> </m:t>
                          </m:r>
                          <m:r>
                            <a:rPr lang="en-US" sz="2000" b="0" i="1" smtClean="0">
                              <a:latin typeface="Cambria Math" panose="02040503050406030204" pitchFamily="18" charset="0"/>
                            </a:rPr>
                            <m:t>𝐵𝑎𝑠𝑘𝑒𝑡</m:t>
                          </m:r>
                          <m:r>
                            <a:rPr lang="en-US" sz="2000" b="0" i="1" smtClean="0">
                              <a:latin typeface="Cambria Math" panose="02040503050406030204" pitchFamily="18" charset="0"/>
                            </a:rPr>
                            <m:t> </m:t>
                          </m:r>
                          <m:r>
                            <a:rPr lang="en-US" sz="2000" b="0" i="1" smtClean="0">
                              <a:latin typeface="Cambria Math" panose="02040503050406030204" pitchFamily="18" charset="0"/>
                            </a:rPr>
                            <m:t>𝑢𝑛𝑑𝑒𝑟</m:t>
                          </m:r>
                          <m:r>
                            <a:rPr lang="en-US" sz="2000" b="0" i="1" smtClean="0">
                              <a:latin typeface="Cambria Math" panose="02040503050406030204" pitchFamily="18" charset="0"/>
                            </a:rPr>
                            <m:t> 2023 </m:t>
                          </m:r>
                          <m:r>
                            <a:rPr lang="en-US" sz="2000" b="0" i="1" smtClean="0">
                              <a:latin typeface="Cambria Math" panose="02040503050406030204" pitchFamily="18" charset="0"/>
                            </a:rPr>
                            <m:t>𝑃𝑟𝑖𝑐𝑒𝑠</m:t>
                          </m:r>
                        </m:num>
                        <m:den>
                          <m:r>
                            <a:rPr lang="en-US" sz="2000" b="0" i="1" smtClean="0">
                              <a:latin typeface="Cambria Math" panose="02040503050406030204" pitchFamily="18" charset="0"/>
                            </a:rPr>
                            <m:t>𝐶𝑜𝑠𝑡</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𝐵𝑎𝑠𝑘𝑒𝑡</m:t>
                          </m:r>
                          <m:r>
                            <a:rPr lang="en-US" sz="2000" b="0" i="1" smtClean="0">
                              <a:latin typeface="Cambria Math" panose="02040503050406030204" pitchFamily="18" charset="0"/>
                            </a:rPr>
                            <m:t> </m:t>
                          </m:r>
                          <m:r>
                            <a:rPr lang="en-US" sz="2000" b="0" i="1" smtClean="0">
                              <a:latin typeface="Cambria Math" panose="02040503050406030204" pitchFamily="18" charset="0"/>
                            </a:rPr>
                            <m:t>𝑢𝑛𝑑𝑒𝑟</m:t>
                          </m:r>
                          <m:r>
                            <a:rPr lang="en-US" sz="2000" b="0" i="1" smtClean="0">
                              <a:latin typeface="Cambria Math" panose="02040503050406030204" pitchFamily="18" charset="0"/>
                            </a:rPr>
                            <m:t> 2020 </m:t>
                          </m:r>
                          <m:r>
                            <a:rPr lang="en-US" sz="2000" b="0" i="1" smtClean="0">
                              <a:latin typeface="Cambria Math" panose="02040503050406030204" pitchFamily="18" charset="0"/>
                            </a:rPr>
                            <m:t>𝑃𝑟𝑖𝑐𝑒𝑠</m:t>
                          </m:r>
                        </m:den>
                      </m:f>
                      <m:r>
                        <a:rPr lang="en-US" sz="2000" b="0" i="1" smtClean="0">
                          <a:latin typeface="Cambria Math" panose="02040503050406030204" pitchFamily="18" charset="0"/>
                        </a:rPr>
                        <m:t>×100</m:t>
                      </m:r>
                    </m:oMath>
                  </m:oMathPara>
                </a14:m>
                <a:endParaRPr lang="en-US" sz="2000" dirty="0"/>
              </a:p>
              <a:p>
                <a:pPr lvl="3"/>
                <a:endParaRPr lang="en-US" dirty="0"/>
              </a:p>
              <a:p>
                <a:r>
                  <a:rPr lang="en-US" dirty="0"/>
                  <a:t>Currently, the period of 1982-1984 is set as the base year, and its CPI is normalized to be 100.</a:t>
                </a:r>
              </a:p>
            </p:txBody>
          </p:sp>
        </mc:Choice>
        <mc:Fallback xmlns="">
          <p:sp>
            <p:nvSpPr>
              <p:cNvPr id="8" name="Content Placeholder 7">
                <a:extLst>
                  <a:ext uri="{FF2B5EF4-FFF2-40B4-BE49-F238E27FC236}">
                    <a16:creationId xmlns:a16="http://schemas.microsoft.com/office/drawing/2014/main" id="{13E95248-4F82-4647-7E6E-4689B50E44CA}"/>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5391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46</a:t>
            </a:fld>
            <a:endParaRPr lang="en-US" dirty="0"/>
          </a:p>
        </p:txBody>
      </p:sp>
      <p:sp>
        <p:nvSpPr>
          <p:cNvPr id="8" name="Content Placeholder 7">
            <a:extLst>
              <a:ext uri="{FF2B5EF4-FFF2-40B4-BE49-F238E27FC236}">
                <a16:creationId xmlns:a16="http://schemas.microsoft.com/office/drawing/2014/main" id="{13E95248-4F82-4647-7E6E-4689B50E44CA}"/>
              </a:ext>
            </a:extLst>
          </p:cNvPr>
          <p:cNvSpPr>
            <a:spLocks noGrp="1"/>
          </p:cNvSpPr>
          <p:nvPr>
            <p:ph idx="1"/>
          </p:nvPr>
        </p:nvSpPr>
        <p:spPr/>
        <p:txBody>
          <a:bodyPr/>
          <a:lstStyle/>
          <a:p>
            <a:r>
              <a:rPr lang="en-US" dirty="0"/>
              <a:t>Suppose that we determined that a consumer’s basket should consist of 20 units of donuts, and 30 units of coffee.</a:t>
            </a:r>
          </a:p>
          <a:p>
            <a:endParaRPr lang="en-US" dirty="0"/>
          </a:p>
          <a:p>
            <a:endParaRPr lang="en-US" dirty="0"/>
          </a:p>
          <a:p>
            <a:pPr marL="0" indent="0">
              <a:buNone/>
            </a:pPr>
            <a:endParaRPr lang="en-US" dirty="0"/>
          </a:p>
          <a:p>
            <a:endParaRPr lang="en-US" dirty="0"/>
          </a:p>
          <a:p>
            <a:r>
              <a:rPr lang="en-US" dirty="0"/>
              <a:t>Calculate the inflation rate between the year 2022 and 2023 using 2021 as the base year.</a:t>
            </a:r>
          </a:p>
        </p:txBody>
      </p:sp>
      <p:graphicFrame>
        <p:nvGraphicFramePr>
          <p:cNvPr id="9" name="Table 8">
            <a:extLst>
              <a:ext uri="{FF2B5EF4-FFF2-40B4-BE49-F238E27FC236}">
                <a16:creationId xmlns:a16="http://schemas.microsoft.com/office/drawing/2014/main" id="{69794EEB-2A7D-EA9E-0182-46C806962437}"/>
              </a:ext>
            </a:extLst>
          </p:cNvPr>
          <p:cNvGraphicFramePr>
            <a:graphicFrameLocks noGrp="1"/>
          </p:cNvGraphicFramePr>
          <p:nvPr>
            <p:extLst>
              <p:ext uri="{D42A27DB-BD31-4B8C-83A1-F6EECF244321}">
                <p14:modId xmlns:p14="http://schemas.microsoft.com/office/powerpoint/2010/main" val="1113464506"/>
              </p:ext>
            </p:extLst>
          </p:nvPr>
        </p:nvGraphicFramePr>
        <p:xfrm>
          <a:off x="628650" y="3055028"/>
          <a:ext cx="7886700" cy="1483360"/>
        </p:xfrm>
        <a:graphic>
          <a:graphicData uri="http://schemas.openxmlformats.org/drawingml/2006/table">
            <a:tbl>
              <a:tblPr firstRow="1" bandRow="1">
                <a:tableStyleId>{073A0DAA-6AF3-43AB-8588-CEC1D06C72B9}</a:tableStyleId>
              </a:tblPr>
              <a:tblGrid>
                <a:gridCol w="1577340">
                  <a:extLst>
                    <a:ext uri="{9D8B030D-6E8A-4147-A177-3AD203B41FA5}">
                      <a16:colId xmlns:a16="http://schemas.microsoft.com/office/drawing/2014/main" val="1223856544"/>
                    </a:ext>
                  </a:extLst>
                </a:gridCol>
                <a:gridCol w="1577340">
                  <a:extLst>
                    <a:ext uri="{9D8B030D-6E8A-4147-A177-3AD203B41FA5}">
                      <a16:colId xmlns:a16="http://schemas.microsoft.com/office/drawing/2014/main" val="1227206704"/>
                    </a:ext>
                  </a:extLst>
                </a:gridCol>
                <a:gridCol w="1577340">
                  <a:extLst>
                    <a:ext uri="{9D8B030D-6E8A-4147-A177-3AD203B41FA5}">
                      <a16:colId xmlns:a16="http://schemas.microsoft.com/office/drawing/2014/main" val="3914827675"/>
                    </a:ext>
                  </a:extLst>
                </a:gridCol>
                <a:gridCol w="1577340">
                  <a:extLst>
                    <a:ext uri="{9D8B030D-6E8A-4147-A177-3AD203B41FA5}">
                      <a16:colId xmlns:a16="http://schemas.microsoft.com/office/drawing/2014/main" val="725291753"/>
                    </a:ext>
                  </a:extLst>
                </a:gridCol>
                <a:gridCol w="1577340">
                  <a:extLst>
                    <a:ext uri="{9D8B030D-6E8A-4147-A177-3AD203B41FA5}">
                      <a16:colId xmlns:a16="http://schemas.microsoft.com/office/drawing/2014/main" val="2791818587"/>
                    </a:ext>
                  </a:extLst>
                </a:gridCol>
              </a:tblGrid>
              <a:tr h="370840">
                <a:tc>
                  <a:txBody>
                    <a:bodyPr/>
                    <a:lstStyle/>
                    <a:p>
                      <a:pPr algn="ctr"/>
                      <a:r>
                        <a:rPr lang="en-US" dirty="0"/>
                        <a:t>Year</a:t>
                      </a:r>
                    </a:p>
                  </a:txBody>
                  <a:tcPr/>
                </a:tc>
                <a:tc>
                  <a:txBody>
                    <a:bodyPr/>
                    <a:lstStyle/>
                    <a:p>
                      <a:pPr algn="ctr"/>
                      <a:r>
                        <a:rPr lang="en-US" dirty="0"/>
                        <a:t>Price (Coffee)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Price (Donuts)</a:t>
                      </a:r>
                    </a:p>
                  </a:txBody>
                  <a:tcPr/>
                </a:tc>
                <a:tc>
                  <a:txBody>
                    <a:bodyPr/>
                    <a:lstStyle/>
                    <a:p>
                      <a:pPr algn="ctr"/>
                      <a:r>
                        <a:rPr lang="en-US" dirty="0"/>
                        <a:t>Units (Coffee)</a:t>
                      </a:r>
                    </a:p>
                  </a:txBody>
                  <a:tcPr/>
                </a:tc>
                <a:tc>
                  <a:txBody>
                    <a:bodyPr/>
                    <a:lstStyle/>
                    <a:p>
                      <a:pPr algn="ctr"/>
                      <a:r>
                        <a:rPr lang="en-US" dirty="0"/>
                        <a:t>Units (Donuts)</a:t>
                      </a:r>
                    </a:p>
                  </a:txBody>
                  <a:tcPr/>
                </a:tc>
                <a:extLst>
                  <a:ext uri="{0D108BD9-81ED-4DB2-BD59-A6C34878D82A}">
                    <a16:rowId xmlns:a16="http://schemas.microsoft.com/office/drawing/2014/main" val="994464842"/>
                  </a:ext>
                </a:extLst>
              </a:tr>
              <a:tr h="370840">
                <a:tc>
                  <a:txBody>
                    <a:bodyPr/>
                    <a:lstStyle/>
                    <a:p>
                      <a:pPr algn="ctr"/>
                      <a:r>
                        <a:rPr lang="en-US" dirty="0"/>
                        <a:t>2021</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150</a:t>
                      </a:r>
                    </a:p>
                  </a:txBody>
                  <a:tcPr/>
                </a:tc>
                <a:tc>
                  <a:txBody>
                    <a:bodyPr/>
                    <a:lstStyle/>
                    <a:p>
                      <a:pPr algn="ctr"/>
                      <a:r>
                        <a:rPr lang="en-US" dirty="0"/>
                        <a:t>70</a:t>
                      </a:r>
                    </a:p>
                  </a:txBody>
                  <a:tcPr/>
                </a:tc>
                <a:extLst>
                  <a:ext uri="{0D108BD9-81ED-4DB2-BD59-A6C34878D82A}">
                    <a16:rowId xmlns:a16="http://schemas.microsoft.com/office/drawing/2014/main" val="1059197967"/>
                  </a:ext>
                </a:extLst>
              </a:tr>
              <a:tr h="370840">
                <a:tc>
                  <a:txBody>
                    <a:bodyPr/>
                    <a:lstStyle/>
                    <a:p>
                      <a:pPr algn="ctr"/>
                      <a:r>
                        <a:rPr lang="en-US" dirty="0"/>
                        <a:t>2022</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200</a:t>
                      </a:r>
                    </a:p>
                  </a:txBody>
                  <a:tcPr/>
                </a:tc>
                <a:tc>
                  <a:txBody>
                    <a:bodyPr/>
                    <a:lstStyle/>
                    <a:p>
                      <a:pPr algn="ctr"/>
                      <a:r>
                        <a:rPr lang="en-US" dirty="0"/>
                        <a:t>100</a:t>
                      </a:r>
                    </a:p>
                  </a:txBody>
                  <a:tcPr/>
                </a:tc>
                <a:extLst>
                  <a:ext uri="{0D108BD9-81ED-4DB2-BD59-A6C34878D82A}">
                    <a16:rowId xmlns:a16="http://schemas.microsoft.com/office/drawing/2014/main" val="4094960209"/>
                  </a:ext>
                </a:extLst>
              </a:tr>
              <a:tr h="370840">
                <a:tc>
                  <a:txBody>
                    <a:bodyPr/>
                    <a:lstStyle/>
                    <a:p>
                      <a:pPr algn="ctr"/>
                      <a:r>
                        <a:rPr lang="en-US" dirty="0"/>
                        <a:t>2023</a:t>
                      </a:r>
                    </a:p>
                  </a:txBody>
                  <a:tcPr/>
                </a:tc>
                <a:tc>
                  <a:txBody>
                    <a:bodyPr/>
                    <a:lstStyle/>
                    <a:p>
                      <a:pPr algn="ctr"/>
                      <a:r>
                        <a:rPr lang="en-US" dirty="0"/>
                        <a:t>$5.25</a:t>
                      </a:r>
                    </a:p>
                  </a:txBody>
                  <a:tcPr/>
                </a:tc>
                <a:tc>
                  <a:txBody>
                    <a:bodyPr/>
                    <a:lstStyle/>
                    <a:p>
                      <a:pPr algn="ctr"/>
                      <a:r>
                        <a:rPr lang="en-US" dirty="0"/>
                        <a:t>$5.5</a:t>
                      </a:r>
                    </a:p>
                  </a:txBody>
                  <a:tcPr/>
                </a:tc>
                <a:tc>
                  <a:txBody>
                    <a:bodyPr/>
                    <a:lstStyle/>
                    <a:p>
                      <a:pPr algn="ctr"/>
                      <a:r>
                        <a:rPr lang="en-US" dirty="0"/>
                        <a:t>150</a:t>
                      </a:r>
                    </a:p>
                  </a:txBody>
                  <a:tcPr/>
                </a:tc>
                <a:tc>
                  <a:txBody>
                    <a:bodyPr/>
                    <a:lstStyle/>
                    <a:p>
                      <a:pPr algn="ctr"/>
                      <a:r>
                        <a:rPr lang="en-US" dirty="0"/>
                        <a:t>100</a:t>
                      </a:r>
                    </a:p>
                  </a:txBody>
                  <a:tcPr/>
                </a:tc>
                <a:extLst>
                  <a:ext uri="{0D108BD9-81ED-4DB2-BD59-A6C34878D82A}">
                    <a16:rowId xmlns:a16="http://schemas.microsoft.com/office/drawing/2014/main" val="1109130985"/>
                  </a:ext>
                </a:extLst>
              </a:tr>
            </a:tbl>
          </a:graphicData>
        </a:graphic>
      </p:graphicFrame>
    </p:spTree>
    <p:extLst>
      <p:ext uri="{BB962C8B-B14F-4D97-AF65-F5344CB8AC3E}">
        <p14:creationId xmlns:p14="http://schemas.microsoft.com/office/powerpoint/2010/main" val="36327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47</a:t>
            </a:fld>
            <a:endParaRPr lang="en-US" dirty="0"/>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13E95248-4F82-4647-7E6E-4689B50E44CA}"/>
                  </a:ext>
                </a:extLst>
              </p:cNvPr>
              <p:cNvSpPr>
                <a:spLocks noGrp="1"/>
              </p:cNvSpPr>
              <p:nvPr>
                <p:ph idx="1"/>
              </p:nvPr>
            </p:nvSpPr>
            <p:spPr/>
            <p:txBody>
              <a:bodyPr/>
              <a:lstStyle/>
              <a:p>
                <a:endParaRPr lang="en-US" dirty="0"/>
              </a:p>
              <a:p>
                <a:endParaRPr lang="en-US" dirty="0"/>
              </a:p>
              <a:p>
                <a:pPr marL="0" indent="0">
                  <a:buNone/>
                </a:pPr>
                <a:endParaRPr lang="en-US" dirty="0"/>
              </a:p>
              <a:p>
                <a:r>
                  <a:rPr lang="en-US" dirty="0"/>
                  <a:t>Basket: 30 units of coffee, 20 units of donuts.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𝐶𝑃</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𝐼</m:t>
                          </m:r>
                        </m:e>
                        <m:sub>
                          <m:r>
                            <a:rPr lang="en-US" sz="1600" b="0" i="1" dirty="0" smtClean="0">
                              <a:latin typeface="Cambria Math" panose="02040503050406030204" pitchFamily="18" charset="0"/>
                            </a:rPr>
                            <m:t>2022</m:t>
                          </m:r>
                        </m:sub>
                      </m:sSub>
                      <m:r>
                        <a:rPr lang="en-US" sz="1600" b="0" i="1" dirty="0" smtClean="0">
                          <a:latin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𝑃𝑟𝑖𝑐𝑒</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𝑜𝑓</m:t>
                          </m:r>
                          <m:r>
                            <a:rPr lang="en-US" sz="1600" b="0" i="1" dirty="0" smtClean="0">
                              <a:latin typeface="Cambria Math" panose="02040503050406030204" pitchFamily="18" charset="0"/>
                            </a:rPr>
                            <m:t> </m:t>
                          </m:r>
                          <m:r>
                            <a:rPr lang="en-US" sz="1600" b="0" i="1" dirty="0" smtClean="0">
                              <a:latin typeface="Cambria Math" panose="02040503050406030204" pitchFamily="18" charset="0"/>
                            </a:rPr>
                            <m:t>𝐵𝑎𝑠𝑘𝑒𝑡</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𝑖𝑛</m:t>
                          </m:r>
                          <m:r>
                            <a:rPr lang="en-US" sz="1600" b="0" i="1" dirty="0" smtClean="0">
                              <a:latin typeface="Cambria Math" panose="02040503050406030204" pitchFamily="18" charset="0"/>
                            </a:rPr>
                            <m:t> 2022</m:t>
                          </m:r>
                        </m:num>
                        <m:den>
                          <m:r>
                            <a:rPr lang="en-US" sz="1600" b="0" i="1" dirty="0" smtClean="0">
                              <a:latin typeface="Cambria Math" panose="02040503050406030204" pitchFamily="18" charset="0"/>
                            </a:rPr>
                            <m:t>𝑃𝑟𝑖𝑐𝑒</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𝑜𝑓</m:t>
                          </m:r>
                          <m:r>
                            <a:rPr lang="en-US" sz="1600" b="0" i="1" dirty="0" smtClean="0">
                              <a:latin typeface="Cambria Math" panose="02040503050406030204" pitchFamily="18" charset="0"/>
                            </a:rPr>
                            <m:t> </m:t>
                          </m:r>
                          <m:r>
                            <a:rPr lang="en-US" sz="1600" b="0" i="1" dirty="0" smtClean="0">
                              <a:latin typeface="Cambria Math" panose="02040503050406030204" pitchFamily="18" charset="0"/>
                            </a:rPr>
                            <m:t>𝐵𝑎𝑠𝑘𝑒𝑡</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𝑖𝑛</m:t>
                          </m:r>
                          <m:r>
                            <a:rPr lang="en-US" sz="1600" b="0" i="1" dirty="0" smtClean="0">
                              <a:latin typeface="Cambria Math" panose="02040503050406030204" pitchFamily="18" charset="0"/>
                            </a:rPr>
                            <m:t> 2021</m:t>
                          </m:r>
                        </m:den>
                      </m:f>
                      <m:r>
                        <a:rPr lang="en-US" sz="1600" b="0" i="1" dirty="0" smtClean="0">
                          <a:latin typeface="Cambria Math" panose="02040503050406030204" pitchFamily="18" charset="0"/>
                        </a:rPr>
                        <m:t>×100=</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$5</m:t>
                          </m:r>
                          <m:r>
                            <a:rPr lang="en-US" sz="1600" i="1" dirty="0">
                              <a:latin typeface="Cambria Math" panose="02040503050406030204" pitchFamily="18" charset="0"/>
                            </a:rPr>
                            <m:t>×</m:t>
                          </m:r>
                          <m:r>
                            <a:rPr lang="en-US" sz="1600" b="0" i="1" dirty="0" smtClean="0">
                              <a:latin typeface="Cambria Math" panose="02040503050406030204" pitchFamily="18" charset="0"/>
                            </a:rPr>
                            <m:t>30+$6×20</m:t>
                          </m:r>
                        </m:num>
                        <m:den>
                          <m:r>
                            <a:rPr lang="en-US" sz="1600" i="1" dirty="0">
                              <a:latin typeface="Cambria Math" panose="02040503050406030204" pitchFamily="18" charset="0"/>
                            </a:rPr>
                            <m:t>$4×30+$5×20</m:t>
                          </m:r>
                        </m:den>
                      </m:f>
                      <m:r>
                        <a:rPr lang="en-US" sz="1600" b="0" i="1" dirty="0" smtClean="0">
                          <a:latin typeface="Cambria Math" panose="02040503050406030204" pitchFamily="18" charset="0"/>
                        </a:rPr>
                        <m:t>×100</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122.7</m:t>
                      </m:r>
                    </m:oMath>
                  </m:oMathPara>
                </a14:m>
                <a:endParaRPr lang="en-US" sz="1600" dirty="0"/>
              </a:p>
              <a:p>
                <a:pPr marL="0" indent="0">
                  <a:buNone/>
                </a:pPr>
                <a:endParaRPr lang="en-US" sz="1600" dirty="0"/>
              </a:p>
              <a:p>
                <a:pPr marL="0" indent="0">
                  <a:buNone/>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𝐶</m:t>
                      </m:r>
                      <m:r>
                        <a:rPr lang="en-US" sz="1600" b="0" i="1" dirty="0" smtClean="0">
                          <a:latin typeface="Cambria Math" panose="02040503050406030204" pitchFamily="18" charset="0"/>
                        </a:rPr>
                        <m:t>𝑃</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𝐼</m:t>
                          </m:r>
                        </m:e>
                        <m:sub>
                          <m:r>
                            <a:rPr lang="en-US" sz="1600" b="0" i="1" dirty="0" smtClean="0">
                              <a:latin typeface="Cambria Math" panose="02040503050406030204" pitchFamily="18" charset="0"/>
                            </a:rPr>
                            <m:t>2023</m:t>
                          </m:r>
                        </m:sub>
                      </m:sSub>
                      <m:r>
                        <a:rPr lang="en-US" sz="1600" b="0" i="1" dirty="0" smtClean="0">
                          <a:latin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𝑃𝑟𝑖𝑐𝑒</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𝑜𝑓</m:t>
                          </m:r>
                          <m:r>
                            <a:rPr lang="en-US" sz="1600" b="0" i="1" dirty="0" smtClean="0">
                              <a:latin typeface="Cambria Math" panose="02040503050406030204" pitchFamily="18" charset="0"/>
                            </a:rPr>
                            <m:t> </m:t>
                          </m:r>
                          <m:r>
                            <a:rPr lang="en-US" sz="1600" b="0" i="1" dirty="0" smtClean="0">
                              <a:latin typeface="Cambria Math" panose="02040503050406030204" pitchFamily="18" charset="0"/>
                            </a:rPr>
                            <m:t>𝐵𝑎𝑠𝑘𝑒𝑡</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𝑖𝑛</m:t>
                          </m:r>
                          <m:r>
                            <a:rPr lang="en-US" sz="1600" b="0" i="1" dirty="0" smtClean="0">
                              <a:latin typeface="Cambria Math" panose="02040503050406030204" pitchFamily="18" charset="0"/>
                            </a:rPr>
                            <m:t> 2023</m:t>
                          </m:r>
                        </m:num>
                        <m:den>
                          <m:r>
                            <a:rPr lang="en-US" sz="1600" b="0" i="1" dirty="0" smtClean="0">
                              <a:latin typeface="Cambria Math" panose="02040503050406030204" pitchFamily="18" charset="0"/>
                            </a:rPr>
                            <m:t>𝑃𝑟𝑖𝑐𝑒</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𝑜𝑓</m:t>
                          </m:r>
                          <m:r>
                            <a:rPr lang="en-US" sz="1600" b="0" i="1" dirty="0" smtClean="0">
                              <a:latin typeface="Cambria Math" panose="02040503050406030204" pitchFamily="18" charset="0"/>
                            </a:rPr>
                            <m:t> </m:t>
                          </m:r>
                          <m:r>
                            <a:rPr lang="en-US" sz="1600" b="0" i="1" dirty="0" smtClean="0">
                              <a:latin typeface="Cambria Math" panose="02040503050406030204" pitchFamily="18" charset="0"/>
                            </a:rPr>
                            <m:t>𝐵𝑎𝑠𝑘𝑒𝑡</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𝑖𝑛</m:t>
                          </m:r>
                          <m:r>
                            <a:rPr lang="en-US" sz="1600" b="0" i="1" dirty="0" smtClean="0">
                              <a:latin typeface="Cambria Math" panose="02040503050406030204" pitchFamily="18" charset="0"/>
                            </a:rPr>
                            <m:t> 2021</m:t>
                          </m:r>
                        </m:den>
                      </m:f>
                      <m:r>
                        <a:rPr lang="en-US" sz="1600" b="0" i="1" dirty="0" smtClean="0">
                          <a:latin typeface="Cambria Math" panose="02040503050406030204" pitchFamily="18" charset="0"/>
                        </a:rPr>
                        <m:t>×100=</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$6</m:t>
                          </m:r>
                          <m:r>
                            <a:rPr lang="en-US" sz="1600" i="1" dirty="0">
                              <a:latin typeface="Cambria Math" panose="02040503050406030204" pitchFamily="18" charset="0"/>
                            </a:rPr>
                            <m:t>×</m:t>
                          </m:r>
                          <m:r>
                            <a:rPr lang="en-US" sz="1600" b="0" i="1" dirty="0" smtClean="0">
                              <a:latin typeface="Cambria Math" panose="02040503050406030204" pitchFamily="18" charset="0"/>
                            </a:rPr>
                            <m:t>30+$5.5×20</m:t>
                          </m:r>
                        </m:num>
                        <m:den>
                          <m:r>
                            <a:rPr lang="en-US" sz="1600" i="1" dirty="0">
                              <a:latin typeface="Cambria Math" panose="02040503050406030204" pitchFamily="18" charset="0"/>
                            </a:rPr>
                            <m:t>$4×30+$5×20</m:t>
                          </m:r>
                        </m:den>
                      </m:f>
                      <m:r>
                        <a:rPr lang="en-US" sz="1600" b="0" i="1" dirty="0" smtClean="0">
                          <a:latin typeface="Cambria Math" panose="02040503050406030204" pitchFamily="18" charset="0"/>
                        </a:rPr>
                        <m:t>×100</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131.8</m:t>
                      </m:r>
                    </m:oMath>
                  </m:oMathPara>
                </a14:m>
                <a:endParaRPr lang="en-US" sz="1600" dirty="0"/>
              </a:p>
              <a:p>
                <a:pPr marL="0" indent="0">
                  <a:buNone/>
                </a:pPr>
                <a:endParaRPr lang="en-US" sz="1600" dirty="0"/>
              </a:p>
              <a:p>
                <a:pPr marL="0" indent="0">
                  <a:buNone/>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𝐼𝑛𝑓𝑙𝑎𝑡𝑖𝑜𝑛</m:t>
                      </m:r>
                      <m:r>
                        <a:rPr lang="en-US" sz="1600" b="0" i="1" dirty="0" smtClean="0">
                          <a:latin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𝐶𝑃</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𝐼</m:t>
                              </m:r>
                            </m:e>
                            <m:sub>
                              <m:r>
                                <a:rPr lang="en-US" sz="1600" b="0" i="1" dirty="0" smtClean="0">
                                  <a:latin typeface="Cambria Math" panose="02040503050406030204" pitchFamily="18" charset="0"/>
                                </a:rPr>
                                <m:t>2023</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rPr>
                            <m:t>𝐶𝑃</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𝐼</m:t>
                              </m:r>
                            </m:e>
                            <m:sub>
                              <m:r>
                                <a:rPr lang="en-US" sz="1600" b="0" i="1" dirty="0" smtClean="0">
                                  <a:latin typeface="Cambria Math" panose="02040503050406030204" pitchFamily="18" charset="0"/>
                                </a:rPr>
                                <m:t>2022</m:t>
                              </m:r>
                            </m:sub>
                          </m:sSub>
                        </m:num>
                        <m:den>
                          <m:r>
                            <a:rPr lang="en-US" sz="1600" i="1" dirty="0">
                              <a:latin typeface="Cambria Math" panose="02040503050406030204" pitchFamily="18" charset="0"/>
                            </a:rPr>
                            <m:t>𝐶𝑃</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𝐼</m:t>
                              </m:r>
                            </m:e>
                            <m:sub>
                              <m:r>
                                <a:rPr lang="en-US" sz="1600" i="1" dirty="0">
                                  <a:latin typeface="Cambria Math" panose="02040503050406030204" pitchFamily="18" charset="0"/>
                                </a:rPr>
                                <m:t>2022</m:t>
                              </m:r>
                            </m:sub>
                          </m:sSub>
                        </m:den>
                      </m:f>
                      <m:r>
                        <a:rPr lang="en-US" sz="1600" b="0" i="1" dirty="0" smtClean="0">
                          <a:latin typeface="Cambria Math" panose="02040503050406030204" pitchFamily="18" charset="0"/>
                        </a:rPr>
                        <m:t>×100</m:t>
                      </m:r>
                      <m:r>
                        <a:rPr lang="en-US" sz="1600" b="0" i="1" dirty="0" smtClean="0">
                          <a:latin typeface="Cambria Math" panose="02040503050406030204" pitchFamily="18" charset="0"/>
                          <a:ea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131.8−122.7</m:t>
                          </m:r>
                        </m:num>
                        <m:den>
                          <m:r>
                            <a:rPr lang="en-US" sz="1600" i="1" dirty="0">
                              <a:latin typeface="Cambria Math" panose="02040503050406030204" pitchFamily="18" charset="0"/>
                            </a:rPr>
                            <m:t>122.7</m:t>
                          </m:r>
                        </m:den>
                      </m:f>
                      <m:r>
                        <a:rPr lang="en-US" sz="1600" b="0" i="1" dirty="0" smtClean="0">
                          <a:latin typeface="Cambria Math" panose="02040503050406030204" pitchFamily="18" charset="0"/>
                        </a:rPr>
                        <m:t>×100</m:t>
                      </m:r>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rPr>
                        <m:t>7.42%</m:t>
                      </m:r>
                    </m:oMath>
                  </m:oMathPara>
                </a14:m>
                <a:endParaRPr lang="en-US" sz="1600" dirty="0"/>
              </a:p>
              <a:p>
                <a:pPr marL="0" indent="0">
                  <a:buNone/>
                </a:pPr>
                <a:endParaRPr lang="en-US" sz="1600" dirty="0"/>
              </a:p>
            </p:txBody>
          </p:sp>
        </mc:Choice>
        <mc:Fallback xmlns="">
          <p:sp>
            <p:nvSpPr>
              <p:cNvPr id="8" name="Content Placeholder 7">
                <a:extLst>
                  <a:ext uri="{FF2B5EF4-FFF2-40B4-BE49-F238E27FC236}">
                    <a16:creationId xmlns:a16="http://schemas.microsoft.com/office/drawing/2014/main" id="{13E95248-4F82-4647-7E6E-4689B50E44CA}"/>
                  </a:ext>
                </a:extLst>
              </p:cNvPr>
              <p:cNvSpPr>
                <a:spLocks noGrp="1" noRot="1" noChangeAspect="1" noMove="1" noResize="1" noEditPoints="1" noAdjustHandles="1" noChangeArrowheads="1" noChangeShapeType="1" noTextEdit="1"/>
              </p:cNvSpPr>
              <p:nvPr>
                <p:ph idx="1"/>
              </p:nvPr>
            </p:nvSpPr>
            <p:spPr>
              <a:blipFill>
                <a:blip r:embed="rId2"/>
                <a:stretch>
                  <a:fillRect l="-1005"/>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C77E2F24-62E0-7967-4627-8129C7A87D6A}"/>
              </a:ext>
            </a:extLst>
          </p:cNvPr>
          <p:cNvGraphicFramePr>
            <a:graphicFrameLocks noGrp="1"/>
          </p:cNvGraphicFramePr>
          <p:nvPr>
            <p:extLst>
              <p:ext uri="{D42A27DB-BD31-4B8C-83A1-F6EECF244321}">
                <p14:modId xmlns:p14="http://schemas.microsoft.com/office/powerpoint/2010/main" val="1047699609"/>
              </p:ext>
            </p:extLst>
          </p:nvPr>
        </p:nvGraphicFramePr>
        <p:xfrm>
          <a:off x="628650" y="1690689"/>
          <a:ext cx="7886700" cy="1483360"/>
        </p:xfrm>
        <a:graphic>
          <a:graphicData uri="http://schemas.openxmlformats.org/drawingml/2006/table">
            <a:tbl>
              <a:tblPr firstRow="1" bandRow="1">
                <a:tableStyleId>{073A0DAA-6AF3-43AB-8588-CEC1D06C72B9}</a:tableStyleId>
              </a:tblPr>
              <a:tblGrid>
                <a:gridCol w="1577340">
                  <a:extLst>
                    <a:ext uri="{9D8B030D-6E8A-4147-A177-3AD203B41FA5}">
                      <a16:colId xmlns:a16="http://schemas.microsoft.com/office/drawing/2014/main" val="1223856544"/>
                    </a:ext>
                  </a:extLst>
                </a:gridCol>
                <a:gridCol w="1577340">
                  <a:extLst>
                    <a:ext uri="{9D8B030D-6E8A-4147-A177-3AD203B41FA5}">
                      <a16:colId xmlns:a16="http://schemas.microsoft.com/office/drawing/2014/main" val="1227206704"/>
                    </a:ext>
                  </a:extLst>
                </a:gridCol>
                <a:gridCol w="1577340">
                  <a:extLst>
                    <a:ext uri="{9D8B030D-6E8A-4147-A177-3AD203B41FA5}">
                      <a16:colId xmlns:a16="http://schemas.microsoft.com/office/drawing/2014/main" val="3914827675"/>
                    </a:ext>
                  </a:extLst>
                </a:gridCol>
                <a:gridCol w="1577340">
                  <a:extLst>
                    <a:ext uri="{9D8B030D-6E8A-4147-A177-3AD203B41FA5}">
                      <a16:colId xmlns:a16="http://schemas.microsoft.com/office/drawing/2014/main" val="725291753"/>
                    </a:ext>
                  </a:extLst>
                </a:gridCol>
                <a:gridCol w="1577340">
                  <a:extLst>
                    <a:ext uri="{9D8B030D-6E8A-4147-A177-3AD203B41FA5}">
                      <a16:colId xmlns:a16="http://schemas.microsoft.com/office/drawing/2014/main" val="2791818587"/>
                    </a:ext>
                  </a:extLst>
                </a:gridCol>
              </a:tblGrid>
              <a:tr h="370840">
                <a:tc>
                  <a:txBody>
                    <a:bodyPr/>
                    <a:lstStyle/>
                    <a:p>
                      <a:pPr algn="ctr"/>
                      <a:r>
                        <a:rPr lang="en-US" dirty="0"/>
                        <a:t>Year</a:t>
                      </a:r>
                    </a:p>
                  </a:txBody>
                  <a:tcPr/>
                </a:tc>
                <a:tc>
                  <a:txBody>
                    <a:bodyPr/>
                    <a:lstStyle/>
                    <a:p>
                      <a:pPr algn="ctr"/>
                      <a:r>
                        <a:rPr lang="en-US" dirty="0"/>
                        <a:t>Price (Coffee)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Price (Donuts)</a:t>
                      </a:r>
                    </a:p>
                  </a:txBody>
                  <a:tcPr/>
                </a:tc>
                <a:tc>
                  <a:txBody>
                    <a:bodyPr/>
                    <a:lstStyle/>
                    <a:p>
                      <a:pPr algn="ctr"/>
                      <a:r>
                        <a:rPr lang="en-US" dirty="0"/>
                        <a:t>Units (Coffee)</a:t>
                      </a:r>
                    </a:p>
                  </a:txBody>
                  <a:tcPr/>
                </a:tc>
                <a:tc>
                  <a:txBody>
                    <a:bodyPr/>
                    <a:lstStyle/>
                    <a:p>
                      <a:pPr algn="ctr"/>
                      <a:r>
                        <a:rPr lang="en-US" dirty="0"/>
                        <a:t>Units (Donuts)</a:t>
                      </a:r>
                    </a:p>
                  </a:txBody>
                  <a:tcPr/>
                </a:tc>
                <a:extLst>
                  <a:ext uri="{0D108BD9-81ED-4DB2-BD59-A6C34878D82A}">
                    <a16:rowId xmlns:a16="http://schemas.microsoft.com/office/drawing/2014/main" val="994464842"/>
                  </a:ext>
                </a:extLst>
              </a:tr>
              <a:tr h="370840">
                <a:tc>
                  <a:txBody>
                    <a:bodyPr/>
                    <a:lstStyle/>
                    <a:p>
                      <a:pPr algn="ctr"/>
                      <a:r>
                        <a:rPr lang="en-US" dirty="0"/>
                        <a:t>2021</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150</a:t>
                      </a:r>
                    </a:p>
                  </a:txBody>
                  <a:tcPr/>
                </a:tc>
                <a:tc>
                  <a:txBody>
                    <a:bodyPr/>
                    <a:lstStyle/>
                    <a:p>
                      <a:pPr algn="ctr"/>
                      <a:r>
                        <a:rPr lang="en-US" dirty="0"/>
                        <a:t>70</a:t>
                      </a:r>
                    </a:p>
                  </a:txBody>
                  <a:tcPr/>
                </a:tc>
                <a:extLst>
                  <a:ext uri="{0D108BD9-81ED-4DB2-BD59-A6C34878D82A}">
                    <a16:rowId xmlns:a16="http://schemas.microsoft.com/office/drawing/2014/main" val="1059197967"/>
                  </a:ext>
                </a:extLst>
              </a:tr>
              <a:tr h="370840">
                <a:tc>
                  <a:txBody>
                    <a:bodyPr/>
                    <a:lstStyle/>
                    <a:p>
                      <a:pPr algn="ctr"/>
                      <a:r>
                        <a:rPr lang="en-US" dirty="0"/>
                        <a:t>2022</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200</a:t>
                      </a:r>
                    </a:p>
                  </a:txBody>
                  <a:tcPr/>
                </a:tc>
                <a:tc>
                  <a:txBody>
                    <a:bodyPr/>
                    <a:lstStyle/>
                    <a:p>
                      <a:pPr algn="ctr"/>
                      <a:r>
                        <a:rPr lang="en-US" dirty="0"/>
                        <a:t>100</a:t>
                      </a:r>
                    </a:p>
                  </a:txBody>
                  <a:tcPr/>
                </a:tc>
                <a:extLst>
                  <a:ext uri="{0D108BD9-81ED-4DB2-BD59-A6C34878D82A}">
                    <a16:rowId xmlns:a16="http://schemas.microsoft.com/office/drawing/2014/main" val="4094960209"/>
                  </a:ext>
                </a:extLst>
              </a:tr>
              <a:tr h="370840">
                <a:tc>
                  <a:txBody>
                    <a:bodyPr/>
                    <a:lstStyle/>
                    <a:p>
                      <a:pPr algn="ctr"/>
                      <a:r>
                        <a:rPr lang="en-US" dirty="0"/>
                        <a:t>2023</a:t>
                      </a:r>
                    </a:p>
                  </a:txBody>
                  <a:tcPr/>
                </a:tc>
                <a:tc>
                  <a:txBody>
                    <a:bodyPr/>
                    <a:lstStyle/>
                    <a:p>
                      <a:pPr algn="ctr"/>
                      <a:r>
                        <a:rPr lang="en-US" dirty="0"/>
                        <a:t>$6</a:t>
                      </a:r>
                    </a:p>
                  </a:txBody>
                  <a:tcPr/>
                </a:tc>
                <a:tc>
                  <a:txBody>
                    <a:bodyPr/>
                    <a:lstStyle/>
                    <a:p>
                      <a:pPr algn="ctr"/>
                      <a:r>
                        <a:rPr lang="en-US" dirty="0"/>
                        <a:t>$5.5</a:t>
                      </a:r>
                    </a:p>
                  </a:txBody>
                  <a:tcPr/>
                </a:tc>
                <a:tc>
                  <a:txBody>
                    <a:bodyPr/>
                    <a:lstStyle/>
                    <a:p>
                      <a:pPr algn="ctr"/>
                      <a:r>
                        <a:rPr lang="en-US" dirty="0"/>
                        <a:t>150</a:t>
                      </a:r>
                    </a:p>
                  </a:txBody>
                  <a:tcPr/>
                </a:tc>
                <a:tc>
                  <a:txBody>
                    <a:bodyPr/>
                    <a:lstStyle/>
                    <a:p>
                      <a:pPr algn="ctr"/>
                      <a:r>
                        <a:rPr lang="en-US" dirty="0"/>
                        <a:t>100</a:t>
                      </a:r>
                    </a:p>
                  </a:txBody>
                  <a:tcPr/>
                </a:tc>
                <a:extLst>
                  <a:ext uri="{0D108BD9-81ED-4DB2-BD59-A6C34878D82A}">
                    <a16:rowId xmlns:a16="http://schemas.microsoft.com/office/drawing/2014/main" val="1109130985"/>
                  </a:ext>
                </a:extLst>
              </a:tr>
            </a:tbl>
          </a:graphicData>
        </a:graphic>
      </p:graphicFrame>
    </p:spTree>
    <p:extLst>
      <p:ext uri="{BB962C8B-B14F-4D97-AF65-F5344CB8AC3E}">
        <p14:creationId xmlns:p14="http://schemas.microsoft.com/office/powerpoint/2010/main" val="332903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animEffect transition="in" filter="fade">
                                      <p:cBhvr>
                                        <p:cTn id="17" dur="500"/>
                                        <p:tgtEl>
                                          <p:spTgt spid="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9" end="9"/>
                                            </p:txEl>
                                          </p:spTgt>
                                        </p:tgtEl>
                                        <p:attrNameLst>
                                          <p:attrName>style.visibility</p:attrName>
                                        </p:attrNameLst>
                                      </p:cBhvr>
                                      <p:to>
                                        <p:strVal val="visible"/>
                                      </p:to>
                                    </p:set>
                                    <p:animEffect transition="in" filter="fade">
                                      <p:cBhvr>
                                        <p:cTn id="2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Consumer Price Index (CPI)</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48</a:t>
            </a:fld>
            <a:endParaRPr lang="en-US" dirty="0"/>
          </a:p>
        </p:txBody>
      </p:sp>
      <p:sp>
        <p:nvSpPr>
          <p:cNvPr id="8" name="Content Placeholder 7">
            <a:extLst>
              <a:ext uri="{FF2B5EF4-FFF2-40B4-BE49-F238E27FC236}">
                <a16:creationId xmlns:a16="http://schemas.microsoft.com/office/drawing/2014/main" id="{13E95248-4F82-4647-7E6E-4689B50E44CA}"/>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Currently, the period of 1982-1984 is set as the base year, and its CPI is normalized to be 100.</a:t>
            </a:r>
          </a:p>
          <a:p>
            <a:pPr lvl="3"/>
            <a:endParaRPr lang="en-US" dirty="0"/>
          </a:p>
          <a:p>
            <a:r>
              <a:rPr lang="en-US" dirty="0"/>
              <a:t>https://www.bls.gov/data/inflation_calculator.htm</a:t>
            </a:r>
          </a:p>
          <a:p>
            <a:endParaRPr lang="en-US" dirty="0"/>
          </a:p>
        </p:txBody>
      </p:sp>
      <p:pic>
        <p:nvPicPr>
          <p:cNvPr id="13" name="Content Placeholder 12">
            <a:extLst>
              <a:ext uri="{FF2B5EF4-FFF2-40B4-BE49-F238E27FC236}">
                <a16:creationId xmlns:a16="http://schemas.microsoft.com/office/drawing/2014/main" id="{675A6936-D308-89FC-7B66-AD62D296D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90689"/>
            <a:ext cx="7886700" cy="2690686"/>
          </a:xfrm>
          <a:prstGeom prst="rect">
            <a:avLst/>
          </a:prstGeom>
        </p:spPr>
      </p:pic>
    </p:spTree>
    <p:extLst>
      <p:ext uri="{BB962C8B-B14F-4D97-AF65-F5344CB8AC3E}">
        <p14:creationId xmlns:p14="http://schemas.microsoft.com/office/powerpoint/2010/main" val="38394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fade">
                                      <p:cBhvr>
                                        <p:cTn id="7" dur="500"/>
                                        <p:tgtEl>
                                          <p:spTgt spid="8">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8" end="8"/>
                                            </p:txEl>
                                          </p:spTgt>
                                        </p:tgtEl>
                                        <p:attrNameLst>
                                          <p:attrName>style.visibility</p:attrName>
                                        </p:attrNameLst>
                                      </p:cBhvr>
                                      <p:to>
                                        <p:strVal val="visible"/>
                                      </p:to>
                                    </p:set>
                                    <p:animEffect transition="in" filter="fade">
                                      <p:cBhvr>
                                        <p:cTn id="1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Why Inflation Matters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49</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r>
              <a:rPr lang="en-US" dirty="0"/>
              <a:t>If all prices and wages increased by the same proportion (“Pure Inflation”), inflation would not matter at all.</a:t>
            </a:r>
          </a:p>
          <a:p>
            <a:pPr lvl="3"/>
            <a:endParaRPr lang="en-US" dirty="0"/>
          </a:p>
          <a:p>
            <a:r>
              <a:rPr lang="en-US" dirty="0"/>
              <a:t>Inflation has an uneven effect across the economy.</a:t>
            </a:r>
          </a:p>
          <a:p>
            <a:pPr lvl="1"/>
            <a:r>
              <a:rPr lang="en-US" dirty="0"/>
              <a:t>Wages generally do not naturally outpace inflation, which leads to an erosion in the “real income” of households.</a:t>
            </a:r>
          </a:p>
          <a:p>
            <a:pPr lvl="1"/>
            <a:r>
              <a:rPr lang="en-US" dirty="0"/>
              <a:t>Individuals relying on fixed value pensions will see their purchasing power decline significantly.</a:t>
            </a:r>
          </a:p>
          <a:p>
            <a:pPr lvl="1"/>
            <a:r>
              <a:rPr lang="en-US" dirty="0"/>
              <a:t>The relative prices of goods will be affected, which leads to inefficiencies in the market.</a:t>
            </a:r>
          </a:p>
          <a:p>
            <a:pPr lvl="1"/>
            <a:r>
              <a:rPr lang="en-US" dirty="0"/>
              <a:t>Disproportionally advantages debtors over creditors.</a:t>
            </a:r>
          </a:p>
          <a:p>
            <a:pPr lvl="1"/>
            <a:r>
              <a:rPr lang="en-US" dirty="0"/>
              <a:t>Increased uncertainty and pessimism will affect investment choices of firms and consumers.</a:t>
            </a:r>
          </a:p>
          <a:p>
            <a:endParaRPr lang="en-US" dirty="0"/>
          </a:p>
          <a:p>
            <a:pPr lvl="3"/>
            <a:endParaRPr lang="en-US" dirty="0"/>
          </a:p>
        </p:txBody>
      </p:sp>
    </p:spTree>
    <p:extLst>
      <p:ext uri="{BB962C8B-B14F-4D97-AF65-F5344CB8AC3E}">
        <p14:creationId xmlns:p14="http://schemas.microsoft.com/office/powerpoint/2010/main" val="14297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Brief History of Macroeconomics</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Monetary School of Economics</a:t>
            </a:r>
          </a:p>
          <a:p>
            <a:pPr lvl="1"/>
            <a:r>
              <a:rPr lang="en-US" dirty="0"/>
              <a:t>Milton Friedman</a:t>
            </a:r>
          </a:p>
          <a:p>
            <a:pPr lvl="1"/>
            <a:r>
              <a:rPr lang="en-US" dirty="0"/>
              <a:t>Expansionary fiscal policy to stimulate demand will cause inflationary pressure, which weakens the economy.</a:t>
            </a:r>
          </a:p>
          <a:p>
            <a:pPr lvl="1"/>
            <a:r>
              <a:rPr lang="en-US" dirty="0"/>
              <a:t>“Inflationary Gap”</a:t>
            </a:r>
          </a:p>
          <a:p>
            <a:pPr lvl="1"/>
            <a:r>
              <a:rPr lang="en-US" dirty="0"/>
              <a:t>Instead of fiscal policy, regulators should rely on monetary policy to control inflation (not unemployment).</a:t>
            </a:r>
          </a:p>
          <a:p>
            <a:pPr lvl="4"/>
            <a:endParaRPr lang="en-US" dirty="0"/>
          </a:p>
          <a:p>
            <a:r>
              <a:rPr lang="en-US" dirty="0"/>
              <a:t>New Classical School of Economics</a:t>
            </a:r>
          </a:p>
          <a:p>
            <a:pPr lvl="1"/>
            <a:r>
              <a:rPr lang="en-US" dirty="0"/>
              <a:t>Robert Lucas, Thomas Sargent</a:t>
            </a:r>
          </a:p>
          <a:p>
            <a:pPr lvl="1"/>
            <a:r>
              <a:rPr lang="en-US" dirty="0"/>
              <a:t>“Rational Expectations”</a:t>
            </a:r>
          </a:p>
          <a:p>
            <a:pPr lvl="1"/>
            <a:r>
              <a:rPr lang="en-US" dirty="0"/>
              <a:t>In aggregate, the rational expectations of individuals will offset any government interventions.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a:t>
            </a:fld>
            <a:endParaRPr lang="en-US" dirty="0"/>
          </a:p>
        </p:txBody>
      </p:sp>
    </p:spTree>
    <p:extLst>
      <p:ext uri="{BB962C8B-B14F-4D97-AF65-F5344CB8AC3E}">
        <p14:creationId xmlns:p14="http://schemas.microsoft.com/office/powerpoint/2010/main" val="140439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Why Deflation isn’t any Better</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50</a:t>
            </a:fld>
            <a:endParaRPr lang="en-US" dirty="0"/>
          </a:p>
        </p:txBody>
      </p:sp>
      <p:sp>
        <p:nvSpPr>
          <p:cNvPr id="10" name="Content Placeholder 9">
            <a:extLst>
              <a:ext uri="{FF2B5EF4-FFF2-40B4-BE49-F238E27FC236}">
                <a16:creationId xmlns:a16="http://schemas.microsoft.com/office/drawing/2014/main" id="{539718A2-2A3B-BD01-119C-446232E9DDE4}"/>
              </a:ext>
            </a:extLst>
          </p:cNvPr>
          <p:cNvSpPr>
            <a:spLocks noGrp="1"/>
          </p:cNvSpPr>
          <p:nvPr>
            <p:ph idx="1"/>
          </p:nvPr>
        </p:nvSpPr>
        <p:spPr/>
        <p:txBody>
          <a:bodyPr/>
          <a:lstStyle/>
          <a:p>
            <a:r>
              <a:rPr lang="en-US" dirty="0"/>
              <a:t>Most economists agree that a stable, and low inflation between 1% ~ 4% is optimal for the economy.</a:t>
            </a:r>
          </a:p>
          <a:p>
            <a:pPr lvl="3"/>
            <a:endParaRPr lang="en-US" dirty="0"/>
          </a:p>
          <a:p>
            <a:r>
              <a:rPr lang="en-US" dirty="0"/>
              <a:t>It is tempting to think that deflation, the overall price level of the economy trending downward should be good.</a:t>
            </a:r>
          </a:p>
          <a:p>
            <a:pPr lvl="3"/>
            <a:endParaRPr lang="en-US" dirty="0"/>
          </a:p>
          <a:p>
            <a:r>
              <a:rPr lang="en-US" dirty="0"/>
              <a:t>However, sustained deflation will limit the efficacy of certain monetary policy to affect output.</a:t>
            </a:r>
          </a:p>
          <a:p>
            <a:pPr lvl="3"/>
            <a:endParaRPr lang="en-US" dirty="0"/>
          </a:p>
          <a:p>
            <a:r>
              <a:rPr lang="en-US" dirty="0"/>
              <a:t>Prolonged deflation may also cause firms to decrease production in anticipation of decreased profits, which leads to increased unemployment.</a:t>
            </a:r>
          </a:p>
        </p:txBody>
      </p:sp>
    </p:spTree>
    <p:extLst>
      <p:ext uri="{BB962C8B-B14F-4D97-AF65-F5344CB8AC3E}">
        <p14:creationId xmlns:p14="http://schemas.microsoft.com/office/powerpoint/2010/main" val="50925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E08F7-EAB8-60FC-760C-B20529AB6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D46BB-ED80-88E4-4E0D-5C9C3E69BB89}"/>
              </a:ext>
            </a:extLst>
          </p:cNvPr>
          <p:cNvSpPr>
            <a:spLocks noGrp="1"/>
          </p:cNvSpPr>
          <p:nvPr>
            <p:ph type="title"/>
          </p:nvPr>
        </p:nvSpPr>
        <p:spPr/>
        <p:txBody>
          <a:bodyPr/>
          <a:lstStyle/>
          <a:p>
            <a:pPr marL="0" indent="0" algn="ctr">
              <a:buNone/>
            </a:pPr>
            <a:r>
              <a:rPr lang="en-US" dirty="0"/>
              <a:t>https://pollev.com/brianpark046</a:t>
            </a:r>
          </a:p>
        </p:txBody>
      </p:sp>
      <p:sp>
        <p:nvSpPr>
          <p:cNvPr id="4" name="Date Placeholder 3">
            <a:extLst>
              <a:ext uri="{FF2B5EF4-FFF2-40B4-BE49-F238E27FC236}">
                <a16:creationId xmlns:a16="http://schemas.microsoft.com/office/drawing/2014/main" id="{D2F9174F-5B5F-C8F2-897A-B36804A9BB30}"/>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5C2C5C0B-625F-E199-BDEB-CDC6225B8214}"/>
              </a:ext>
            </a:extLst>
          </p:cNvPr>
          <p:cNvSpPr>
            <a:spLocks noGrp="1"/>
          </p:cNvSpPr>
          <p:nvPr>
            <p:ph type="ftr" sz="quarter" idx="11"/>
          </p:nvPr>
        </p:nvSpPr>
        <p:spPr/>
        <p:txBody>
          <a:bodyPr/>
          <a:lstStyle/>
          <a:p>
            <a:r>
              <a:rPr lang="en-US"/>
              <a:t>DEPARTMENT OF BUSINESS &amp; ECONOMICS</a:t>
            </a:r>
          </a:p>
        </p:txBody>
      </p:sp>
      <p:sp>
        <p:nvSpPr>
          <p:cNvPr id="6" name="Slide Number Placeholder 5">
            <a:extLst>
              <a:ext uri="{FF2B5EF4-FFF2-40B4-BE49-F238E27FC236}">
                <a16:creationId xmlns:a16="http://schemas.microsoft.com/office/drawing/2014/main" id="{45E59B17-566A-6ED0-EDE4-4503BE818038}"/>
              </a:ext>
            </a:extLst>
          </p:cNvPr>
          <p:cNvSpPr>
            <a:spLocks noGrp="1"/>
          </p:cNvSpPr>
          <p:nvPr>
            <p:ph type="sldNum" sz="quarter" idx="12"/>
          </p:nvPr>
        </p:nvSpPr>
        <p:spPr/>
        <p:txBody>
          <a:bodyPr/>
          <a:lstStyle/>
          <a:p>
            <a:fld id="{1A980C56-831A-4EAB-9EDE-57C090F4F877}" type="slidenum">
              <a:rPr lang="en-US" smtClean="0"/>
              <a:t>51</a:t>
            </a:fld>
            <a:endParaRPr lang="en-US"/>
          </a:p>
        </p:txBody>
      </p:sp>
      <p:pic>
        <p:nvPicPr>
          <p:cNvPr id="8" name="Picture 7" descr="A qr code on a white background&#10;&#10;Description automatically generated">
            <a:extLst>
              <a:ext uri="{FF2B5EF4-FFF2-40B4-BE49-F238E27FC236}">
                <a16:creationId xmlns:a16="http://schemas.microsoft.com/office/drawing/2014/main" id="{EFB5D2D2-BE9C-3ACB-0963-0ED12F3C4593}"/>
              </a:ext>
            </a:extLst>
          </p:cNvPr>
          <p:cNvPicPr>
            <a:picLocks noChangeAspect="1"/>
          </p:cNvPicPr>
          <p:nvPr/>
        </p:nvPicPr>
        <p:blipFill rotWithShape="1">
          <a:blip r:embed="rId2">
            <a:extLst>
              <a:ext uri="{28A0092B-C50C-407E-A947-70E740481C1C}">
                <a14:useLocalDpi xmlns:a14="http://schemas.microsoft.com/office/drawing/2010/main" val="0"/>
              </a:ext>
            </a:extLst>
          </a:blip>
          <a:srcRect l="7351" t="7618" r="7351" b="7660"/>
          <a:stretch/>
        </p:blipFill>
        <p:spPr>
          <a:xfrm>
            <a:off x="2088573" y="1339928"/>
            <a:ext cx="4966854" cy="4933296"/>
          </a:xfrm>
          <a:prstGeom prst="rect">
            <a:avLst/>
          </a:prstGeom>
        </p:spPr>
      </p:pic>
    </p:spTree>
    <p:extLst>
      <p:ext uri="{BB962C8B-B14F-4D97-AF65-F5344CB8AC3E}">
        <p14:creationId xmlns:p14="http://schemas.microsoft.com/office/powerpoint/2010/main" val="1090189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Unemployment</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52</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Employed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𝑁</m:t>
                    </m:r>
                    <m:r>
                      <a:rPr lang="en-US" i="1" dirty="0" smtClean="0">
                        <a:latin typeface="Cambria Math" panose="02040503050406030204" pitchFamily="18" charset="0"/>
                      </a:rPr>
                      <m:t>)</m:t>
                    </m:r>
                  </m:oMath>
                </a14:m>
                <a:r>
                  <a:rPr lang="en-US" dirty="0"/>
                  <a:t> is the number of people who have a job.</a:t>
                </a:r>
              </a:p>
              <a:p>
                <a:pPr lvl="3"/>
                <a:endParaRPr lang="en-US" dirty="0"/>
              </a:p>
              <a:p>
                <a:r>
                  <a:rPr lang="en-US" dirty="0"/>
                  <a:t>The BLS defines an employed person as any person 16 years or older in the civilian noninstitutional population who…</a:t>
                </a:r>
              </a:p>
              <a:p>
                <a:pPr lvl="1"/>
                <a:r>
                  <a:rPr lang="en-US" dirty="0"/>
                  <a:t>Did any work at all (at least 1 hour) as paid employees; worked in their own business, profession, or on their own farm, or</a:t>
                </a:r>
              </a:p>
              <a:p>
                <a:pPr lvl="1"/>
                <a:r>
                  <a:rPr lang="en-US" dirty="0"/>
                  <a:t>Worked 15 hours or more as unpaid workers in an enterprise operated by a member of the family, and</a:t>
                </a:r>
              </a:p>
              <a:p>
                <a:pPr lvl="1"/>
                <a:r>
                  <a:rPr lang="en-US" dirty="0"/>
                  <a:t>All those who were not working but who had jobs or businesses from which they were temporarily absent whether or not they were paid for the time off.</a:t>
                </a:r>
              </a:p>
              <a:p>
                <a:endParaRPr lang="en-US" dirty="0"/>
              </a:p>
              <a:p>
                <a:endParaRPr lang="en-US" dirty="0"/>
              </a:p>
              <a:p>
                <a:endParaRPr lang="en-US" dirty="0"/>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r="-696"/>
                </a:stretch>
              </a:blipFill>
            </p:spPr>
            <p:txBody>
              <a:bodyPr/>
              <a:lstStyle/>
              <a:p>
                <a:r>
                  <a:rPr lang="en-US">
                    <a:noFill/>
                  </a:rPr>
                  <a:t> </a:t>
                </a:r>
              </a:p>
            </p:txBody>
          </p:sp>
        </mc:Fallback>
      </mc:AlternateContent>
    </p:spTree>
    <p:extLst>
      <p:ext uri="{BB962C8B-B14F-4D97-AF65-F5344CB8AC3E}">
        <p14:creationId xmlns:p14="http://schemas.microsoft.com/office/powerpoint/2010/main" val="339673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Unemployment</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53</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Unemployed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𝑈</m:t>
                    </m:r>
                    <m:r>
                      <a:rPr lang="en-US" i="1" dirty="0" smtClean="0">
                        <a:latin typeface="Cambria Math" panose="02040503050406030204" pitchFamily="18" charset="0"/>
                      </a:rPr>
                      <m:t>)</m:t>
                    </m:r>
                  </m:oMath>
                </a14:m>
                <a:r>
                  <a:rPr lang="en-US" dirty="0"/>
                  <a:t> is the number of people without a job.</a:t>
                </a:r>
              </a:p>
              <a:p>
                <a:pPr lvl="3"/>
                <a:endParaRPr lang="en-US" dirty="0"/>
              </a:p>
              <a:p>
                <a:r>
                  <a:rPr lang="en-US" dirty="0"/>
                  <a:t>The BLS defines unemployed person as any person 16 years or older who…</a:t>
                </a:r>
              </a:p>
              <a:p>
                <a:pPr lvl="1"/>
                <a:r>
                  <a:rPr lang="en-US" dirty="0"/>
                  <a:t>Are not employed, and</a:t>
                </a:r>
              </a:p>
              <a:p>
                <a:pPr lvl="1"/>
                <a:r>
                  <a:rPr lang="en-US" dirty="0"/>
                  <a:t>Are currently available for work, and</a:t>
                </a:r>
              </a:p>
              <a:p>
                <a:pPr lvl="1"/>
                <a:r>
                  <a:rPr lang="en-US" dirty="0"/>
                  <a:t>Have actively looked for work in the prior 4 weeks.</a:t>
                </a:r>
              </a:p>
              <a:p>
                <a:pPr lvl="3"/>
                <a:endParaRPr lang="en-US" dirty="0"/>
              </a:p>
              <a:p>
                <a:r>
                  <a:rPr lang="en-US" dirty="0"/>
                  <a:t>Note that a person who is not employed does not automatically qualify as unemployed.</a:t>
                </a:r>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272681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7" end="7"/>
                                            </p:txEl>
                                          </p:spTgt>
                                        </p:tgtEl>
                                        <p:attrNameLst>
                                          <p:attrName>style.visibility</p:attrName>
                                        </p:attrNameLst>
                                      </p:cBhvr>
                                      <p:to>
                                        <p:strVal val="visible"/>
                                      </p:to>
                                    </p:set>
                                    <p:animEffect transition="in" filter="fade">
                                      <p:cBhvr>
                                        <p:cTn id="32"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8087-8777-BCA9-ACC2-D300AC1FA1CF}"/>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instructions screen
Activity Title: A college senior student has submitted applications with three companies for summer jobs. However, it is only March and they don't wish to start work until at least June, because they are attending school. Would they be classified as unemployed?
Slide 53</a:t>
            </a:r>
          </a:p>
        </p:txBody>
      </p:sp>
      <p:sp>
        <p:nvSpPr>
          <p:cNvPr id="3" name="Date Placeholder 2" descr="Poll Everywhere multiple choice poll instructions screen&#10;Activity Title: A college senior student has submitted applications with three companies for summer jobs. However, it is only March and they don't wish to start work until at least June, because they are attending school. Would they be classified as unemployed?">
            <a:extLst>
              <a:ext uri="{FF2B5EF4-FFF2-40B4-BE49-F238E27FC236}">
                <a16:creationId xmlns:a16="http://schemas.microsoft.com/office/drawing/2014/main" id="{A2DA76D6-45F2-D836-CE4D-6F941C045593}"/>
              </a:ext>
            </a:extLst>
          </p:cNvPr>
          <p:cNvSpPr>
            <a:spLocks noGrp="1"/>
          </p:cNvSpPr>
          <p:nvPr>
            <p:ph type="dt" sz="half" idx="10"/>
          </p:nvPr>
        </p:nvSpPr>
        <p:spPr/>
        <p:txBody>
          <a:bodyPr/>
          <a:lstStyle/>
          <a:p>
            <a:r>
              <a:rPr lang="en-US"/>
              <a:t>ECON 301</a:t>
            </a:r>
            <a:endParaRPr lang="en-US" dirty="0"/>
          </a:p>
        </p:txBody>
      </p:sp>
      <p:sp>
        <p:nvSpPr>
          <p:cNvPr id="4" name="Footer Placeholder 3">
            <a:extLst>
              <a:ext uri="{FF2B5EF4-FFF2-40B4-BE49-F238E27FC236}">
                <a16:creationId xmlns:a16="http://schemas.microsoft.com/office/drawing/2014/main" id="{89F38AE6-F2E5-3F51-B4BB-8121945DEDC2}"/>
              </a:ext>
            </a:extLst>
          </p:cNvPr>
          <p:cNvSpPr>
            <a:spLocks noGrp="1"/>
          </p:cNvSpPr>
          <p:nvPr>
            <p:ph type="ftr" sz="quarter" idx="11"/>
          </p:nvPr>
        </p:nvSpPr>
        <p:spPr/>
        <p:txBody>
          <a:bodyPr/>
          <a:lstStyle/>
          <a:p>
            <a:r>
              <a:rPr lang="en-US"/>
              <a:t>DEPARTMENT OF BUSINESS &amp; ECONOMICS</a:t>
            </a:r>
            <a:endParaRPr lang="en-US" dirty="0"/>
          </a:p>
        </p:txBody>
      </p:sp>
      <p:sp>
        <p:nvSpPr>
          <p:cNvPr id="5" name="Slide Number Placeholder 4">
            <a:extLst>
              <a:ext uri="{FF2B5EF4-FFF2-40B4-BE49-F238E27FC236}">
                <a16:creationId xmlns:a16="http://schemas.microsoft.com/office/drawing/2014/main" id="{F18C4224-BE5F-C54F-348B-6408BB26EBA0}"/>
              </a:ext>
            </a:extLst>
          </p:cNvPr>
          <p:cNvSpPr>
            <a:spLocks noGrp="1"/>
          </p:cNvSpPr>
          <p:nvPr>
            <p:ph type="sldNum" sz="quarter" idx="12"/>
          </p:nvPr>
        </p:nvSpPr>
        <p:spPr/>
        <p:txBody>
          <a:bodyPr/>
          <a:lstStyle/>
          <a:p>
            <a:fld id="{1A980C56-831A-4EAB-9EDE-57C090F4F877}" type="slidenum">
              <a:rPr lang="en-US" smtClean="0"/>
              <a:t>54</a:t>
            </a:fld>
            <a:endParaRPr lang="en-US" dirty="0"/>
          </a:p>
        </p:txBody>
      </p:sp>
      <p:pic>
        <p:nvPicPr>
          <p:cNvPr id="7" name="Picture 6">
            <a:extLst>
              <a:ext uri="{FF2B5EF4-FFF2-40B4-BE49-F238E27FC236}">
                <a16:creationId xmlns:a16="http://schemas.microsoft.com/office/drawing/2014/main" id="{B5C413B0-C552-82C1-D560-1B71D202F66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3455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583A-9F99-FF73-E5FE-89C4505D1312}"/>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chart screen
Activity Title: A college senior student has submitted applications with three companies for summer jobs. However, it is only March and they don't wish to start work until at least June, because they are attending school. Would they be classified as unemployed?
Slide 55</a:t>
            </a:r>
          </a:p>
        </p:txBody>
      </p:sp>
      <p:sp>
        <p:nvSpPr>
          <p:cNvPr id="3" name="Date Placeholder 2" descr="Poll Everywhere multiple choice poll chart screen&#10;Activity Title: A college senior student has submitted applications with three companies for summer jobs. However, it is only March and they don't wish to start work until at least June, because they are attending school. Would they be classified as unemployed?">
            <a:extLst>
              <a:ext uri="{FF2B5EF4-FFF2-40B4-BE49-F238E27FC236}">
                <a16:creationId xmlns:a16="http://schemas.microsoft.com/office/drawing/2014/main" id="{820A49C8-8B88-A28E-F93F-9A2A52F65ECE}"/>
              </a:ext>
            </a:extLst>
          </p:cNvPr>
          <p:cNvSpPr>
            <a:spLocks noGrp="1"/>
          </p:cNvSpPr>
          <p:nvPr>
            <p:ph type="dt" sz="half" idx="10"/>
          </p:nvPr>
        </p:nvSpPr>
        <p:spPr/>
        <p:txBody>
          <a:bodyPr/>
          <a:lstStyle/>
          <a:p>
            <a:r>
              <a:rPr lang="en-US"/>
              <a:t>ECON 301</a:t>
            </a:r>
            <a:endParaRPr lang="en-US" dirty="0"/>
          </a:p>
        </p:txBody>
      </p:sp>
      <p:sp>
        <p:nvSpPr>
          <p:cNvPr id="4" name="Footer Placeholder 3">
            <a:extLst>
              <a:ext uri="{FF2B5EF4-FFF2-40B4-BE49-F238E27FC236}">
                <a16:creationId xmlns:a16="http://schemas.microsoft.com/office/drawing/2014/main" id="{6B4F91DE-3DA1-DA21-0246-94C9B14662CD}"/>
              </a:ext>
            </a:extLst>
          </p:cNvPr>
          <p:cNvSpPr>
            <a:spLocks noGrp="1"/>
          </p:cNvSpPr>
          <p:nvPr>
            <p:ph type="ftr" sz="quarter" idx="11"/>
          </p:nvPr>
        </p:nvSpPr>
        <p:spPr/>
        <p:txBody>
          <a:bodyPr/>
          <a:lstStyle/>
          <a:p>
            <a:r>
              <a:rPr lang="en-US"/>
              <a:t>DEPARTMENT OF BUSINESS &amp; ECONOMICS</a:t>
            </a:r>
            <a:endParaRPr lang="en-US" dirty="0"/>
          </a:p>
        </p:txBody>
      </p:sp>
      <p:sp>
        <p:nvSpPr>
          <p:cNvPr id="5" name="Slide Number Placeholder 4">
            <a:extLst>
              <a:ext uri="{FF2B5EF4-FFF2-40B4-BE49-F238E27FC236}">
                <a16:creationId xmlns:a16="http://schemas.microsoft.com/office/drawing/2014/main" id="{2FF62A1A-68ED-5CFD-E562-9B4E68A2B69C}"/>
              </a:ext>
            </a:extLst>
          </p:cNvPr>
          <p:cNvSpPr>
            <a:spLocks noGrp="1"/>
          </p:cNvSpPr>
          <p:nvPr>
            <p:ph type="sldNum" sz="quarter" idx="12"/>
          </p:nvPr>
        </p:nvSpPr>
        <p:spPr/>
        <p:txBody>
          <a:bodyPr/>
          <a:lstStyle/>
          <a:p>
            <a:fld id="{1A980C56-831A-4EAB-9EDE-57C090F4F877}" type="slidenum">
              <a:rPr lang="en-US" smtClean="0"/>
              <a:t>55</a:t>
            </a:fld>
            <a:endParaRPr lang="en-US" dirty="0"/>
          </a:p>
        </p:txBody>
      </p:sp>
      <p:pic>
        <p:nvPicPr>
          <p:cNvPr id="7" name="Picture 6">
            <a:extLst>
              <a:ext uri="{FF2B5EF4-FFF2-40B4-BE49-F238E27FC236}">
                <a16:creationId xmlns:a16="http://schemas.microsoft.com/office/drawing/2014/main" id="{BFC2AB41-45A3-269E-A346-C330DCEB782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9663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Solutions to In-Class Poll</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56</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They were above 16 years old, and</a:t>
            </a:r>
          </a:p>
          <a:p>
            <a:r>
              <a:rPr lang="en-US" dirty="0"/>
              <a:t>They were not employed, and</a:t>
            </a:r>
          </a:p>
          <a:p>
            <a:r>
              <a:rPr lang="en-US" dirty="0"/>
              <a:t>They actively looked for work in the past 4 weeks,</a:t>
            </a:r>
          </a:p>
          <a:p>
            <a:r>
              <a:rPr lang="en-US" dirty="0"/>
              <a:t>However, they were not currently available to work, since they were still in school.</a:t>
            </a:r>
          </a:p>
          <a:p>
            <a:r>
              <a:rPr lang="en-US" dirty="0"/>
              <a:t>Therefore, they will not be counted as unemployed.</a:t>
            </a:r>
          </a:p>
          <a:p>
            <a:endParaRPr lang="en-US" dirty="0"/>
          </a:p>
        </p:txBody>
      </p:sp>
    </p:spTree>
    <p:extLst>
      <p:ext uri="{BB962C8B-B14F-4D97-AF65-F5344CB8AC3E}">
        <p14:creationId xmlns:p14="http://schemas.microsoft.com/office/powerpoint/2010/main" val="282132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Unemployment</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57</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dirty="0"/>
                  <a:t>Those who are employed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𝑁</m:t>
                    </m:r>
                    <m:r>
                      <a:rPr lang="en-US" i="1" dirty="0" smtClean="0">
                        <a:latin typeface="Cambria Math" panose="02040503050406030204" pitchFamily="18" charset="0"/>
                      </a:rPr>
                      <m:t>)</m:t>
                    </m:r>
                  </m:oMath>
                </a14:m>
                <a:r>
                  <a:rPr lang="en-US" dirty="0"/>
                  <a:t> or unemployed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𝑈</m:t>
                    </m:r>
                    <m:r>
                      <a:rPr lang="en-US" i="1" dirty="0" smtClean="0">
                        <a:latin typeface="Cambria Math" panose="02040503050406030204" pitchFamily="18" charset="0"/>
                      </a:rPr>
                      <m:t>)</m:t>
                    </m:r>
                  </m:oMath>
                </a14:m>
                <a:r>
                  <a:rPr lang="en-US" dirty="0"/>
                  <a:t> as defined by the BLS constitute the Labor Force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𝐿</m:t>
                    </m:r>
                    <m:r>
                      <a:rPr lang="en-US" i="1" dirty="0" smtClean="0">
                        <a:latin typeface="Cambria Math" panose="02040503050406030204" pitchFamily="18" charset="0"/>
                      </a:rPr>
                      <m:t>)</m:t>
                    </m:r>
                  </m:oMath>
                </a14:m>
                <a:r>
                  <a:rPr lang="en-US" dirty="0"/>
                  <a:t>.</a:t>
                </a:r>
              </a:p>
              <a:p>
                <a:pPr marL="0" indent="0">
                  <a:buNone/>
                </a:pPr>
                <a:endParaRPr lang="en-US" sz="5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𝑈</m:t>
                      </m:r>
                    </m:oMath>
                  </m:oMathPara>
                </a14:m>
                <a:endParaRPr lang="en-US" sz="1600" dirty="0"/>
              </a:p>
              <a:p>
                <a:pPr marL="0" indent="0">
                  <a:buNone/>
                </a:pPr>
                <a:endParaRPr lang="en-US" sz="500" dirty="0"/>
              </a:p>
              <a:p>
                <a:r>
                  <a:rPr lang="en-US" dirty="0"/>
                  <a:t>People who are not actively looking for a job is counted as “Not in the Labor Force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𝑁𝐿</m:t>
                    </m:r>
                    <m:r>
                      <a:rPr lang="en-US" i="1" dirty="0" smtClean="0">
                        <a:latin typeface="Cambria Math" panose="02040503050406030204" pitchFamily="18" charset="0"/>
                      </a:rPr>
                      <m:t>)</m:t>
                    </m:r>
                  </m:oMath>
                </a14:m>
                <a:r>
                  <a:rPr lang="en-US" dirty="0"/>
                  <a:t>.”</a:t>
                </a:r>
              </a:p>
              <a:p>
                <a:pPr lvl="3"/>
                <a:endParaRPr lang="en-US" sz="1600" dirty="0"/>
              </a:p>
              <a:p>
                <a:r>
                  <a:rPr lang="en-US" dirty="0"/>
                  <a:t>The sum of people in the labor force, and people not in the labor force will add up to the “civilian non-institutional population.”</a:t>
                </a:r>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r="-1391"/>
                </a:stretch>
              </a:blipFill>
            </p:spPr>
            <p:txBody>
              <a:bodyPr/>
              <a:lstStyle/>
              <a:p>
                <a:r>
                  <a:rPr lang="en-US">
                    <a:noFill/>
                  </a:rPr>
                  <a:t> </a:t>
                </a:r>
              </a:p>
            </p:txBody>
          </p:sp>
        </mc:Fallback>
      </mc:AlternateContent>
    </p:spTree>
    <p:extLst>
      <p:ext uri="{BB962C8B-B14F-4D97-AF65-F5344CB8AC3E}">
        <p14:creationId xmlns:p14="http://schemas.microsoft.com/office/powerpoint/2010/main" val="22361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fade">
                                      <p:cBhvr>
                                        <p:cTn id="22"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Unemployment</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58</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dirty="0"/>
                  <a:t>The Labor Force Participation Rate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𝐿𝐹𝑃𝑅</m:t>
                    </m:r>
                    <m:r>
                      <a:rPr lang="en-US" i="1" dirty="0" smtClean="0">
                        <a:latin typeface="Cambria Math" panose="02040503050406030204" pitchFamily="18" charset="0"/>
                      </a:rPr>
                      <m:t>)</m:t>
                    </m:r>
                  </m:oMath>
                </a14:m>
                <a:r>
                  <a:rPr lang="en-US" dirty="0"/>
                  <a:t> is defined as the ratio of people who are in the labor force to the number of civilian non-institutional population.</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𝐿𝐹𝑃𝑅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𝑁𝐿</m:t>
                          </m:r>
                        </m:den>
                      </m:f>
                    </m:oMath>
                  </m:oMathPara>
                </a14:m>
                <a:endParaRPr lang="en-US" sz="1600" dirty="0"/>
              </a:p>
              <a:p>
                <a:pPr marL="0" indent="0">
                  <a:buNone/>
                </a:pPr>
                <a:endParaRPr lang="en-US" sz="1600" dirty="0"/>
              </a:p>
              <a:p>
                <a:r>
                  <a:rPr lang="en-US" dirty="0"/>
                  <a:t>The Unemployment Rate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m:t>
                    </m:r>
                  </m:oMath>
                </a14:m>
                <a:r>
                  <a:rPr lang="en-US" dirty="0"/>
                  <a:t> is defined as the ratio of people who are unemployed to the number of people in the labor force.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𝑈</m:t>
                          </m:r>
                        </m:num>
                        <m:den>
                          <m:r>
                            <a:rPr lang="en-US" b="0" i="1" smtClean="0">
                              <a:latin typeface="Cambria Math" panose="02040503050406030204" pitchFamily="18" charset="0"/>
                            </a:rPr>
                            <m:t>𝐿</m:t>
                          </m:r>
                        </m:den>
                      </m:f>
                    </m:oMath>
                  </m:oMathPara>
                </a14:m>
                <a:endParaRPr lang="en-US" sz="1600" dirty="0"/>
              </a:p>
              <a:p>
                <a:endParaRPr lang="en-US" dirty="0"/>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Tree>
    <p:extLst>
      <p:ext uri="{BB962C8B-B14F-4D97-AF65-F5344CB8AC3E}">
        <p14:creationId xmlns:p14="http://schemas.microsoft.com/office/powerpoint/2010/main" val="12346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fade">
                                      <p:cBhvr>
                                        <p:cTn id="2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16980-D617-CFB4-7AC3-8B1AC94C94E1}"/>
              </a:ext>
            </a:extLst>
          </p:cNvPr>
          <p:cNvSpPr>
            <a:spLocks noGrp="1"/>
          </p:cNvSpPr>
          <p:nvPr>
            <p:ph type="dt" sz="half" idx="10"/>
          </p:nvPr>
        </p:nvSpPr>
        <p:spPr/>
        <p:txBody>
          <a:bodyPr/>
          <a:lstStyle/>
          <a:p>
            <a:r>
              <a:rPr lang="en-US"/>
              <a:t>ECON 301</a:t>
            </a:r>
            <a:endParaRPr lang="en-US" dirty="0"/>
          </a:p>
        </p:txBody>
      </p:sp>
      <p:sp>
        <p:nvSpPr>
          <p:cNvPr id="3" name="Footer Placeholder 2">
            <a:extLst>
              <a:ext uri="{FF2B5EF4-FFF2-40B4-BE49-F238E27FC236}">
                <a16:creationId xmlns:a16="http://schemas.microsoft.com/office/drawing/2014/main" id="{F801E906-41BD-42AD-EC86-78C2BC5CF9CE}"/>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58A31A79-51C2-81F4-9647-1FC62443E9A1}"/>
              </a:ext>
            </a:extLst>
          </p:cNvPr>
          <p:cNvSpPr>
            <a:spLocks noGrp="1"/>
          </p:cNvSpPr>
          <p:nvPr>
            <p:ph type="sldNum" sz="quarter" idx="12"/>
          </p:nvPr>
        </p:nvSpPr>
        <p:spPr/>
        <p:txBody>
          <a:bodyPr/>
          <a:lstStyle/>
          <a:p>
            <a:fld id="{1A980C56-831A-4EAB-9EDE-57C090F4F877}" type="slidenum">
              <a:rPr lang="en-US" smtClean="0"/>
              <a:t>59</a:t>
            </a:fld>
            <a:endParaRPr lang="en-US" dirty="0"/>
          </a:p>
        </p:txBody>
      </p:sp>
      <p:pic>
        <p:nvPicPr>
          <p:cNvPr id="7" name="Picture 6">
            <a:extLst>
              <a:ext uri="{FF2B5EF4-FFF2-40B4-BE49-F238E27FC236}">
                <a16:creationId xmlns:a16="http://schemas.microsoft.com/office/drawing/2014/main" id="{DEB92D48-1449-A51F-5023-A49B22AA1B4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139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Three Central Themes of Macroeconomics</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Macroeconomics is the study of the economy as a whole.</a:t>
            </a:r>
          </a:p>
          <a:p>
            <a:pPr lvl="3"/>
            <a:endParaRPr lang="en-US" dirty="0"/>
          </a:p>
          <a:p>
            <a:r>
              <a:rPr lang="en-US" dirty="0"/>
              <a:t>Three main topics that typically occupy the center of interest in the field of Macroeconomics is…</a:t>
            </a:r>
          </a:p>
          <a:p>
            <a:pPr lvl="1"/>
            <a:r>
              <a:rPr lang="en-US" dirty="0"/>
              <a:t>Aggregate Output</a:t>
            </a:r>
          </a:p>
          <a:p>
            <a:pPr lvl="1"/>
            <a:r>
              <a:rPr lang="en-US" dirty="0"/>
              <a:t>Unemployment</a:t>
            </a:r>
          </a:p>
          <a:p>
            <a:pPr lvl="1"/>
            <a:r>
              <a:rPr lang="en-US" dirty="0"/>
              <a:t>Inflation</a:t>
            </a:r>
          </a:p>
          <a:p>
            <a:pPr lvl="3"/>
            <a:endParaRPr lang="en-US" dirty="0"/>
          </a:p>
          <a:p>
            <a:r>
              <a:rPr lang="en-US" dirty="0"/>
              <a:t>How do economies grow over time?</a:t>
            </a:r>
          </a:p>
          <a:p>
            <a:r>
              <a:rPr lang="en-US" dirty="0"/>
              <a:t>How can we keep unemployment at a reasonable level?</a:t>
            </a:r>
          </a:p>
          <a:p>
            <a:r>
              <a:rPr lang="en-US" dirty="0"/>
              <a:t>How can we keep prices stable?</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a:t>
            </a:fld>
            <a:endParaRPr lang="en-US" dirty="0"/>
          </a:p>
        </p:txBody>
      </p:sp>
    </p:spTree>
    <p:extLst>
      <p:ext uri="{BB962C8B-B14F-4D97-AF65-F5344CB8AC3E}">
        <p14:creationId xmlns:p14="http://schemas.microsoft.com/office/powerpoint/2010/main" val="8099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Solutions to In-Class Poll</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60</a:t>
            </a:fld>
            <a:endParaRPr lang="en-US"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lstStyle/>
              <a:p>
                <a:r>
                  <a:rPr lang="en-US" dirty="0"/>
                  <a:t>First, we find the number of unemployed people. The number of unemployed is equal to the difference between the labor force and employment.</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=167,451,000−161,183,000=6,268,000</m:t>
                      </m:r>
                    </m:oMath>
                  </m:oMathPara>
                </a14:m>
                <a:endParaRPr lang="en-US" dirty="0"/>
              </a:p>
              <a:p>
                <a:pPr lvl="3"/>
                <a:endParaRPr lang="en-US" dirty="0"/>
              </a:p>
              <a:p>
                <a:r>
                  <a:rPr lang="en-US" dirty="0"/>
                  <a:t>Then, apply the formula for the unemployment rate to find the final answer:</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𝑈</m:t>
                          </m:r>
                        </m:num>
                        <m:den>
                          <m:r>
                            <a:rPr lang="en-US" b="0" i="1" smtClean="0">
                              <a:latin typeface="Cambria Math" panose="02040503050406030204" pitchFamily="18" charset="0"/>
                            </a:rPr>
                            <m:t>𝐿</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6,268,000</m:t>
                          </m:r>
                        </m:num>
                        <m:den>
                          <m:r>
                            <a:rPr lang="en-US" b="0" i="1" smtClean="0">
                              <a:latin typeface="Cambria Math" panose="02040503050406030204" pitchFamily="18" charset="0"/>
                            </a:rPr>
                            <m:t>167,451,000</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3.74%</m:t>
                      </m:r>
                    </m:oMath>
                  </m:oMathPara>
                </a14:m>
                <a:endParaRPr lang="en-US" dirty="0"/>
              </a:p>
            </p:txBody>
          </p:sp>
        </mc:Choice>
        <mc:Fallback xmlns="">
          <p:sp>
            <p:nvSpPr>
              <p:cNvPr id="15" name="Content Placeholder 14">
                <a:extLst>
                  <a:ext uri="{FF2B5EF4-FFF2-40B4-BE49-F238E27FC236}">
                    <a16:creationId xmlns:a16="http://schemas.microsoft.com/office/drawing/2014/main" id="{C8AF2CFA-45DD-B506-6530-EC483EFE46ED}"/>
                  </a:ext>
                </a:extLst>
              </p:cNvPr>
              <p:cNvSpPr>
                <a:spLocks noGrp="1" noRot="1" noChangeAspect="1" noMove="1" noResize="1" noEditPoints="1" noAdjustHandles="1" noChangeArrowheads="1" noChangeShapeType="1" noTextEdit="1"/>
              </p:cNvSpPr>
              <p:nvPr>
                <p:ph idx="1"/>
              </p:nvPr>
            </p:nvSpPr>
            <p:spPr>
              <a:blipFill>
                <a:blip r:embed="rId2"/>
                <a:stretch>
                  <a:fillRect l="-1005" t="-1821" r="-1468"/>
                </a:stretch>
              </a:blipFill>
            </p:spPr>
            <p:txBody>
              <a:bodyPr/>
              <a:lstStyle/>
              <a:p>
                <a:r>
                  <a:rPr lang="en-US">
                    <a:noFill/>
                  </a:rPr>
                  <a:t> </a:t>
                </a:r>
              </a:p>
            </p:txBody>
          </p:sp>
        </mc:Fallback>
      </mc:AlternateContent>
    </p:spTree>
    <p:extLst>
      <p:ext uri="{BB962C8B-B14F-4D97-AF65-F5344CB8AC3E}">
        <p14:creationId xmlns:p14="http://schemas.microsoft.com/office/powerpoint/2010/main" val="28122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animEffect transition="in" filter="fade">
                                      <p:cBhvr>
                                        <p:cTn id="13" dur="500"/>
                                        <p:tgtEl>
                                          <p:spTgt spid="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6" end="6"/>
                                            </p:txEl>
                                          </p:spTgt>
                                        </p:tgtEl>
                                        <p:attrNameLst>
                                          <p:attrName>style.visibility</p:attrName>
                                        </p:attrNameLst>
                                      </p:cBhvr>
                                      <p:to>
                                        <p:strVal val="visible"/>
                                      </p:to>
                                    </p:set>
                                    <p:animEffect transition="in" filter="fade">
                                      <p:cBhvr>
                                        <p:cTn id="16"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Types of Unemployment</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61</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dirty="0"/>
              <a:t>Frictional Unemployment</a:t>
            </a:r>
          </a:p>
          <a:p>
            <a:pPr lvl="1"/>
            <a:r>
              <a:rPr lang="en-US" dirty="0"/>
              <a:t>Unemployment due to the nature of the labor market.</a:t>
            </a:r>
          </a:p>
          <a:p>
            <a:pPr lvl="1"/>
            <a:r>
              <a:rPr lang="en-US" dirty="0"/>
              <a:t>Happens due to the time-consuming nature of job searches.</a:t>
            </a:r>
          </a:p>
          <a:p>
            <a:pPr lvl="3"/>
            <a:endParaRPr lang="en-US" dirty="0"/>
          </a:p>
          <a:p>
            <a:r>
              <a:rPr lang="en-US" dirty="0"/>
              <a:t>Structural Unemployment</a:t>
            </a:r>
          </a:p>
          <a:p>
            <a:pPr lvl="1"/>
            <a:r>
              <a:rPr lang="en-US" dirty="0"/>
              <a:t>Unemployment due to labor supply overwhelming labor demand.</a:t>
            </a:r>
          </a:p>
          <a:p>
            <a:pPr lvl="1"/>
            <a:r>
              <a:rPr lang="en-US" dirty="0"/>
              <a:t>Often accompanied by structural shifts at the industry-level.</a:t>
            </a:r>
          </a:p>
          <a:p>
            <a:pPr lvl="3"/>
            <a:endParaRPr lang="en-US" dirty="0"/>
          </a:p>
          <a:p>
            <a:r>
              <a:rPr lang="en-US" dirty="0"/>
              <a:t>Cyclical Unemployment</a:t>
            </a:r>
          </a:p>
          <a:p>
            <a:pPr lvl="1"/>
            <a:r>
              <a:rPr lang="en-US" dirty="0"/>
              <a:t>Unemployment due to swings in the business cycle.</a:t>
            </a:r>
          </a:p>
        </p:txBody>
      </p:sp>
    </p:spTree>
    <p:extLst>
      <p:ext uri="{BB962C8B-B14F-4D97-AF65-F5344CB8AC3E}">
        <p14:creationId xmlns:p14="http://schemas.microsoft.com/office/powerpoint/2010/main" val="27557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fade">
                                      <p:cBhvr>
                                        <p:cTn id="12" dur="50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8" end="8"/>
                                            </p:txEl>
                                          </p:spTgt>
                                        </p:tgtEl>
                                        <p:attrNameLst>
                                          <p:attrName>style.visibility</p:attrName>
                                        </p:attrNameLst>
                                      </p:cBhvr>
                                      <p:to>
                                        <p:strVal val="visible"/>
                                      </p:to>
                                    </p:set>
                                    <p:animEffect transition="in" filter="fade">
                                      <p:cBhvr>
                                        <p:cTn id="17" dur="500"/>
                                        <p:tgtEl>
                                          <p:spTgt spid="15">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fade">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9" end="9"/>
                                            </p:txEl>
                                          </p:spTgt>
                                        </p:tgtEl>
                                        <p:attrNameLst>
                                          <p:attrName>style.visibility</p:attrName>
                                        </p:attrNameLst>
                                      </p:cBhvr>
                                      <p:to>
                                        <p:strVal val="visible"/>
                                      </p:to>
                                    </p:set>
                                    <p:animEffect transition="in" filter="fade">
                                      <p:cBhvr>
                                        <p:cTn id="42"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Limits of Unemployment Rates?</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62</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dirty="0"/>
              <a:t>Suppose that the economy is deep in a recession so that employers cut back on hiring and lay off employees.</a:t>
            </a:r>
          </a:p>
          <a:p>
            <a:pPr lvl="3"/>
            <a:endParaRPr lang="en-US" dirty="0"/>
          </a:p>
          <a:p>
            <a:r>
              <a:rPr lang="en-US" dirty="0"/>
              <a:t>We may see a “discouraged worker effect” where people give up on looking for work, decreasing the size of the labor force.</a:t>
            </a:r>
          </a:p>
          <a:p>
            <a:pPr lvl="3"/>
            <a:endParaRPr lang="en-US" dirty="0"/>
          </a:p>
          <a:p>
            <a:r>
              <a:rPr lang="en-US" dirty="0"/>
              <a:t>Unemployment rates may be underestimated under prolonged recessions.</a:t>
            </a:r>
          </a:p>
          <a:p>
            <a:pPr lvl="3"/>
            <a:endParaRPr lang="en-US" dirty="0"/>
          </a:p>
          <a:p>
            <a:r>
              <a:rPr lang="en-US" dirty="0"/>
              <a:t>Economists sometime turn their attention to “employment rates” as a supplementary measure.</a:t>
            </a:r>
          </a:p>
        </p:txBody>
      </p:sp>
    </p:spTree>
    <p:extLst>
      <p:ext uri="{BB962C8B-B14F-4D97-AF65-F5344CB8AC3E}">
        <p14:creationId xmlns:p14="http://schemas.microsoft.com/office/powerpoint/2010/main" val="407496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fade">
                                      <p:cBhvr>
                                        <p:cTn id="22"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Output, Unemployment, and Inflation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63</a:t>
            </a:fld>
            <a:endParaRPr lang="en-US" dirty="0"/>
          </a:p>
        </p:txBody>
      </p:sp>
      <p:sp>
        <p:nvSpPr>
          <p:cNvPr id="15" name="Content Placeholder 14">
            <a:extLst>
              <a:ext uri="{FF2B5EF4-FFF2-40B4-BE49-F238E27FC236}">
                <a16:creationId xmlns:a16="http://schemas.microsoft.com/office/drawing/2014/main" id="{C8AF2CFA-45DD-B506-6530-EC483EFE46ED}"/>
              </a:ext>
            </a:extLst>
          </p:cNvPr>
          <p:cNvSpPr>
            <a:spLocks noGrp="1"/>
          </p:cNvSpPr>
          <p:nvPr>
            <p:ph idx="1"/>
          </p:nvPr>
        </p:nvSpPr>
        <p:spPr/>
        <p:txBody>
          <a:bodyPr>
            <a:normAutofit/>
          </a:bodyPr>
          <a:lstStyle/>
          <a:p>
            <a:r>
              <a:rPr lang="en-US" b="1" dirty="0"/>
              <a:t>Okun’s Law</a:t>
            </a:r>
            <a:r>
              <a:rPr lang="en-US" dirty="0"/>
              <a:t> states that when output growth is high, unemployment will decrease.</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400" dirty="0"/>
              <a:t>                                                                                                                                                  St. Louis Fed </a:t>
            </a:r>
          </a:p>
        </p:txBody>
      </p:sp>
      <p:pic>
        <p:nvPicPr>
          <p:cNvPr id="7" name="Content Placeholder 6" descr="A graph of the change in employment recovery&#10;&#10;Description automatically generated">
            <a:extLst>
              <a:ext uri="{FF2B5EF4-FFF2-40B4-BE49-F238E27FC236}">
                <a16:creationId xmlns:a16="http://schemas.microsoft.com/office/drawing/2014/main" id="{7680087D-0BDB-E190-6B92-F94FB9946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573" y="2631781"/>
            <a:ext cx="4966854" cy="3545182"/>
          </a:xfrm>
          <a:prstGeom prst="rect">
            <a:avLst/>
          </a:prstGeom>
        </p:spPr>
      </p:pic>
    </p:spTree>
    <p:extLst>
      <p:ext uri="{BB962C8B-B14F-4D97-AF65-F5344CB8AC3E}">
        <p14:creationId xmlns:p14="http://schemas.microsoft.com/office/powerpoint/2010/main" val="69063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Output, Unemployment, and Inflation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64</a:t>
            </a:fld>
            <a:endParaRPr lang="en-US" dirty="0"/>
          </a:p>
        </p:txBody>
      </p:sp>
      <p:sp>
        <p:nvSpPr>
          <p:cNvPr id="9" name="Content Placeholder 8">
            <a:extLst>
              <a:ext uri="{FF2B5EF4-FFF2-40B4-BE49-F238E27FC236}">
                <a16:creationId xmlns:a16="http://schemas.microsoft.com/office/drawing/2014/main" id="{BB576C0D-A5F1-A4A3-9ACA-9A5FBDF954BB}"/>
              </a:ext>
            </a:extLst>
          </p:cNvPr>
          <p:cNvSpPr>
            <a:spLocks noGrp="1"/>
          </p:cNvSpPr>
          <p:nvPr>
            <p:ph idx="1"/>
          </p:nvPr>
        </p:nvSpPr>
        <p:spPr/>
        <p:txBody>
          <a:bodyPr>
            <a:normAutofit/>
          </a:bodyPr>
          <a:lstStyle/>
          <a:p>
            <a:r>
              <a:rPr lang="en-US" dirty="0"/>
              <a:t>The </a:t>
            </a:r>
            <a:r>
              <a:rPr lang="en-US" b="1" dirty="0"/>
              <a:t>Phillips Curve</a:t>
            </a:r>
            <a:r>
              <a:rPr lang="en-US" dirty="0"/>
              <a:t> shows that when unemployment is low, inflation will tend to be high.</a:t>
            </a:r>
          </a:p>
          <a:p>
            <a:endParaRPr lang="en-US" dirty="0"/>
          </a:p>
          <a:p>
            <a:endParaRPr lang="en-US" dirty="0"/>
          </a:p>
          <a:p>
            <a:endParaRPr lang="en-US" dirty="0"/>
          </a:p>
          <a:p>
            <a:endParaRPr lang="en-US" dirty="0"/>
          </a:p>
          <a:p>
            <a:endParaRPr lang="en-US" dirty="0"/>
          </a:p>
          <a:p>
            <a:endParaRPr lang="en-US" dirty="0"/>
          </a:p>
          <a:p>
            <a:pPr marL="0" indent="0">
              <a:buNone/>
            </a:pPr>
            <a:r>
              <a:rPr lang="en-US" sz="1400" dirty="0"/>
              <a:t>                                                                                                                                                  San Francisco                                  </a:t>
            </a:r>
          </a:p>
          <a:p>
            <a:pPr marL="0" indent="0">
              <a:buNone/>
            </a:pPr>
            <a:r>
              <a:rPr lang="en-US" sz="1400" dirty="0"/>
              <a:t>                                                                                                                                                  Federal Reserve</a:t>
            </a:r>
          </a:p>
        </p:txBody>
      </p:sp>
      <p:pic>
        <p:nvPicPr>
          <p:cNvPr id="11" name="Content Placeholder 6" descr="A graph of unemployment and vacancies&#10;&#10;Description automatically generated">
            <a:extLst>
              <a:ext uri="{FF2B5EF4-FFF2-40B4-BE49-F238E27FC236}">
                <a16:creationId xmlns:a16="http://schemas.microsoft.com/office/drawing/2014/main" id="{D4D85D54-B8EB-7242-4624-E4732C65B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337" y="2684029"/>
            <a:ext cx="5263326" cy="3492934"/>
          </a:xfrm>
          <a:prstGeom prst="rect">
            <a:avLst/>
          </a:prstGeom>
        </p:spPr>
      </p:pic>
    </p:spTree>
    <p:extLst>
      <p:ext uri="{BB962C8B-B14F-4D97-AF65-F5344CB8AC3E}">
        <p14:creationId xmlns:p14="http://schemas.microsoft.com/office/powerpoint/2010/main" val="185941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The Short, Medium, and Long Run</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65</a:t>
            </a:fld>
            <a:endParaRPr lang="en-US" dirty="0"/>
          </a:p>
        </p:txBody>
      </p:sp>
      <p:sp>
        <p:nvSpPr>
          <p:cNvPr id="10" name="Content Placeholder 9">
            <a:extLst>
              <a:ext uri="{FF2B5EF4-FFF2-40B4-BE49-F238E27FC236}">
                <a16:creationId xmlns:a16="http://schemas.microsoft.com/office/drawing/2014/main" id="{70D56D00-5BF9-C053-76A5-EF0D41BB3A25}"/>
              </a:ext>
            </a:extLst>
          </p:cNvPr>
          <p:cNvSpPr>
            <a:spLocks noGrp="1"/>
          </p:cNvSpPr>
          <p:nvPr>
            <p:ph idx="1"/>
          </p:nvPr>
        </p:nvSpPr>
        <p:spPr/>
        <p:txBody>
          <a:bodyPr/>
          <a:lstStyle/>
          <a:p>
            <a:r>
              <a:rPr lang="en-US" dirty="0"/>
              <a:t>We will be examining how the economy evolves over different horizons of time.</a:t>
            </a:r>
          </a:p>
          <a:p>
            <a:pPr lvl="3"/>
            <a:endParaRPr lang="en-US" dirty="0"/>
          </a:p>
          <a:p>
            <a:r>
              <a:rPr lang="en-US" dirty="0"/>
              <a:t>In the short run, output is largely determined by factors on the demand-side of the economy.</a:t>
            </a:r>
          </a:p>
          <a:p>
            <a:pPr lvl="3"/>
            <a:endParaRPr lang="en-US" dirty="0"/>
          </a:p>
          <a:p>
            <a:r>
              <a:rPr lang="en-US" dirty="0"/>
              <a:t>In the medium run, output seems to rely heavily on the supply-side factors.</a:t>
            </a:r>
          </a:p>
          <a:p>
            <a:pPr lvl="3"/>
            <a:endParaRPr lang="en-US" dirty="0"/>
          </a:p>
          <a:p>
            <a:r>
              <a:rPr lang="en-US" dirty="0"/>
              <a:t>In the long run, output is driven by R&amp;D, innovations, education, and the strength of institutions.</a:t>
            </a:r>
          </a:p>
        </p:txBody>
      </p:sp>
    </p:spTree>
    <p:extLst>
      <p:ext uri="{BB962C8B-B14F-4D97-AF65-F5344CB8AC3E}">
        <p14:creationId xmlns:p14="http://schemas.microsoft.com/office/powerpoint/2010/main" val="30064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Aggregate Output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lstStyle/>
          <a:p>
            <a:r>
              <a:rPr lang="en-US" dirty="0"/>
              <a:t>How do we measure aggregate output (national product / income) of an economy?</a:t>
            </a:r>
          </a:p>
          <a:p>
            <a:pPr lvl="3"/>
            <a:endParaRPr lang="en-US" dirty="0"/>
          </a:p>
          <a:p>
            <a:r>
              <a:rPr lang="en-US" dirty="0"/>
              <a:t>Before WW2, we relied on limited sample surveys such as sales in some grocery stores, to estimate the aggregate output.</a:t>
            </a:r>
          </a:p>
          <a:p>
            <a:pPr lvl="3"/>
            <a:endParaRPr lang="en-US" dirty="0"/>
          </a:p>
          <a:p>
            <a:r>
              <a:rPr lang="en-US" dirty="0"/>
              <a:t>Owing to the work of Simon Kuznets and Richard Stone, we now have standardized measures of national income.</a:t>
            </a:r>
          </a:p>
          <a:p>
            <a:pPr lvl="3"/>
            <a:endParaRPr lang="en-US" dirty="0"/>
          </a:p>
          <a:p>
            <a:r>
              <a:rPr lang="en-US" dirty="0"/>
              <a:t>One of the most widely used measure of aggregate output is Gross Domestic Product (GDP).</a:t>
            </a:r>
          </a:p>
          <a:p>
            <a:pPr lvl="1"/>
            <a:endParaRPr lang="en-US" dirty="0"/>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7</a:t>
            </a:fld>
            <a:endParaRPr lang="en-US" dirty="0"/>
          </a:p>
        </p:txBody>
      </p:sp>
    </p:spTree>
    <p:extLst>
      <p:ext uri="{BB962C8B-B14F-4D97-AF65-F5344CB8AC3E}">
        <p14:creationId xmlns:p14="http://schemas.microsoft.com/office/powerpoint/2010/main" val="252055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pPr algn="ctr"/>
            <a:endParaRPr lang="en-US" dirty="0"/>
          </a:p>
          <a:p>
            <a:pPr algn="ctr"/>
            <a:endParaRPr lang="en-US" dirty="0"/>
          </a:p>
          <a:p>
            <a:pPr marL="0" indent="0" algn="ctr">
              <a:buNone/>
            </a:pPr>
            <a:r>
              <a:rPr lang="en-US" sz="3200" dirty="0"/>
              <a:t>The market value of the final goods </a:t>
            </a:r>
          </a:p>
          <a:p>
            <a:pPr marL="0" indent="0" algn="ctr">
              <a:buNone/>
            </a:pPr>
            <a:r>
              <a:rPr lang="en-US" sz="3200" dirty="0"/>
              <a:t>and services produced in the economy</a:t>
            </a:r>
          </a:p>
          <a:p>
            <a:pPr marL="0" indent="0" algn="ctr">
              <a:buNone/>
            </a:pPr>
            <a:r>
              <a:rPr lang="en-US" sz="3200" dirty="0"/>
              <a:t> during a given period.</a:t>
            </a:r>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8</a:t>
            </a:fld>
            <a:endParaRPr lang="en-US" dirty="0"/>
          </a:p>
        </p:txBody>
      </p:sp>
    </p:spTree>
    <p:extLst>
      <p:ext uri="{BB962C8B-B14F-4D97-AF65-F5344CB8AC3E}">
        <p14:creationId xmlns:p14="http://schemas.microsoft.com/office/powerpoint/2010/main" val="427698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A981-4813-80DE-CAF0-EFAF9F5C5C92}"/>
              </a:ext>
            </a:extLst>
          </p:cNvPr>
          <p:cNvSpPr>
            <a:spLocks noGrp="1"/>
          </p:cNvSpPr>
          <p:nvPr>
            <p:ph type="title"/>
          </p:nvPr>
        </p:nvSpPr>
        <p:spPr/>
        <p:txBody>
          <a:bodyPr/>
          <a:lstStyle/>
          <a:p>
            <a:r>
              <a:rPr lang="en-US" dirty="0"/>
              <a:t>Gross Domestic Product</a:t>
            </a:r>
          </a:p>
        </p:txBody>
      </p:sp>
      <p:sp>
        <p:nvSpPr>
          <p:cNvPr id="3" name="Content Placeholder 2">
            <a:extLst>
              <a:ext uri="{FF2B5EF4-FFF2-40B4-BE49-F238E27FC236}">
                <a16:creationId xmlns:a16="http://schemas.microsoft.com/office/drawing/2014/main" id="{6B60E634-03A2-93AA-68ED-99B8091597DC}"/>
              </a:ext>
            </a:extLst>
          </p:cNvPr>
          <p:cNvSpPr>
            <a:spLocks noGrp="1"/>
          </p:cNvSpPr>
          <p:nvPr>
            <p:ph idx="1"/>
          </p:nvPr>
        </p:nvSpPr>
        <p:spPr/>
        <p:txBody>
          <a:bodyPr>
            <a:normAutofit/>
          </a:bodyPr>
          <a:lstStyle/>
          <a:p>
            <a:r>
              <a:rPr lang="en-US" dirty="0"/>
              <a:t>The </a:t>
            </a:r>
            <a:r>
              <a:rPr lang="en-US" u="sng" dirty="0">
                <a:solidFill>
                  <a:srgbClr val="FF0000"/>
                </a:solidFill>
              </a:rPr>
              <a:t>market value</a:t>
            </a:r>
            <a:r>
              <a:rPr lang="en-US" dirty="0"/>
              <a:t> of the final goods and services produced in the economy during a given period.</a:t>
            </a:r>
          </a:p>
          <a:p>
            <a:pPr lvl="3"/>
            <a:endParaRPr lang="en-US" dirty="0"/>
          </a:p>
          <a:p>
            <a:r>
              <a:rPr lang="en-US" dirty="0"/>
              <a:t>Only goods traded in the market will be counted in GDP.</a:t>
            </a:r>
          </a:p>
          <a:p>
            <a:pPr lvl="3"/>
            <a:endParaRPr lang="en-US" dirty="0"/>
          </a:p>
          <a:p>
            <a:r>
              <a:rPr lang="en-US" dirty="0"/>
              <a:t>Value of the underground economy is excluded.</a:t>
            </a:r>
          </a:p>
          <a:p>
            <a:pPr lvl="3"/>
            <a:endParaRPr lang="en-US" dirty="0"/>
          </a:p>
          <a:p>
            <a:r>
              <a:rPr lang="en-US" dirty="0"/>
              <a:t>Value of home production is excluded.</a:t>
            </a:r>
          </a:p>
          <a:p>
            <a:pPr lvl="3"/>
            <a:endParaRPr lang="en-US" dirty="0"/>
          </a:p>
          <a:p>
            <a:r>
              <a:rPr lang="en-US" dirty="0"/>
              <a:t>Value of externalities is excluded.</a:t>
            </a:r>
          </a:p>
          <a:p>
            <a:endParaRPr lang="en-US" dirty="0"/>
          </a:p>
        </p:txBody>
      </p:sp>
      <p:sp>
        <p:nvSpPr>
          <p:cNvPr id="4" name="Date Placeholder 3">
            <a:extLst>
              <a:ext uri="{FF2B5EF4-FFF2-40B4-BE49-F238E27FC236}">
                <a16:creationId xmlns:a16="http://schemas.microsoft.com/office/drawing/2014/main" id="{14DD2227-C47A-41BD-13E0-BF7152AFC4A9}"/>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F03AE91-0272-E2D2-F1E9-8B6F57FA0AE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8C0E9D82-AA6F-8057-ACC1-9DB8F37866C6}"/>
              </a:ext>
            </a:extLst>
          </p:cNvPr>
          <p:cNvSpPr>
            <a:spLocks noGrp="1"/>
          </p:cNvSpPr>
          <p:nvPr>
            <p:ph type="sldNum" sz="quarter" idx="12"/>
          </p:nvPr>
        </p:nvSpPr>
        <p:spPr/>
        <p:txBody>
          <a:bodyPr/>
          <a:lstStyle/>
          <a:p>
            <a:fld id="{1A980C56-831A-4EAB-9EDE-57C090F4F877}" type="slidenum">
              <a:rPr lang="en-US" smtClean="0"/>
              <a:t>9</a:t>
            </a:fld>
            <a:endParaRPr lang="en-US" dirty="0"/>
          </a:p>
        </p:txBody>
      </p:sp>
    </p:spTree>
    <p:extLst>
      <p:ext uri="{BB962C8B-B14F-4D97-AF65-F5344CB8AC3E}">
        <p14:creationId xmlns:p14="http://schemas.microsoft.com/office/powerpoint/2010/main" val="320436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50fc06d3-2d13-4250-8ba3-6b12f00e0ede"/>
</p:tagLst>
</file>

<file path=ppt/tags/tag2.xml><?xml version="1.0" encoding="utf-8"?>
<p:tagLst xmlns:a="http://schemas.openxmlformats.org/drawingml/2006/main" xmlns:r="http://schemas.openxmlformats.org/officeDocument/2006/relationships" xmlns:p="http://schemas.openxmlformats.org/presentationml/2006/main">
  <p:tag name="__PE_POLL_EMBED_ID" val="60e1f026-6abf-4eec-bc34-f95eb124dd00"/>
</p:tagLst>
</file>

<file path=ppt/tags/tag3.xml><?xml version="1.0" encoding="utf-8"?>
<p:tagLst xmlns:a="http://schemas.openxmlformats.org/drawingml/2006/main" xmlns:r="http://schemas.openxmlformats.org/officeDocument/2006/relationships" xmlns:p="http://schemas.openxmlformats.org/presentationml/2006/main">
  <p:tag name="__PE_POLL_EMBED_ID" val="0a7810d4-27e8-4e2a-accf-4cc8eb2b7620"/>
</p:tagLst>
</file>

<file path=ppt/tags/tag4.xml><?xml version="1.0" encoding="utf-8"?>
<p:tagLst xmlns:a="http://schemas.openxmlformats.org/drawingml/2006/main" xmlns:r="http://schemas.openxmlformats.org/officeDocument/2006/relationships" xmlns:p="http://schemas.openxmlformats.org/presentationml/2006/main">
  <p:tag name="__PE_POLL_EMBED_ID" val="98cee24a-b6a6-4c81-bfc8-038610e6b75e"/>
</p:tagLst>
</file>

<file path=ppt/tags/tag5.xml><?xml version="1.0" encoding="utf-8"?>
<p:tagLst xmlns:a="http://schemas.openxmlformats.org/drawingml/2006/main" xmlns:r="http://schemas.openxmlformats.org/officeDocument/2006/relationships" xmlns:p="http://schemas.openxmlformats.org/presentationml/2006/main">
  <p:tag name="__PE_POLL_EMBED_ID" val="63ca490f-c740-40bd-bf92-7a95dbdd34dd"/>
</p:tagLst>
</file>

<file path=ppt/tags/tag6.xml><?xml version="1.0" encoding="utf-8"?>
<p:tagLst xmlns:a="http://schemas.openxmlformats.org/drawingml/2006/main" xmlns:r="http://schemas.openxmlformats.org/officeDocument/2006/relationships" xmlns:p="http://schemas.openxmlformats.org/presentationml/2006/main">
  <p:tag name="__PE_POLL_EMBED_ID" val="5f02c758-1a98-406b-92c1-f79bfe26f5c1"/>
</p:tagLst>
</file>

<file path=ppt/tags/tag7.xml><?xml version="1.0" encoding="utf-8"?>
<p:tagLst xmlns:a="http://schemas.openxmlformats.org/drawingml/2006/main" xmlns:r="http://schemas.openxmlformats.org/officeDocument/2006/relationships" xmlns:p="http://schemas.openxmlformats.org/presentationml/2006/main">
  <p:tag name="__PE_POLL_EMBED_ID" val="e8d1d026-08bf-4ea3-8ed7-b8fac34bdf0d"/>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630E01-D107-42E5-8DFC-48302BB3DFE2}" vid="{4BEE81CA-F64C-419F-A97B-23D16F4EA3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mc-presentation-template</Template>
  <TotalTime>9968</TotalTime>
  <Words>5294</Words>
  <Application>Microsoft Office PowerPoint</Application>
  <PresentationFormat>On-screen Show (4:3)</PresentationFormat>
  <Paragraphs>806</Paragraphs>
  <Slides>65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Cambria Math</vt:lpstr>
      <vt:lpstr>Franklin Gothic Book</vt:lpstr>
      <vt:lpstr>Office Theme</vt:lpstr>
      <vt:lpstr>Overview</vt:lpstr>
      <vt:lpstr>https://pollev.com/brianpark046</vt:lpstr>
      <vt:lpstr>Brief History of Macroeconomics</vt:lpstr>
      <vt:lpstr>Brief History of Macroeconomics</vt:lpstr>
      <vt:lpstr>Brief History of Macroeconomics</vt:lpstr>
      <vt:lpstr>Three Central Themes of Macroeconomics</vt:lpstr>
      <vt:lpstr>Aggregate Output</vt:lpstr>
      <vt:lpstr>Gross Domestic Product</vt:lpstr>
      <vt:lpstr>Gross Domestic Product</vt:lpstr>
      <vt:lpstr>Gross Domestic Product</vt:lpstr>
      <vt:lpstr>Gross Domestic Product</vt:lpstr>
      <vt:lpstr>Gross Domestic Product</vt:lpstr>
      <vt:lpstr>Gross Domestic Product</vt:lpstr>
      <vt:lpstr>US GDP from 2000 Q1 ~ 2023 Q3</vt:lpstr>
      <vt:lpstr>Aggregate Output</vt:lpstr>
      <vt:lpstr>PowerPoint Presentation</vt:lpstr>
      <vt:lpstr>PowerPoint Presentation</vt:lpstr>
      <vt:lpstr>Solutions to In-Class Poll</vt:lpstr>
      <vt:lpstr>Leaving Out Intermediate Goods</vt:lpstr>
      <vt:lpstr>https://pollev.com/brianpark046</vt:lpstr>
      <vt:lpstr>Alternate Approaches to GDP</vt:lpstr>
      <vt:lpstr>Alternate Approaches to GDP</vt:lpstr>
      <vt:lpstr>Alternate Approaches to GDP</vt:lpstr>
      <vt:lpstr>Alternate Approaches to GDP</vt:lpstr>
      <vt:lpstr>Limits of GDP</vt:lpstr>
      <vt:lpstr>Alternatives to GDP?</vt:lpstr>
      <vt:lpstr>Real and Nominal GDP</vt:lpstr>
      <vt:lpstr>Real and Nominal GDP</vt:lpstr>
      <vt:lpstr>Real and Nominal GDP</vt:lpstr>
      <vt:lpstr>Real and Nominal GDP</vt:lpstr>
      <vt:lpstr>Poll Everywhere free text poll activity
Activity Title: What is the real GDP of this country in 2023 when the base year for prices is 2020?
Slide 31</vt:lpstr>
      <vt:lpstr>Solutions to In-Class Poll</vt:lpstr>
      <vt:lpstr>GDP Growth</vt:lpstr>
      <vt:lpstr>GDP Growth</vt:lpstr>
      <vt:lpstr>Real and Nominal GDP</vt:lpstr>
      <vt:lpstr>Inflation</vt:lpstr>
      <vt:lpstr>The Implicit GDP Deflator</vt:lpstr>
      <vt:lpstr>Poll Everywhere free text poll activity
Activity Title: If real GDP is given as $2,000, and the GDP deflator index is given as 150, what is the value of nominal GDP?
Slide 38</vt:lpstr>
      <vt:lpstr>Solutions to In-Class Poll</vt:lpstr>
      <vt:lpstr>The Implicit GDP Deflator</vt:lpstr>
      <vt:lpstr>The Implicit GDP Deflator</vt:lpstr>
      <vt:lpstr>Limits of the GDP Deflator</vt:lpstr>
      <vt:lpstr>The Consumer Price Index (CPI)</vt:lpstr>
      <vt:lpstr>The Consumer Price Index (CPI)</vt:lpstr>
      <vt:lpstr>The Consumer Price Index (CPI)</vt:lpstr>
      <vt:lpstr>The Consumer Price Index (CPI)</vt:lpstr>
      <vt:lpstr>The Consumer Price Index (CPI)</vt:lpstr>
      <vt:lpstr>The Consumer Price Index (CPI)</vt:lpstr>
      <vt:lpstr>Why Inflation Matters</vt:lpstr>
      <vt:lpstr>Why Deflation isn’t any Better</vt:lpstr>
      <vt:lpstr>https://pollev.com/brianpark046</vt:lpstr>
      <vt:lpstr>Unemployment</vt:lpstr>
      <vt:lpstr>Unemployment</vt:lpstr>
      <vt:lpstr>Poll Everywhere multiple choice poll instructions screen
Activity Title: A college senior student has submitted applications with three companies for summer jobs. However, it is only March and they don't wish to start work until at least June, because they are attending school. Would they be classified as unemployed?
Slide 53</vt:lpstr>
      <vt:lpstr>Poll Everywhere multiple choice poll chart screen
Activity Title: A college senior student has submitted applications with three companies for summer jobs. However, it is only March and they don't wish to start work until at least June, because they are attending school. Would they be classified as unemployed?
Slide 55</vt:lpstr>
      <vt:lpstr>Solutions to In-Class Poll</vt:lpstr>
      <vt:lpstr>Unemployment</vt:lpstr>
      <vt:lpstr>Unemployment</vt:lpstr>
      <vt:lpstr>PowerPoint Presentation</vt:lpstr>
      <vt:lpstr>Solutions to In-Class Poll</vt:lpstr>
      <vt:lpstr>Types of Unemployment</vt:lpstr>
      <vt:lpstr>Limits of Unemployment Rates?</vt:lpstr>
      <vt:lpstr>Output, Unemployment, and Inflation</vt:lpstr>
      <vt:lpstr>Output, Unemployment, and Inflation</vt:lpstr>
      <vt:lpstr>The Short, Medium, and Long Run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Price Theory</dc:title>
  <dc:creator>Brian Park</dc:creator>
  <cp:lastModifiedBy>Park, Brian</cp:lastModifiedBy>
  <cp:revision>127</cp:revision>
  <dcterms:created xsi:type="dcterms:W3CDTF">2023-08-17T23:00:51Z</dcterms:created>
  <dcterms:modified xsi:type="dcterms:W3CDTF">2025-01-29T16:49:27Z</dcterms:modified>
</cp:coreProperties>
</file>