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8"/>
  </p:notesMasterIdLst>
  <p:sldIdLst>
    <p:sldId id="256" r:id="rId2"/>
    <p:sldId id="275" r:id="rId3"/>
    <p:sldId id="305" r:id="rId4"/>
    <p:sldId id="306" r:id="rId5"/>
    <p:sldId id="277" r:id="rId6"/>
    <p:sldId id="278" r:id="rId7"/>
    <p:sldId id="279" r:id="rId8"/>
    <p:sldId id="280" r:id="rId9"/>
    <p:sldId id="310" r:id="rId10"/>
    <p:sldId id="303" r:id="rId11"/>
    <p:sldId id="311" r:id="rId12"/>
    <p:sldId id="283" r:id="rId13"/>
    <p:sldId id="312" r:id="rId14"/>
    <p:sldId id="315" r:id="rId15"/>
    <p:sldId id="313" r:id="rId16"/>
    <p:sldId id="316"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282F"/>
    <a:srgbClr val="F5CFD0"/>
    <a:srgbClr val="E05F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79" autoAdjust="0"/>
    <p:restoredTop sz="94660"/>
  </p:normalViewPr>
  <p:slideViewPr>
    <p:cSldViewPr snapToGrid="0">
      <p:cViewPr>
        <p:scale>
          <a:sx n="100" d="100"/>
          <a:sy n="100" d="100"/>
        </p:scale>
        <p:origin x="776"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0A6441-4E79-42FF-805B-86C90BDFD38D}" type="datetimeFigureOut">
              <a:rPr lang="en-US" smtClean="0"/>
              <a:t>5/4/2025</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A29054-221E-4755-818D-C35A08AFDBE7}" type="slidenum">
              <a:rPr lang="en-US" smtClean="0"/>
              <a:t>‹#›</a:t>
            </a:fld>
            <a:endParaRPr lang="en-US" dirty="0"/>
          </a:p>
        </p:txBody>
      </p:sp>
    </p:spTree>
    <p:extLst>
      <p:ext uri="{BB962C8B-B14F-4D97-AF65-F5344CB8AC3E}">
        <p14:creationId xmlns:p14="http://schemas.microsoft.com/office/powerpoint/2010/main" val="33427853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4400">
                <a:solidFill>
                  <a:srgbClr val="C00000"/>
                </a:solidFill>
              </a:defRPr>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32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7" name="Google Shape;92;p13">
            <a:extLst>
              <a:ext uri="{FF2B5EF4-FFF2-40B4-BE49-F238E27FC236}">
                <a16:creationId xmlns:a16="http://schemas.microsoft.com/office/drawing/2014/main" id="{BF16982E-3E38-0665-4F07-437DD3F0D5A4}"/>
              </a:ext>
            </a:extLst>
          </p:cNvPr>
          <p:cNvPicPr preferRelativeResize="0"/>
          <p:nvPr/>
        </p:nvPicPr>
        <p:blipFill rotWithShape="1">
          <a:blip r:embed="rId2">
            <a:alphaModFix/>
          </a:blip>
          <a:srcRect/>
          <a:stretch/>
        </p:blipFill>
        <p:spPr>
          <a:xfrm>
            <a:off x="3634323" y="228601"/>
            <a:ext cx="1875353" cy="990599"/>
          </a:xfrm>
          <a:prstGeom prst="rect">
            <a:avLst/>
          </a:prstGeom>
          <a:noFill/>
          <a:ln>
            <a:noFill/>
          </a:ln>
        </p:spPr>
      </p:pic>
    </p:spTree>
    <p:extLst>
      <p:ext uri="{BB962C8B-B14F-4D97-AF65-F5344CB8AC3E}">
        <p14:creationId xmlns:p14="http://schemas.microsoft.com/office/powerpoint/2010/main" val="813549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7" name="Google Shape;101;p14">
            <a:extLst>
              <a:ext uri="{FF2B5EF4-FFF2-40B4-BE49-F238E27FC236}">
                <a16:creationId xmlns:a16="http://schemas.microsoft.com/office/drawing/2014/main" id="{1F852EF2-DB2E-EDA3-947F-AD7E6C19EBD8}"/>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3938102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7" name="Google Shape;101;p14">
            <a:extLst>
              <a:ext uri="{FF2B5EF4-FFF2-40B4-BE49-F238E27FC236}">
                <a16:creationId xmlns:a16="http://schemas.microsoft.com/office/drawing/2014/main" id="{297A800C-E47B-35AC-0EA8-24F3738049A6}"/>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902633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7" name="Google Shape;101;p14">
            <a:extLst>
              <a:ext uri="{FF2B5EF4-FFF2-40B4-BE49-F238E27FC236}">
                <a16:creationId xmlns:a16="http://schemas.microsoft.com/office/drawing/2014/main" id="{859BA894-242B-5A6C-EFD3-428444AAFEC4}"/>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4197355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normAutofit/>
          </a:bodyPr>
          <a:lstStyle>
            <a:lvl1pPr>
              <a:defRPr sz="4400">
                <a:solidFill>
                  <a:srgbClr val="C00000"/>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normAutofit/>
          </a:bodyPr>
          <a:lstStyle>
            <a:lvl1pPr marL="0" indent="0" algn="ctr">
              <a:buNone/>
              <a:defRPr sz="32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8" name="Google Shape;92;p13">
            <a:extLst>
              <a:ext uri="{FF2B5EF4-FFF2-40B4-BE49-F238E27FC236}">
                <a16:creationId xmlns:a16="http://schemas.microsoft.com/office/drawing/2014/main" id="{A5DC9873-6BF3-A825-551C-17B7FBCA97F5}"/>
              </a:ext>
            </a:extLst>
          </p:cNvPr>
          <p:cNvPicPr preferRelativeResize="0"/>
          <p:nvPr/>
        </p:nvPicPr>
        <p:blipFill rotWithShape="1">
          <a:blip r:embed="rId2">
            <a:alphaModFix/>
          </a:blip>
          <a:srcRect/>
          <a:stretch/>
        </p:blipFill>
        <p:spPr>
          <a:xfrm>
            <a:off x="3634323" y="228601"/>
            <a:ext cx="1875353" cy="990599"/>
          </a:xfrm>
          <a:prstGeom prst="rect">
            <a:avLst/>
          </a:prstGeom>
          <a:noFill/>
          <a:ln>
            <a:noFill/>
          </a:ln>
        </p:spPr>
      </p:pic>
    </p:spTree>
    <p:extLst>
      <p:ext uri="{BB962C8B-B14F-4D97-AF65-F5344CB8AC3E}">
        <p14:creationId xmlns:p14="http://schemas.microsoft.com/office/powerpoint/2010/main" val="3150585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6" name="Footer Placeholder 5"/>
          <p:cNvSpPr>
            <a:spLocks noGrp="1"/>
          </p:cNvSpPr>
          <p:nvPr>
            <p:ph type="ftr" sz="quarter" idx="11"/>
          </p:nvPr>
        </p:nvSpPr>
        <p:spPr/>
        <p:txBody>
          <a:bodyPr/>
          <a:lstStyle/>
          <a:p>
            <a:r>
              <a:rPr lang="en-US" dirty="0"/>
              <a:t>DEPARTMENT OF BUSINESS &amp; ECONOMICS</a:t>
            </a: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8" name="Google Shape;101;p14">
            <a:extLst>
              <a:ext uri="{FF2B5EF4-FFF2-40B4-BE49-F238E27FC236}">
                <a16:creationId xmlns:a16="http://schemas.microsoft.com/office/drawing/2014/main" id="{F820AB4E-4F46-3C81-9BD0-65A4D2A2DBEC}"/>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1994596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no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no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8" name="Footer Placeholder 7"/>
          <p:cNvSpPr>
            <a:spLocks noGrp="1"/>
          </p:cNvSpPr>
          <p:nvPr>
            <p:ph type="ftr" sz="quarter" idx="11"/>
          </p:nvPr>
        </p:nvSpPr>
        <p:spPr/>
        <p:txBody>
          <a:bodyPr/>
          <a:lstStyle/>
          <a:p>
            <a:r>
              <a:rPr lang="en-US" dirty="0"/>
              <a:t>DEPARTMENT OF BUSINESS &amp; ECONOMICS</a:t>
            </a:r>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10" name="Google Shape;101;p14">
            <a:extLst>
              <a:ext uri="{FF2B5EF4-FFF2-40B4-BE49-F238E27FC236}">
                <a16:creationId xmlns:a16="http://schemas.microsoft.com/office/drawing/2014/main" id="{C854E680-04A2-EA76-C6A6-8EF6A2AD0BB9}"/>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514257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4" name="Footer Placeholder 3"/>
          <p:cNvSpPr>
            <a:spLocks noGrp="1"/>
          </p:cNvSpPr>
          <p:nvPr>
            <p:ph type="ftr" sz="quarter" idx="11"/>
          </p:nvPr>
        </p:nvSpPr>
        <p:spPr/>
        <p:txBody>
          <a:bodyPr/>
          <a:lstStyle/>
          <a:p>
            <a:r>
              <a:rPr lang="en-US" dirty="0"/>
              <a:t>DEPARTMENT OF BUSINESS &amp; ECONOMICS</a:t>
            </a:r>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6" name="Google Shape;101;p14">
            <a:extLst>
              <a:ext uri="{FF2B5EF4-FFF2-40B4-BE49-F238E27FC236}">
                <a16:creationId xmlns:a16="http://schemas.microsoft.com/office/drawing/2014/main" id="{0E4BED26-AE3D-9FD7-372D-89389F761105}"/>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1551955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3" name="Footer Placeholder 2"/>
          <p:cNvSpPr>
            <a:spLocks noGrp="1"/>
          </p:cNvSpPr>
          <p:nvPr>
            <p:ph type="ftr" sz="quarter" idx="11"/>
          </p:nvPr>
        </p:nvSpPr>
        <p:spPr/>
        <p:txBody>
          <a:bodyPr/>
          <a:lstStyle/>
          <a:p>
            <a:r>
              <a:rPr lang="en-US" dirty="0"/>
              <a:t>DEPARTMENT OF BUSINESS &amp; ECONOMICS</a:t>
            </a:r>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5" name="Google Shape;101;p14">
            <a:extLst>
              <a:ext uri="{FF2B5EF4-FFF2-40B4-BE49-F238E27FC236}">
                <a16:creationId xmlns:a16="http://schemas.microsoft.com/office/drawing/2014/main" id="{63FB725D-7839-2629-E2FD-4289B983E673}"/>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374983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6" name="Footer Placeholder 5"/>
          <p:cNvSpPr>
            <a:spLocks noGrp="1"/>
          </p:cNvSpPr>
          <p:nvPr>
            <p:ph type="ftr" sz="quarter" idx="11"/>
          </p:nvPr>
        </p:nvSpPr>
        <p:spPr/>
        <p:txBody>
          <a:bodyPr/>
          <a:lstStyle/>
          <a:p>
            <a:r>
              <a:rPr lang="en-US" dirty="0"/>
              <a:t>DEPARTMENT OF BUSINESS &amp; ECONOMICS</a:t>
            </a: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8" name="Google Shape;101;p14">
            <a:extLst>
              <a:ext uri="{FF2B5EF4-FFF2-40B4-BE49-F238E27FC236}">
                <a16:creationId xmlns:a16="http://schemas.microsoft.com/office/drawing/2014/main" id="{ADE22408-2DD9-F1EF-2438-A0546996FB22}"/>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2633184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6" name="Footer Placeholder 5"/>
          <p:cNvSpPr>
            <a:spLocks noGrp="1"/>
          </p:cNvSpPr>
          <p:nvPr>
            <p:ph type="ftr" sz="quarter" idx="11"/>
          </p:nvPr>
        </p:nvSpPr>
        <p:spPr/>
        <p:txBody>
          <a:bodyPr/>
          <a:lstStyle/>
          <a:p>
            <a:r>
              <a:rPr lang="en-US" dirty="0"/>
              <a:t>DEPARTMENT OF BUSINESS &amp; ECONOMICS</a:t>
            </a: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8" name="Google Shape;101;p14">
            <a:extLst>
              <a:ext uri="{FF2B5EF4-FFF2-40B4-BE49-F238E27FC236}">
                <a16:creationId xmlns:a16="http://schemas.microsoft.com/office/drawing/2014/main" id="{19CEB84E-A1D1-9AFA-DEC7-31056DF6BFAD}"/>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2351165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300" b="1">
                <a:solidFill>
                  <a:schemeClr val="tx1"/>
                </a:solidFill>
                <a:latin typeface="Franklin Gothic Book" panose="020B0503020102020204" pitchFamily="34" charset="0"/>
                <a:cs typeface="Forte Forward" panose="020F0502020204030204" pitchFamily="2" charset="0"/>
              </a:defRPr>
            </a:lvl1pPr>
          </a:lstStyle>
          <a:p>
            <a:r>
              <a:rPr lang="en-US"/>
              <a:t>ECON 301</a:t>
            </a:r>
            <a:endParaRPr lang="en-US" dirty="0"/>
          </a:p>
        </p:txBody>
      </p:sp>
      <p:sp>
        <p:nvSpPr>
          <p:cNvPr id="5" name="Footer Placeholder 4"/>
          <p:cNvSpPr>
            <a:spLocks noGrp="1"/>
          </p:cNvSpPr>
          <p:nvPr>
            <p:ph type="ftr" sz="quarter" idx="3"/>
          </p:nvPr>
        </p:nvSpPr>
        <p:spPr>
          <a:xfrm>
            <a:off x="1690777" y="6356351"/>
            <a:ext cx="5762446" cy="365125"/>
          </a:xfrm>
          <a:prstGeom prst="rect">
            <a:avLst/>
          </a:prstGeom>
        </p:spPr>
        <p:txBody>
          <a:bodyPr vert="horz" lIns="91440" tIns="45720" rIns="91440" bIns="45720" rtlCol="0" anchor="ctr"/>
          <a:lstStyle>
            <a:lvl1pPr algn="ctr">
              <a:defRPr sz="1300" b="1">
                <a:solidFill>
                  <a:schemeClr val="tx1"/>
                </a:solidFill>
                <a:latin typeface="Franklin Gothic Book" panose="020B0503020102020204" pitchFamily="34" charset="0"/>
              </a:defRPr>
            </a:lvl1pPr>
          </a:lstStyle>
          <a:p>
            <a:r>
              <a:rPr lang="en-US" dirty="0"/>
              <a:t>DEPARTMENT OF BUSINESS &amp; ECONOMICS</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300" b="1">
                <a:solidFill>
                  <a:schemeClr val="tx1"/>
                </a:solidFill>
                <a:latin typeface="Franklin Gothic Book" panose="020B0503020102020204" pitchFamily="34" charset="0"/>
              </a:defRPr>
            </a:lvl1pPr>
          </a:lstStyle>
          <a:p>
            <a:fld id="{1A980C56-831A-4EAB-9EDE-57C090F4F877}" type="slidenum">
              <a:rPr lang="en-US" smtClean="0"/>
              <a:t>‹#›</a:t>
            </a:fld>
            <a:endParaRPr lang="en-US" dirty="0"/>
          </a:p>
        </p:txBody>
      </p:sp>
      <p:pic>
        <p:nvPicPr>
          <p:cNvPr id="7" name="Google Shape;91;p13">
            <a:extLst>
              <a:ext uri="{FF2B5EF4-FFF2-40B4-BE49-F238E27FC236}">
                <a16:creationId xmlns:a16="http://schemas.microsoft.com/office/drawing/2014/main" id="{9C136CE5-665B-2FA1-3A31-86C4E8EC1DBB}"/>
              </a:ext>
            </a:extLst>
          </p:cNvPr>
          <p:cNvPicPr preferRelativeResize="0"/>
          <p:nvPr/>
        </p:nvPicPr>
        <p:blipFill rotWithShape="1">
          <a:blip r:embed="rId13">
            <a:alphaModFix/>
          </a:blip>
          <a:srcRect/>
          <a:stretch/>
        </p:blipFill>
        <p:spPr>
          <a:xfrm>
            <a:off x="0" y="0"/>
            <a:ext cx="9144000" cy="423060"/>
          </a:xfrm>
          <a:prstGeom prst="rect">
            <a:avLst/>
          </a:prstGeom>
          <a:noFill/>
          <a:ln>
            <a:noFill/>
          </a:ln>
        </p:spPr>
      </p:pic>
    </p:spTree>
    <p:extLst>
      <p:ext uri="{BB962C8B-B14F-4D97-AF65-F5344CB8AC3E}">
        <p14:creationId xmlns:p14="http://schemas.microsoft.com/office/powerpoint/2010/main" val="382595532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p:txStyles>
    <p:titleStyle>
      <a:lvl1pPr algn="ctr" defTabSz="914400" rtl="0" eaLnBrk="1" latinLnBrk="0" hangingPunct="1">
        <a:lnSpc>
          <a:spcPct val="90000"/>
        </a:lnSpc>
        <a:spcBef>
          <a:spcPct val="0"/>
        </a:spcBef>
        <a:buNone/>
        <a:defRPr sz="3600" b="1" kern="1200">
          <a:solidFill>
            <a:schemeClr val="tx1"/>
          </a:solidFill>
          <a:latin typeface="Franklin Gothic Book" panose="020B0503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Franklin Gothic Book" panose="020B05030201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Book" panose="020B05030201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Franklin Gothic Book" panose="020B05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Franklin Gothic Book" panose="020B05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8.png"/><Relationship Id="rId18" Type="http://schemas.openxmlformats.org/officeDocument/2006/relationships/image" Target="../media/image20.png"/><Relationship Id="rId3" Type="http://schemas.openxmlformats.org/officeDocument/2006/relationships/image" Target="../media/image14.png"/><Relationship Id="rId21" Type="http://schemas.openxmlformats.org/officeDocument/2006/relationships/image" Target="../media/image16.png"/><Relationship Id="rId7" Type="http://schemas.openxmlformats.org/officeDocument/2006/relationships/image" Target="../media/image18.png"/><Relationship Id="rId17" Type="http://schemas.openxmlformats.org/officeDocument/2006/relationships/image" Target="../media/image11.png"/><Relationship Id="rId2" Type="http://schemas.openxmlformats.org/officeDocument/2006/relationships/image" Target="../media/image5.png"/><Relationship Id="rId16" Type="http://schemas.openxmlformats.org/officeDocument/2006/relationships/image" Target="../media/image27.png"/><Relationship Id="rId20"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0.png"/><Relationship Id="rId19" Type="http://schemas.openxmlformats.org/officeDocument/2006/relationships/image" Target="../media/image12.png"/><Relationship Id="rId4" Type="http://schemas.openxmlformats.org/officeDocument/2006/relationships/image" Target="../media/image15.png"/><Relationship Id="rId9" Type="http://schemas.openxmlformats.org/officeDocument/2006/relationships/image" Target="../media/image9.png"/><Relationship Id="rId22" Type="http://schemas.openxmlformats.org/officeDocument/2006/relationships/image" Target="../media/image1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26.png"/><Relationship Id="rId13" Type="http://schemas.openxmlformats.org/officeDocument/2006/relationships/image" Target="../media/image32.png"/><Relationship Id="rId18" Type="http://schemas.openxmlformats.org/officeDocument/2006/relationships/image" Target="../media/image37.png"/><Relationship Id="rId3" Type="http://schemas.openxmlformats.org/officeDocument/2006/relationships/image" Target="../media/image21.png"/><Relationship Id="rId7" Type="http://schemas.openxmlformats.org/officeDocument/2006/relationships/image" Target="../media/image25.png"/><Relationship Id="rId12" Type="http://schemas.openxmlformats.org/officeDocument/2006/relationships/image" Target="../media/image31.png"/><Relationship Id="rId17" Type="http://schemas.openxmlformats.org/officeDocument/2006/relationships/image" Target="../media/image36.png"/><Relationship Id="rId2" Type="http://schemas.openxmlformats.org/officeDocument/2006/relationships/image" Target="../media/image19.png"/><Relationship Id="rId16" Type="http://schemas.openxmlformats.org/officeDocument/2006/relationships/image" Target="../media/image35.png"/><Relationship Id="rId1" Type="http://schemas.openxmlformats.org/officeDocument/2006/relationships/slideLayout" Target="../slideLayouts/slideLayout2.xml"/><Relationship Id="rId6" Type="http://schemas.openxmlformats.org/officeDocument/2006/relationships/image" Target="../media/image24.png"/><Relationship Id="rId11" Type="http://schemas.openxmlformats.org/officeDocument/2006/relationships/image" Target="../media/image30.png"/><Relationship Id="rId5" Type="http://schemas.openxmlformats.org/officeDocument/2006/relationships/image" Target="../media/image23.png"/><Relationship Id="rId15" Type="http://schemas.openxmlformats.org/officeDocument/2006/relationships/image" Target="../media/image34.png"/><Relationship Id="rId10" Type="http://schemas.openxmlformats.org/officeDocument/2006/relationships/image" Target="../media/image29.png"/><Relationship Id="rId4" Type="http://schemas.openxmlformats.org/officeDocument/2006/relationships/image" Target="../media/image22.png"/><Relationship Id="rId9" Type="http://schemas.openxmlformats.org/officeDocument/2006/relationships/image" Target="../media/image28.png"/><Relationship Id="rId14" Type="http://schemas.openxmlformats.org/officeDocument/2006/relationships/image" Target="../media/image33.png"/></Relationships>
</file>

<file path=ppt/slides/_rels/slide13.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981AA-C880-955A-8ACC-D4284C4A7939}"/>
              </a:ext>
            </a:extLst>
          </p:cNvPr>
          <p:cNvSpPr>
            <a:spLocks noGrp="1"/>
          </p:cNvSpPr>
          <p:nvPr>
            <p:ph type="ctrTitle"/>
          </p:nvPr>
        </p:nvSpPr>
        <p:spPr>
          <a:xfrm>
            <a:off x="517585" y="1122363"/>
            <a:ext cx="8108830" cy="2387600"/>
          </a:xfrm>
        </p:spPr>
        <p:txBody>
          <a:bodyPr>
            <a:normAutofit/>
          </a:bodyPr>
          <a:lstStyle/>
          <a:p>
            <a:r>
              <a:rPr lang="en-US" dirty="0"/>
              <a:t>Final Exam Review</a:t>
            </a:r>
            <a:endParaRPr lang="en-US" sz="4000" dirty="0"/>
          </a:p>
        </p:txBody>
      </p:sp>
      <p:sp>
        <p:nvSpPr>
          <p:cNvPr id="3" name="Subtitle 2">
            <a:extLst>
              <a:ext uri="{FF2B5EF4-FFF2-40B4-BE49-F238E27FC236}">
                <a16:creationId xmlns:a16="http://schemas.microsoft.com/office/drawing/2014/main" id="{57868834-9371-0482-209B-C2EBDB2D93F1}"/>
              </a:ext>
            </a:extLst>
          </p:cNvPr>
          <p:cNvSpPr>
            <a:spLocks noGrp="1"/>
          </p:cNvSpPr>
          <p:nvPr>
            <p:ph type="subTitle" idx="1"/>
          </p:nvPr>
        </p:nvSpPr>
        <p:spPr/>
        <p:txBody>
          <a:bodyPr>
            <a:normAutofit/>
          </a:bodyPr>
          <a:lstStyle/>
          <a:p>
            <a:r>
              <a:rPr lang="en-US" sz="3200" dirty="0"/>
              <a:t>ECON </a:t>
            </a:r>
            <a:r>
              <a:rPr lang="en-US" dirty="0"/>
              <a:t>301</a:t>
            </a:r>
            <a:endParaRPr lang="en-US" sz="3200" dirty="0"/>
          </a:p>
        </p:txBody>
      </p:sp>
      <p:sp>
        <p:nvSpPr>
          <p:cNvPr id="4" name="Date Placeholder 3">
            <a:extLst>
              <a:ext uri="{FF2B5EF4-FFF2-40B4-BE49-F238E27FC236}">
                <a16:creationId xmlns:a16="http://schemas.microsoft.com/office/drawing/2014/main" id="{C343A60A-CBE6-B5CE-B9CE-C7DC9386921B}"/>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1EDF44A7-8470-0B18-F1D2-F47845ECB758}"/>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86BCC6C-06D2-CC1B-BC1A-B87124A36DE8}"/>
              </a:ext>
            </a:extLst>
          </p:cNvPr>
          <p:cNvSpPr>
            <a:spLocks noGrp="1"/>
          </p:cNvSpPr>
          <p:nvPr>
            <p:ph type="sldNum" sz="quarter" idx="12"/>
          </p:nvPr>
        </p:nvSpPr>
        <p:spPr/>
        <p:txBody>
          <a:bodyPr/>
          <a:lstStyle/>
          <a:p>
            <a:fld id="{1A980C56-831A-4EAB-9EDE-57C090F4F877}" type="slidenum">
              <a:rPr lang="en-US" smtClean="0"/>
              <a:t>1</a:t>
            </a:fld>
            <a:endParaRPr lang="en-US" dirty="0"/>
          </a:p>
        </p:txBody>
      </p:sp>
    </p:spTree>
    <p:extLst>
      <p:ext uri="{BB962C8B-B14F-4D97-AF65-F5344CB8AC3E}">
        <p14:creationId xmlns:p14="http://schemas.microsoft.com/office/powerpoint/2010/main" val="2505806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294785-2701-708E-70C5-DF10AC6E77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4543D94-DB88-2A45-C993-5D312FEEEC72}"/>
              </a:ext>
            </a:extLst>
          </p:cNvPr>
          <p:cNvSpPr>
            <a:spLocks noGrp="1"/>
          </p:cNvSpPr>
          <p:nvPr>
            <p:ph type="title"/>
          </p:nvPr>
        </p:nvSpPr>
        <p:spPr/>
        <p:txBody>
          <a:bodyPr/>
          <a:lstStyle/>
          <a:p>
            <a:r>
              <a:rPr lang="en-US" dirty="0"/>
              <a:t>Problem 3.A. &amp; 3.B.</a:t>
            </a:r>
          </a:p>
        </p:txBody>
      </p:sp>
      <p:sp>
        <p:nvSpPr>
          <p:cNvPr id="3" name="Content Placeholder 2">
            <a:extLst>
              <a:ext uri="{FF2B5EF4-FFF2-40B4-BE49-F238E27FC236}">
                <a16:creationId xmlns:a16="http://schemas.microsoft.com/office/drawing/2014/main" id="{7E8A88C1-140E-F0D5-8D3C-41656D4E5A95}"/>
              </a:ext>
            </a:extLst>
          </p:cNvPr>
          <p:cNvSpPr>
            <a:spLocks noGrp="1"/>
          </p:cNvSpPr>
          <p:nvPr>
            <p:ph idx="1"/>
          </p:nvPr>
        </p:nvSpPr>
        <p:spPr>
          <a:xfrm>
            <a:off x="628650" y="1825625"/>
            <a:ext cx="4086938" cy="4351338"/>
          </a:xfrm>
        </p:spPr>
        <p:txBody>
          <a:bodyPr/>
          <a:lstStyle/>
          <a:p>
            <a:r>
              <a:rPr lang="en-US" dirty="0"/>
              <a:t>3.A. Worker protection laws passed in Congress.</a:t>
            </a:r>
          </a:p>
          <a:p>
            <a:pPr lvl="1"/>
            <a:r>
              <a:rPr lang="en-US" dirty="0">
                <a:solidFill>
                  <a:srgbClr val="FF0000"/>
                </a:solidFill>
              </a:rPr>
              <a:t>The natural rate of unemployment increases.</a:t>
            </a:r>
          </a:p>
          <a:p>
            <a:pPr lvl="1"/>
            <a:r>
              <a:rPr lang="en-US" dirty="0">
                <a:solidFill>
                  <a:srgbClr val="FF0000"/>
                </a:solidFill>
              </a:rPr>
              <a:t>Potential output falls.</a:t>
            </a:r>
          </a:p>
          <a:p>
            <a:pPr lvl="1"/>
            <a:r>
              <a:rPr lang="en-US" dirty="0">
                <a:solidFill>
                  <a:srgbClr val="FF0000"/>
                </a:solidFill>
              </a:rPr>
              <a:t>PC shifts to the left.</a:t>
            </a:r>
          </a:p>
          <a:p>
            <a:pPr lvl="4"/>
            <a:endParaRPr lang="en-US" dirty="0"/>
          </a:p>
          <a:p>
            <a:r>
              <a:rPr lang="en-US" dirty="0"/>
              <a:t>3.B. The Fed counteracts.</a:t>
            </a:r>
          </a:p>
          <a:p>
            <a:pPr lvl="1"/>
            <a:r>
              <a:rPr lang="en-US" dirty="0">
                <a:solidFill>
                  <a:srgbClr val="FF0000"/>
                </a:solidFill>
              </a:rPr>
              <a:t>Output must fall to potential output levels.</a:t>
            </a:r>
          </a:p>
          <a:p>
            <a:pPr lvl="1"/>
            <a:r>
              <a:rPr lang="en-US" dirty="0">
                <a:solidFill>
                  <a:srgbClr val="FF0000"/>
                </a:solidFill>
              </a:rPr>
              <a:t>Contractionary monetary policy.</a:t>
            </a:r>
          </a:p>
          <a:p>
            <a:pPr lvl="1"/>
            <a:r>
              <a:rPr lang="en-US" dirty="0">
                <a:solidFill>
                  <a:srgbClr val="FF0000"/>
                </a:solidFill>
              </a:rPr>
              <a:t>LM shifts upward.</a:t>
            </a:r>
          </a:p>
          <a:p>
            <a:endParaRPr lang="en-US" dirty="0">
              <a:solidFill>
                <a:srgbClr val="FF0000"/>
              </a:solidFill>
            </a:endParaRPr>
          </a:p>
          <a:p>
            <a:endParaRPr lang="en-US" dirty="0">
              <a:solidFill>
                <a:srgbClr val="FF0000"/>
              </a:solidFill>
            </a:endParaRPr>
          </a:p>
        </p:txBody>
      </p:sp>
      <p:sp>
        <p:nvSpPr>
          <p:cNvPr id="4" name="Date Placeholder 3">
            <a:extLst>
              <a:ext uri="{FF2B5EF4-FFF2-40B4-BE49-F238E27FC236}">
                <a16:creationId xmlns:a16="http://schemas.microsoft.com/office/drawing/2014/main" id="{30AF1263-E777-19DC-8031-63DF35CAA0BF}"/>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A79660D9-91A3-30AF-B088-BFEAF9C14E09}"/>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BB0946DF-625C-2EB3-454D-A4C4A89C0B83}"/>
              </a:ext>
            </a:extLst>
          </p:cNvPr>
          <p:cNvSpPr>
            <a:spLocks noGrp="1"/>
          </p:cNvSpPr>
          <p:nvPr>
            <p:ph type="sldNum" sz="quarter" idx="12"/>
          </p:nvPr>
        </p:nvSpPr>
        <p:spPr/>
        <p:txBody>
          <a:bodyPr/>
          <a:lstStyle/>
          <a:p>
            <a:fld id="{1A980C56-831A-4EAB-9EDE-57C090F4F877}" type="slidenum">
              <a:rPr lang="en-US" smtClean="0"/>
              <a:t>10</a:t>
            </a:fld>
            <a:endParaRPr lang="en-US" dirty="0"/>
          </a:p>
        </p:txBody>
      </p:sp>
      <p:grpSp>
        <p:nvGrpSpPr>
          <p:cNvPr id="50" name="Group 49">
            <a:extLst>
              <a:ext uri="{FF2B5EF4-FFF2-40B4-BE49-F238E27FC236}">
                <a16:creationId xmlns:a16="http://schemas.microsoft.com/office/drawing/2014/main" id="{237CCD82-514A-17D1-8960-DD7C771DA7A1}"/>
              </a:ext>
            </a:extLst>
          </p:cNvPr>
          <p:cNvGrpSpPr/>
          <p:nvPr/>
        </p:nvGrpSpPr>
        <p:grpSpPr>
          <a:xfrm>
            <a:off x="4467605" y="4016394"/>
            <a:ext cx="3671147" cy="2274595"/>
            <a:chOff x="4467605" y="4016394"/>
            <a:chExt cx="3671147" cy="2274595"/>
          </a:xfrm>
        </p:grpSpPr>
        <p:cxnSp>
          <p:nvCxnSpPr>
            <p:cNvPr id="10" name="Straight Arrow Connector 9">
              <a:extLst>
                <a:ext uri="{FF2B5EF4-FFF2-40B4-BE49-F238E27FC236}">
                  <a16:creationId xmlns:a16="http://schemas.microsoft.com/office/drawing/2014/main" id="{456C71FE-903C-8542-BE6A-97B8AEFBB443}"/>
                </a:ext>
              </a:extLst>
            </p:cNvPr>
            <p:cNvCxnSpPr>
              <a:cxnSpLocks/>
            </p:cNvCxnSpPr>
            <p:nvPr/>
          </p:nvCxnSpPr>
          <p:spPr>
            <a:xfrm>
              <a:off x="4784220" y="5709085"/>
              <a:ext cx="3354532" cy="0"/>
            </a:xfrm>
            <a:prstGeom prst="straightConnector1">
              <a:avLst/>
            </a:prstGeom>
            <a:ln w="1905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3" name="Freeform: Shape 12">
              <a:extLst>
                <a:ext uri="{FF2B5EF4-FFF2-40B4-BE49-F238E27FC236}">
                  <a16:creationId xmlns:a16="http://schemas.microsoft.com/office/drawing/2014/main" id="{081B4DDC-BA71-4DD3-402A-A271F323E933}"/>
                </a:ext>
              </a:extLst>
            </p:cNvPr>
            <p:cNvSpPr/>
            <p:nvPr/>
          </p:nvSpPr>
          <p:spPr>
            <a:xfrm rot="16200000">
              <a:off x="5150757" y="4379693"/>
              <a:ext cx="2034846" cy="1787746"/>
            </a:xfrm>
            <a:custGeom>
              <a:avLst/>
              <a:gdLst>
                <a:gd name="connsiteX0" fmla="*/ 0 w 3359150"/>
                <a:gd name="connsiteY0" fmla="*/ 0 h 3352800"/>
                <a:gd name="connsiteX1" fmla="*/ 1358900 w 3359150"/>
                <a:gd name="connsiteY1" fmla="*/ 2051050 h 3352800"/>
                <a:gd name="connsiteX2" fmla="*/ 3359150 w 3359150"/>
                <a:gd name="connsiteY2" fmla="*/ 3352800 h 3352800"/>
              </a:gdLst>
              <a:ahLst/>
              <a:cxnLst>
                <a:cxn ang="0">
                  <a:pos x="connsiteX0" y="connsiteY0"/>
                </a:cxn>
                <a:cxn ang="0">
                  <a:pos x="connsiteX1" y="connsiteY1"/>
                </a:cxn>
                <a:cxn ang="0">
                  <a:pos x="connsiteX2" y="connsiteY2"/>
                </a:cxn>
              </a:cxnLst>
              <a:rect l="l" t="t" r="r" b="b"/>
              <a:pathLst>
                <a:path w="3359150" h="3352800">
                  <a:moveTo>
                    <a:pt x="0" y="0"/>
                  </a:moveTo>
                  <a:cubicBezTo>
                    <a:pt x="399521" y="746125"/>
                    <a:pt x="799042" y="1492250"/>
                    <a:pt x="1358900" y="2051050"/>
                  </a:cubicBezTo>
                  <a:cubicBezTo>
                    <a:pt x="1918758" y="2609850"/>
                    <a:pt x="2638954" y="2981325"/>
                    <a:pt x="3359150" y="3352800"/>
                  </a:cubicBezTo>
                </a:path>
              </a:pathLst>
            </a:custGeom>
            <a:noFill/>
            <a:ln w="1905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14" name="TextBox 13">
                  <a:extLst>
                    <a:ext uri="{FF2B5EF4-FFF2-40B4-BE49-F238E27FC236}">
                      <a16:creationId xmlns:a16="http://schemas.microsoft.com/office/drawing/2014/main" id="{080D5984-02E2-8A6C-8221-73D079FECAD3}"/>
                    </a:ext>
                  </a:extLst>
                </p:cNvPr>
                <p:cNvSpPr txBox="1"/>
                <p:nvPr/>
              </p:nvSpPr>
              <p:spPr>
                <a:xfrm>
                  <a:off x="7013900" y="4167869"/>
                  <a:ext cx="45063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solidFill>
                              <a:srgbClr val="00B050"/>
                            </a:solidFill>
                            <a:latin typeface="Cambria Math" panose="02040503050406030204" pitchFamily="18" charset="0"/>
                          </a:rPr>
                          <m:t>𝑃𝐶</m:t>
                        </m:r>
                      </m:oMath>
                    </m:oMathPara>
                  </a14:m>
                  <a:endParaRPr lang="en-US" sz="1400" dirty="0">
                    <a:solidFill>
                      <a:srgbClr val="00B050"/>
                    </a:solidFill>
                  </a:endParaRPr>
                </a:p>
              </p:txBody>
            </p:sp>
          </mc:Choice>
          <mc:Fallback>
            <p:sp>
              <p:nvSpPr>
                <p:cNvPr id="14" name="TextBox 13">
                  <a:extLst>
                    <a:ext uri="{FF2B5EF4-FFF2-40B4-BE49-F238E27FC236}">
                      <a16:creationId xmlns:a16="http://schemas.microsoft.com/office/drawing/2014/main" id="{080D5984-02E2-8A6C-8221-73D079FECAD3}"/>
                    </a:ext>
                  </a:extLst>
                </p:cNvPr>
                <p:cNvSpPr txBox="1">
                  <a:spLocks noRot="1" noChangeAspect="1" noMove="1" noResize="1" noEditPoints="1" noAdjustHandles="1" noChangeArrowheads="1" noChangeShapeType="1" noTextEdit="1"/>
                </p:cNvSpPr>
                <p:nvPr/>
              </p:nvSpPr>
              <p:spPr>
                <a:xfrm>
                  <a:off x="7013900" y="4167869"/>
                  <a:ext cx="450636" cy="307777"/>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DA48EB9A-2EFC-AD50-D83A-8FE69670C13A}"/>
                    </a:ext>
                  </a:extLst>
                </p:cNvPr>
                <p:cNvSpPr txBox="1"/>
                <p:nvPr/>
              </p:nvSpPr>
              <p:spPr>
                <a:xfrm>
                  <a:off x="4467605" y="4016394"/>
                  <a:ext cx="716470" cy="2769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200" b="0" i="1" smtClean="0">
                            <a:latin typeface="Cambria Math" panose="02040503050406030204" pitchFamily="18" charset="0"/>
                          </a:rPr>
                          <m:t>𝜋</m:t>
                        </m:r>
                        <m:r>
                          <a:rPr lang="en-US" sz="1200" b="0" i="1" smtClean="0">
                            <a:latin typeface="Cambria Math" panose="02040503050406030204" pitchFamily="18" charset="0"/>
                          </a:rPr>
                          <m:t>−</m:t>
                        </m:r>
                        <m:acc>
                          <m:accPr>
                            <m:chr m:val="̅"/>
                            <m:ctrlPr>
                              <a:rPr lang="en-US" sz="1200" b="0" i="1" smtClean="0">
                                <a:latin typeface="Cambria Math" panose="02040503050406030204" pitchFamily="18" charset="0"/>
                              </a:rPr>
                            </m:ctrlPr>
                          </m:accPr>
                          <m:e>
                            <m:r>
                              <a:rPr lang="en-US" sz="1200" b="0" i="1" smtClean="0">
                                <a:latin typeface="Cambria Math" panose="02040503050406030204" pitchFamily="18" charset="0"/>
                              </a:rPr>
                              <m:t>𝜋</m:t>
                            </m:r>
                          </m:e>
                        </m:acc>
                      </m:oMath>
                    </m:oMathPara>
                  </a14:m>
                  <a:endParaRPr lang="en-US" sz="1200" dirty="0"/>
                </a:p>
              </p:txBody>
            </p:sp>
          </mc:Choice>
          <mc:Fallback xmlns="">
            <p:sp>
              <p:nvSpPr>
                <p:cNvPr id="26" name="TextBox 25">
                  <a:extLst>
                    <a:ext uri="{FF2B5EF4-FFF2-40B4-BE49-F238E27FC236}">
                      <a16:creationId xmlns:a16="http://schemas.microsoft.com/office/drawing/2014/main" id="{DA48EB9A-2EFC-AD50-D83A-8FE69670C13A}"/>
                    </a:ext>
                  </a:extLst>
                </p:cNvPr>
                <p:cNvSpPr txBox="1">
                  <a:spLocks noRot="1" noChangeAspect="1" noMove="1" noResize="1" noEditPoints="1" noAdjustHandles="1" noChangeArrowheads="1" noChangeShapeType="1" noTextEdit="1"/>
                </p:cNvSpPr>
                <p:nvPr/>
              </p:nvSpPr>
              <p:spPr>
                <a:xfrm>
                  <a:off x="4467605" y="4016394"/>
                  <a:ext cx="716470" cy="276999"/>
                </a:xfrm>
                <a:prstGeom prst="rect">
                  <a:avLst/>
                </a:prstGeom>
                <a:blipFill>
                  <a:blip r:embed="rId3"/>
                  <a:stretch>
                    <a:fillRect r="-5128"/>
                  </a:stretch>
                </a:blipFill>
              </p:spPr>
              <p:txBody>
                <a:bodyPr/>
                <a:lstStyle/>
                <a:p>
                  <a:r>
                    <a:rPr lang="en-US">
                      <a:noFill/>
                    </a:rPr>
                    <a:t> </a:t>
                  </a:r>
                </a:p>
              </p:txBody>
            </p:sp>
          </mc:Fallback>
        </mc:AlternateContent>
      </p:grpSp>
      <p:grpSp>
        <p:nvGrpSpPr>
          <p:cNvPr id="47" name="Group 46">
            <a:extLst>
              <a:ext uri="{FF2B5EF4-FFF2-40B4-BE49-F238E27FC236}">
                <a16:creationId xmlns:a16="http://schemas.microsoft.com/office/drawing/2014/main" id="{19422115-4C0D-58EE-CE7D-924226970258}"/>
              </a:ext>
            </a:extLst>
          </p:cNvPr>
          <p:cNvGrpSpPr/>
          <p:nvPr/>
        </p:nvGrpSpPr>
        <p:grpSpPr>
          <a:xfrm>
            <a:off x="4784220" y="1673949"/>
            <a:ext cx="3725307" cy="4755573"/>
            <a:chOff x="4784220" y="1673949"/>
            <a:chExt cx="3725307" cy="4755573"/>
          </a:xfrm>
        </p:grpSpPr>
        <p:cxnSp>
          <p:nvCxnSpPr>
            <p:cNvPr id="7" name="Straight Arrow Connector 6">
              <a:extLst>
                <a:ext uri="{FF2B5EF4-FFF2-40B4-BE49-F238E27FC236}">
                  <a16:creationId xmlns:a16="http://schemas.microsoft.com/office/drawing/2014/main" id="{84E7D699-C70C-6BE1-1292-4643D113C92E}"/>
                </a:ext>
              </a:extLst>
            </p:cNvPr>
            <p:cNvCxnSpPr/>
            <p:nvPr/>
          </p:nvCxnSpPr>
          <p:spPr>
            <a:xfrm>
              <a:off x="5120193" y="1673949"/>
              <a:ext cx="0" cy="2286000"/>
            </a:xfrm>
            <a:prstGeom prst="straightConnector1">
              <a:avLst/>
            </a:prstGeom>
            <a:ln w="1905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CB7CC567-F82A-CC5C-9AA3-6108C3CE4FDD}"/>
                </a:ext>
              </a:extLst>
            </p:cNvPr>
            <p:cNvCxnSpPr>
              <a:cxnSpLocks/>
            </p:cNvCxnSpPr>
            <p:nvPr/>
          </p:nvCxnSpPr>
          <p:spPr>
            <a:xfrm>
              <a:off x="4784220" y="3549984"/>
              <a:ext cx="3354532" cy="0"/>
            </a:xfrm>
            <a:prstGeom prst="straightConnector1">
              <a:avLst/>
            </a:prstGeom>
            <a:ln w="1905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CED38E11-5715-F94E-D955-D61A76911F30}"/>
                </a:ext>
              </a:extLst>
            </p:cNvPr>
            <p:cNvCxnSpPr/>
            <p:nvPr/>
          </p:nvCxnSpPr>
          <p:spPr>
            <a:xfrm>
              <a:off x="5120193" y="4143522"/>
              <a:ext cx="0" cy="2286000"/>
            </a:xfrm>
            <a:prstGeom prst="straightConnector1">
              <a:avLst/>
            </a:prstGeom>
            <a:ln w="1905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561140C-E2AE-48DF-908B-97DC7D4B394F}"/>
                </a:ext>
              </a:extLst>
            </p:cNvPr>
            <p:cNvCxnSpPr>
              <a:cxnSpLocks/>
            </p:cNvCxnSpPr>
            <p:nvPr/>
          </p:nvCxnSpPr>
          <p:spPr>
            <a:xfrm>
              <a:off x="5120193" y="2805693"/>
              <a:ext cx="292735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Freeform: Shape 11">
              <a:extLst>
                <a:ext uri="{FF2B5EF4-FFF2-40B4-BE49-F238E27FC236}">
                  <a16:creationId xmlns:a16="http://schemas.microsoft.com/office/drawing/2014/main" id="{E6E44010-ACA2-8F8E-E61E-A6FC112A98C5}"/>
                </a:ext>
              </a:extLst>
            </p:cNvPr>
            <p:cNvSpPr/>
            <p:nvPr/>
          </p:nvSpPr>
          <p:spPr>
            <a:xfrm>
              <a:off x="5433112" y="1684452"/>
              <a:ext cx="2213263" cy="2194560"/>
            </a:xfrm>
            <a:custGeom>
              <a:avLst/>
              <a:gdLst>
                <a:gd name="connsiteX0" fmla="*/ 0 w 3359150"/>
                <a:gd name="connsiteY0" fmla="*/ 0 h 3352800"/>
                <a:gd name="connsiteX1" fmla="*/ 1358900 w 3359150"/>
                <a:gd name="connsiteY1" fmla="*/ 2051050 h 3352800"/>
                <a:gd name="connsiteX2" fmla="*/ 3359150 w 3359150"/>
                <a:gd name="connsiteY2" fmla="*/ 3352800 h 3352800"/>
              </a:gdLst>
              <a:ahLst/>
              <a:cxnLst>
                <a:cxn ang="0">
                  <a:pos x="connsiteX0" y="connsiteY0"/>
                </a:cxn>
                <a:cxn ang="0">
                  <a:pos x="connsiteX1" y="connsiteY1"/>
                </a:cxn>
                <a:cxn ang="0">
                  <a:pos x="connsiteX2" y="connsiteY2"/>
                </a:cxn>
              </a:cxnLst>
              <a:rect l="l" t="t" r="r" b="b"/>
              <a:pathLst>
                <a:path w="3359150" h="3352800">
                  <a:moveTo>
                    <a:pt x="0" y="0"/>
                  </a:moveTo>
                  <a:cubicBezTo>
                    <a:pt x="399521" y="746125"/>
                    <a:pt x="799042" y="1492250"/>
                    <a:pt x="1358900" y="2051050"/>
                  </a:cubicBezTo>
                  <a:cubicBezTo>
                    <a:pt x="1918758" y="2609850"/>
                    <a:pt x="2638954" y="2981325"/>
                    <a:pt x="3359150" y="3352800"/>
                  </a:cubicBezTo>
                </a:path>
              </a:pathLst>
            </a:custGeom>
            <a:noFill/>
            <a:ln w="1905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3A6A6384-6A20-98B9-8B1D-28A52FF84BBF}"/>
                    </a:ext>
                  </a:extLst>
                </p:cNvPr>
                <p:cNvSpPr txBox="1"/>
                <p:nvPr/>
              </p:nvSpPr>
              <p:spPr>
                <a:xfrm>
                  <a:off x="8031960" y="2629552"/>
                  <a:ext cx="47756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solidFill>
                              <a:srgbClr val="C00000"/>
                            </a:solidFill>
                            <a:latin typeface="Cambria Math" panose="02040503050406030204" pitchFamily="18" charset="0"/>
                          </a:rPr>
                          <m:t>𝐿𝑀</m:t>
                        </m:r>
                      </m:oMath>
                    </m:oMathPara>
                  </a14:m>
                  <a:endParaRPr lang="en-US" sz="1400" dirty="0">
                    <a:solidFill>
                      <a:srgbClr val="C00000"/>
                    </a:solidFill>
                  </a:endParaRPr>
                </a:p>
              </p:txBody>
            </p:sp>
          </mc:Choice>
          <mc:Fallback xmlns="">
            <p:sp>
              <p:nvSpPr>
                <p:cNvPr id="15" name="TextBox 14">
                  <a:extLst>
                    <a:ext uri="{FF2B5EF4-FFF2-40B4-BE49-F238E27FC236}">
                      <a16:creationId xmlns:a16="http://schemas.microsoft.com/office/drawing/2014/main" id="{3A6A6384-6A20-98B9-8B1D-28A52FF84BBF}"/>
                    </a:ext>
                  </a:extLst>
                </p:cNvPr>
                <p:cNvSpPr txBox="1">
                  <a:spLocks noRot="1" noChangeAspect="1" noMove="1" noResize="1" noEditPoints="1" noAdjustHandles="1" noChangeArrowheads="1" noChangeShapeType="1" noTextEdit="1"/>
                </p:cNvSpPr>
                <p:nvPr/>
              </p:nvSpPr>
              <p:spPr>
                <a:xfrm>
                  <a:off x="8031960" y="2629552"/>
                  <a:ext cx="477567" cy="307777"/>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6" name="TextBox 15">
                  <a:extLst>
                    <a:ext uri="{FF2B5EF4-FFF2-40B4-BE49-F238E27FC236}">
                      <a16:creationId xmlns:a16="http://schemas.microsoft.com/office/drawing/2014/main" id="{13396AC0-C4CA-2EDC-CCCE-1404ED946AC4}"/>
                    </a:ext>
                  </a:extLst>
                </p:cNvPr>
                <p:cNvSpPr txBox="1"/>
                <p:nvPr/>
              </p:nvSpPr>
              <p:spPr>
                <a:xfrm>
                  <a:off x="7585865" y="3738146"/>
                  <a:ext cx="39017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solidFill>
                              <a:srgbClr val="00B0F0"/>
                            </a:solidFill>
                            <a:latin typeface="Cambria Math" panose="02040503050406030204" pitchFamily="18" charset="0"/>
                          </a:rPr>
                          <m:t>𝐼𝑆</m:t>
                        </m:r>
                      </m:oMath>
                    </m:oMathPara>
                  </a14:m>
                  <a:endParaRPr lang="en-US" sz="1400" dirty="0">
                    <a:solidFill>
                      <a:srgbClr val="00B0F0"/>
                    </a:solidFill>
                  </a:endParaRPr>
                </a:p>
              </p:txBody>
            </p:sp>
          </mc:Choice>
          <mc:Fallback>
            <p:sp>
              <p:nvSpPr>
                <p:cNvPr id="16" name="TextBox 15">
                  <a:extLst>
                    <a:ext uri="{FF2B5EF4-FFF2-40B4-BE49-F238E27FC236}">
                      <a16:creationId xmlns:a16="http://schemas.microsoft.com/office/drawing/2014/main" id="{13396AC0-C4CA-2EDC-CCCE-1404ED946AC4}"/>
                    </a:ext>
                  </a:extLst>
                </p:cNvPr>
                <p:cNvSpPr txBox="1">
                  <a:spLocks noRot="1" noChangeAspect="1" noMove="1" noResize="1" noEditPoints="1" noAdjustHandles="1" noChangeArrowheads="1" noChangeShapeType="1" noTextEdit="1"/>
                </p:cNvSpPr>
                <p:nvPr/>
              </p:nvSpPr>
              <p:spPr>
                <a:xfrm>
                  <a:off x="7585865" y="3738146"/>
                  <a:ext cx="390171" cy="307777"/>
                </a:xfrm>
                <a:prstGeom prst="rect">
                  <a:avLst/>
                </a:prstGeom>
                <a:blipFill>
                  <a:blip r:embed="rId5"/>
                  <a:stretch>
                    <a:fillRect/>
                  </a:stretch>
                </a:blipFill>
              </p:spPr>
              <p:txBody>
                <a:bodyPr/>
                <a:lstStyle/>
                <a:p>
                  <a:r>
                    <a:rPr lang="en-US">
                      <a:noFill/>
                    </a:rPr>
                    <a:t> </a:t>
                  </a:r>
                </a:p>
              </p:txBody>
            </p:sp>
          </mc:Fallback>
        </mc:AlternateContent>
        <p:sp>
          <p:nvSpPr>
            <p:cNvPr id="17" name="Oval 16">
              <a:extLst>
                <a:ext uri="{FF2B5EF4-FFF2-40B4-BE49-F238E27FC236}">
                  <a16:creationId xmlns:a16="http://schemas.microsoft.com/office/drawing/2014/main" id="{059F6589-04A0-25F4-696E-EA679ABC3ED5}"/>
                </a:ext>
              </a:extLst>
            </p:cNvPr>
            <p:cNvSpPr/>
            <p:nvPr/>
          </p:nvSpPr>
          <p:spPr>
            <a:xfrm>
              <a:off x="6094937" y="2767686"/>
              <a:ext cx="73152" cy="73152"/>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a:extLst>
                <a:ext uri="{FF2B5EF4-FFF2-40B4-BE49-F238E27FC236}">
                  <a16:creationId xmlns:a16="http://schemas.microsoft.com/office/drawing/2014/main" id="{A4E038BA-1E53-0DFA-80C5-7B80EC757D8D}"/>
                </a:ext>
              </a:extLst>
            </p:cNvPr>
            <p:cNvCxnSpPr>
              <a:cxnSpLocks/>
              <a:stCxn id="17" idx="4"/>
            </p:cNvCxnSpPr>
            <p:nvPr/>
          </p:nvCxnSpPr>
          <p:spPr>
            <a:xfrm>
              <a:off x="6131513" y="2840838"/>
              <a:ext cx="0" cy="286681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6E18AB1D-E64E-7C39-3331-0E14BF8DF261}"/>
                    </a:ext>
                  </a:extLst>
                </p:cNvPr>
                <p:cNvSpPr txBox="1"/>
                <p:nvPr/>
              </p:nvSpPr>
              <p:spPr>
                <a:xfrm>
                  <a:off x="5827432" y="3534240"/>
                  <a:ext cx="336188"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600" b="0" i="1" dirty="0" smtClean="0">
                                <a:latin typeface="Cambria Math" panose="02040503050406030204" pitchFamily="18" charset="0"/>
                              </a:rPr>
                            </m:ctrlPr>
                          </m:sSubPr>
                          <m:e>
                            <m:r>
                              <a:rPr lang="en-US" sz="1600" b="0" i="1" dirty="0" smtClean="0">
                                <a:latin typeface="Cambria Math" panose="02040503050406030204" pitchFamily="18" charset="0"/>
                              </a:rPr>
                              <m:t>𝑌</m:t>
                            </m:r>
                          </m:e>
                          <m:sub>
                            <m:r>
                              <a:rPr lang="en-US" sz="1600" b="0" i="1" dirty="0" smtClean="0">
                                <a:latin typeface="Cambria Math" panose="02040503050406030204" pitchFamily="18" charset="0"/>
                              </a:rPr>
                              <m:t>𝑛</m:t>
                            </m:r>
                          </m:sub>
                        </m:sSub>
                      </m:oMath>
                    </m:oMathPara>
                  </a14:m>
                  <a:endParaRPr lang="en-US" sz="1600" dirty="0"/>
                </a:p>
              </p:txBody>
            </p:sp>
          </mc:Choice>
          <mc:Fallback xmlns="">
            <p:sp>
              <p:nvSpPr>
                <p:cNvPr id="20" name="TextBox 19">
                  <a:extLst>
                    <a:ext uri="{FF2B5EF4-FFF2-40B4-BE49-F238E27FC236}">
                      <a16:creationId xmlns:a16="http://schemas.microsoft.com/office/drawing/2014/main" id="{6E18AB1D-E64E-7C39-3331-0E14BF8DF261}"/>
                    </a:ext>
                  </a:extLst>
                </p:cNvPr>
                <p:cNvSpPr txBox="1">
                  <a:spLocks noRot="1" noChangeAspect="1" noMove="1" noResize="1" noEditPoints="1" noAdjustHandles="1" noChangeArrowheads="1" noChangeShapeType="1" noTextEdit="1"/>
                </p:cNvSpPr>
                <p:nvPr/>
              </p:nvSpPr>
              <p:spPr>
                <a:xfrm>
                  <a:off x="5827432" y="3534240"/>
                  <a:ext cx="336188" cy="338554"/>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3B9CEAB0-A479-887B-1ED7-D7E86B322357}"/>
                    </a:ext>
                  </a:extLst>
                </p:cNvPr>
                <p:cNvSpPr txBox="1"/>
                <p:nvPr/>
              </p:nvSpPr>
              <p:spPr>
                <a:xfrm>
                  <a:off x="4807445" y="2610466"/>
                  <a:ext cx="336188"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600" b="0" i="1" dirty="0" smtClean="0">
                                <a:latin typeface="Cambria Math" panose="02040503050406030204" pitchFamily="18" charset="0"/>
                              </a:rPr>
                            </m:ctrlPr>
                          </m:sSubPr>
                          <m:e>
                            <m:r>
                              <a:rPr lang="en-US" sz="1600" b="0" i="1" dirty="0" smtClean="0">
                                <a:latin typeface="Cambria Math" panose="02040503050406030204" pitchFamily="18" charset="0"/>
                              </a:rPr>
                              <m:t>𝑟</m:t>
                            </m:r>
                          </m:e>
                          <m:sub>
                            <m:r>
                              <a:rPr lang="en-US" sz="1600" b="0" i="1" dirty="0" smtClean="0">
                                <a:latin typeface="Cambria Math" panose="02040503050406030204" pitchFamily="18" charset="0"/>
                              </a:rPr>
                              <m:t>𝑛</m:t>
                            </m:r>
                          </m:sub>
                        </m:sSub>
                      </m:oMath>
                    </m:oMathPara>
                  </a14:m>
                  <a:endParaRPr lang="en-US" sz="1600" dirty="0"/>
                </a:p>
              </p:txBody>
            </p:sp>
          </mc:Choice>
          <mc:Fallback xmlns="">
            <p:sp>
              <p:nvSpPr>
                <p:cNvPr id="22" name="TextBox 21">
                  <a:extLst>
                    <a:ext uri="{FF2B5EF4-FFF2-40B4-BE49-F238E27FC236}">
                      <a16:creationId xmlns:a16="http://schemas.microsoft.com/office/drawing/2014/main" id="{3B9CEAB0-A479-887B-1ED7-D7E86B322357}"/>
                    </a:ext>
                  </a:extLst>
                </p:cNvPr>
                <p:cNvSpPr txBox="1">
                  <a:spLocks noRot="1" noChangeAspect="1" noMove="1" noResize="1" noEditPoints="1" noAdjustHandles="1" noChangeArrowheads="1" noChangeShapeType="1" noTextEdit="1"/>
                </p:cNvSpPr>
                <p:nvPr/>
              </p:nvSpPr>
              <p:spPr>
                <a:xfrm>
                  <a:off x="4807445" y="2610466"/>
                  <a:ext cx="336188" cy="338554"/>
                </a:xfrm>
                <a:prstGeom prst="rect">
                  <a:avLst/>
                </a:prstGeom>
                <a:blipFill>
                  <a:blip r:embed="rId7"/>
                  <a:stretch>
                    <a:fillRect/>
                  </a:stretch>
                </a:blipFill>
              </p:spPr>
              <p:txBody>
                <a:bodyPr/>
                <a:lstStyle/>
                <a:p>
                  <a:r>
                    <a:rPr lang="en-US">
                      <a:noFill/>
                    </a:rPr>
                    <a:t> </a:t>
                  </a:r>
                </a:p>
              </p:txBody>
            </p:sp>
          </mc:Fallback>
        </mc:AlternateContent>
        <p:sp>
          <p:nvSpPr>
            <p:cNvPr id="23" name="TextBox 22">
              <a:extLst>
                <a:ext uri="{FF2B5EF4-FFF2-40B4-BE49-F238E27FC236}">
                  <a16:creationId xmlns:a16="http://schemas.microsoft.com/office/drawing/2014/main" id="{3EA201BB-189A-C989-0769-8FCC399CC92D}"/>
                </a:ext>
              </a:extLst>
            </p:cNvPr>
            <p:cNvSpPr txBox="1"/>
            <p:nvPr/>
          </p:nvSpPr>
          <p:spPr>
            <a:xfrm>
              <a:off x="7499395" y="5399778"/>
              <a:ext cx="708848" cy="307777"/>
            </a:xfrm>
            <a:prstGeom prst="rect">
              <a:avLst/>
            </a:prstGeom>
            <a:noFill/>
          </p:spPr>
          <p:txBody>
            <a:bodyPr wrap="none" rtlCol="0">
              <a:spAutoFit/>
            </a:bodyPr>
            <a:lstStyle/>
            <a:p>
              <a:r>
                <a:rPr lang="en-US" sz="1400" dirty="0"/>
                <a:t>Output</a:t>
              </a:r>
            </a:p>
          </p:txBody>
        </p:sp>
        <mc:AlternateContent xmlns:mc="http://schemas.openxmlformats.org/markup-compatibility/2006">
          <mc:Choice xmlns:a14="http://schemas.microsoft.com/office/drawing/2010/main" Requires="a14">
            <p:sp>
              <p:nvSpPr>
                <p:cNvPr id="27" name="TextBox 26">
                  <a:extLst>
                    <a:ext uri="{FF2B5EF4-FFF2-40B4-BE49-F238E27FC236}">
                      <a16:creationId xmlns:a16="http://schemas.microsoft.com/office/drawing/2014/main" id="{2E36586E-F141-420C-7EED-423010B61C3A}"/>
                    </a:ext>
                  </a:extLst>
                </p:cNvPr>
                <p:cNvSpPr txBox="1"/>
                <p:nvPr/>
              </p:nvSpPr>
              <p:spPr>
                <a:xfrm>
                  <a:off x="6055175" y="5686048"/>
                  <a:ext cx="336188"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600" b="0" i="1" dirty="0" smtClean="0">
                                <a:latin typeface="Cambria Math" panose="02040503050406030204" pitchFamily="18" charset="0"/>
                              </a:rPr>
                            </m:ctrlPr>
                          </m:sSubPr>
                          <m:e>
                            <m:r>
                              <a:rPr lang="en-US" sz="1600" b="0" i="1" dirty="0" smtClean="0">
                                <a:latin typeface="Cambria Math" panose="02040503050406030204" pitchFamily="18" charset="0"/>
                              </a:rPr>
                              <m:t>𝑌</m:t>
                            </m:r>
                          </m:e>
                          <m:sub>
                            <m:r>
                              <a:rPr lang="en-US" sz="1600" b="0" i="1" dirty="0" smtClean="0">
                                <a:latin typeface="Cambria Math" panose="02040503050406030204" pitchFamily="18" charset="0"/>
                              </a:rPr>
                              <m:t>𝑛</m:t>
                            </m:r>
                          </m:sub>
                        </m:sSub>
                      </m:oMath>
                    </m:oMathPara>
                  </a14:m>
                  <a:endParaRPr lang="en-US" sz="1600" dirty="0"/>
                </a:p>
              </p:txBody>
            </p:sp>
          </mc:Choice>
          <mc:Fallback>
            <p:sp>
              <p:nvSpPr>
                <p:cNvPr id="27" name="TextBox 26">
                  <a:extLst>
                    <a:ext uri="{FF2B5EF4-FFF2-40B4-BE49-F238E27FC236}">
                      <a16:creationId xmlns:a16="http://schemas.microsoft.com/office/drawing/2014/main" id="{2E36586E-F141-420C-7EED-423010B61C3A}"/>
                    </a:ext>
                  </a:extLst>
                </p:cNvPr>
                <p:cNvSpPr txBox="1">
                  <a:spLocks noRot="1" noChangeAspect="1" noMove="1" noResize="1" noEditPoints="1" noAdjustHandles="1" noChangeArrowheads="1" noChangeShapeType="1" noTextEdit="1"/>
                </p:cNvSpPr>
                <p:nvPr/>
              </p:nvSpPr>
              <p:spPr>
                <a:xfrm>
                  <a:off x="6055175" y="5686048"/>
                  <a:ext cx="336188" cy="338554"/>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8" name="TextBox 27">
                  <a:extLst>
                    <a:ext uri="{FF2B5EF4-FFF2-40B4-BE49-F238E27FC236}">
                      <a16:creationId xmlns:a16="http://schemas.microsoft.com/office/drawing/2014/main" id="{D96A384E-E5BA-CFBF-405A-1B2B6381FCA9}"/>
                    </a:ext>
                  </a:extLst>
                </p:cNvPr>
                <p:cNvSpPr txBox="1"/>
                <p:nvPr/>
              </p:nvSpPr>
              <p:spPr>
                <a:xfrm>
                  <a:off x="6079786" y="2493185"/>
                  <a:ext cx="336188"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600" b="0" i="1" dirty="0" smtClean="0">
                            <a:latin typeface="Cambria Math" panose="02040503050406030204" pitchFamily="18" charset="0"/>
                          </a:rPr>
                          <m:t>𝐴</m:t>
                        </m:r>
                      </m:oMath>
                    </m:oMathPara>
                  </a14:m>
                  <a:endParaRPr lang="en-US" sz="1600" dirty="0"/>
                </a:p>
              </p:txBody>
            </p:sp>
          </mc:Choice>
          <mc:Fallback>
            <p:sp>
              <p:nvSpPr>
                <p:cNvPr id="28" name="TextBox 27">
                  <a:extLst>
                    <a:ext uri="{FF2B5EF4-FFF2-40B4-BE49-F238E27FC236}">
                      <a16:creationId xmlns:a16="http://schemas.microsoft.com/office/drawing/2014/main" id="{D96A384E-E5BA-CFBF-405A-1B2B6381FCA9}"/>
                    </a:ext>
                  </a:extLst>
                </p:cNvPr>
                <p:cNvSpPr txBox="1">
                  <a:spLocks noRot="1" noChangeAspect="1" noMove="1" noResize="1" noEditPoints="1" noAdjustHandles="1" noChangeArrowheads="1" noChangeShapeType="1" noTextEdit="1"/>
                </p:cNvSpPr>
                <p:nvPr/>
              </p:nvSpPr>
              <p:spPr>
                <a:xfrm>
                  <a:off x="6079786" y="2493185"/>
                  <a:ext cx="336188" cy="338554"/>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9" name="TextBox 28">
                  <a:extLst>
                    <a:ext uri="{FF2B5EF4-FFF2-40B4-BE49-F238E27FC236}">
                      <a16:creationId xmlns:a16="http://schemas.microsoft.com/office/drawing/2014/main" id="{E4956AC6-9881-0B6F-6731-FE35B38DF143}"/>
                    </a:ext>
                  </a:extLst>
                </p:cNvPr>
                <p:cNvSpPr txBox="1"/>
                <p:nvPr/>
              </p:nvSpPr>
              <p:spPr>
                <a:xfrm>
                  <a:off x="5864081" y="5419997"/>
                  <a:ext cx="336188"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600" b="0" i="1" dirty="0" smtClean="0">
                            <a:latin typeface="Cambria Math" panose="02040503050406030204" pitchFamily="18" charset="0"/>
                          </a:rPr>
                          <m:t>𝐴</m:t>
                        </m:r>
                      </m:oMath>
                    </m:oMathPara>
                  </a14:m>
                  <a:endParaRPr lang="en-US" sz="1600" dirty="0"/>
                </a:p>
              </p:txBody>
            </p:sp>
          </mc:Choice>
          <mc:Fallback>
            <p:sp>
              <p:nvSpPr>
                <p:cNvPr id="29" name="TextBox 28">
                  <a:extLst>
                    <a:ext uri="{FF2B5EF4-FFF2-40B4-BE49-F238E27FC236}">
                      <a16:creationId xmlns:a16="http://schemas.microsoft.com/office/drawing/2014/main" id="{E4956AC6-9881-0B6F-6731-FE35B38DF143}"/>
                    </a:ext>
                  </a:extLst>
                </p:cNvPr>
                <p:cNvSpPr txBox="1">
                  <a:spLocks noRot="1" noChangeAspect="1" noMove="1" noResize="1" noEditPoints="1" noAdjustHandles="1" noChangeArrowheads="1" noChangeShapeType="1" noTextEdit="1"/>
                </p:cNvSpPr>
                <p:nvPr/>
              </p:nvSpPr>
              <p:spPr>
                <a:xfrm>
                  <a:off x="5864081" y="5419997"/>
                  <a:ext cx="336188" cy="338554"/>
                </a:xfrm>
                <a:prstGeom prst="rect">
                  <a:avLst/>
                </a:prstGeom>
                <a:blipFill>
                  <a:blip r:embed="rId10"/>
                  <a:stretch>
                    <a:fillRect/>
                  </a:stretch>
                </a:blipFill>
              </p:spPr>
              <p:txBody>
                <a:bodyPr/>
                <a:lstStyle/>
                <a:p>
                  <a:r>
                    <a:rPr lang="en-US">
                      <a:noFill/>
                    </a:rPr>
                    <a:t> </a:t>
                  </a:r>
                </a:p>
              </p:txBody>
            </p:sp>
          </mc:Fallback>
        </mc:AlternateContent>
      </p:grpSp>
      <p:grpSp>
        <p:nvGrpSpPr>
          <p:cNvPr id="49" name="Group 48">
            <a:extLst>
              <a:ext uri="{FF2B5EF4-FFF2-40B4-BE49-F238E27FC236}">
                <a16:creationId xmlns:a16="http://schemas.microsoft.com/office/drawing/2014/main" id="{8413307A-9C0E-3679-4F1C-E06361AD585A}"/>
              </a:ext>
            </a:extLst>
          </p:cNvPr>
          <p:cNvGrpSpPr/>
          <p:nvPr/>
        </p:nvGrpSpPr>
        <p:grpSpPr>
          <a:xfrm>
            <a:off x="4814648" y="1604868"/>
            <a:ext cx="3751266" cy="411781"/>
            <a:chOff x="4815840" y="3091580"/>
            <a:chExt cx="3751266" cy="411781"/>
          </a:xfrm>
        </p:grpSpPr>
        <p:cxnSp>
          <p:nvCxnSpPr>
            <p:cNvPr id="40" name="Straight Connector 39">
              <a:extLst>
                <a:ext uri="{FF2B5EF4-FFF2-40B4-BE49-F238E27FC236}">
                  <a16:creationId xmlns:a16="http://schemas.microsoft.com/office/drawing/2014/main" id="{077FEF2E-446A-5CD1-BDE1-1FC9E0A1E917}"/>
                </a:ext>
              </a:extLst>
            </p:cNvPr>
            <p:cNvCxnSpPr>
              <a:cxnSpLocks/>
            </p:cNvCxnSpPr>
            <p:nvPr/>
          </p:nvCxnSpPr>
          <p:spPr>
            <a:xfrm>
              <a:off x="5127905" y="3375443"/>
              <a:ext cx="292735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2" name="TextBox 41">
                  <a:extLst>
                    <a:ext uri="{FF2B5EF4-FFF2-40B4-BE49-F238E27FC236}">
                      <a16:creationId xmlns:a16="http://schemas.microsoft.com/office/drawing/2014/main" id="{869EBA6A-4EB4-2A32-B755-504D22C9F8A2}"/>
                    </a:ext>
                  </a:extLst>
                </p:cNvPr>
                <p:cNvSpPr txBox="1"/>
                <p:nvPr/>
              </p:nvSpPr>
              <p:spPr>
                <a:xfrm>
                  <a:off x="8031960" y="3195584"/>
                  <a:ext cx="53514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solidFill>
                              <a:srgbClr val="C00000"/>
                            </a:solidFill>
                            <a:latin typeface="Cambria Math" panose="02040503050406030204" pitchFamily="18" charset="0"/>
                          </a:rPr>
                          <m:t>𝐿</m:t>
                        </m:r>
                        <m:sSup>
                          <m:sSupPr>
                            <m:ctrlPr>
                              <a:rPr lang="en-US" sz="1400" b="0" i="1" dirty="0" smtClean="0">
                                <a:solidFill>
                                  <a:srgbClr val="C00000"/>
                                </a:solidFill>
                                <a:latin typeface="Cambria Math" panose="02040503050406030204" pitchFamily="18" charset="0"/>
                              </a:rPr>
                            </m:ctrlPr>
                          </m:sSupPr>
                          <m:e>
                            <m:r>
                              <a:rPr lang="en-US" sz="1400" b="0" i="1" dirty="0" smtClean="0">
                                <a:solidFill>
                                  <a:srgbClr val="C00000"/>
                                </a:solidFill>
                                <a:latin typeface="Cambria Math" panose="02040503050406030204" pitchFamily="18" charset="0"/>
                              </a:rPr>
                              <m:t>𝑀</m:t>
                            </m:r>
                          </m:e>
                          <m:sup>
                            <m:r>
                              <a:rPr lang="en-US" sz="1400" b="0" i="1" dirty="0" smtClean="0">
                                <a:solidFill>
                                  <a:srgbClr val="C00000"/>
                                </a:solidFill>
                                <a:latin typeface="Cambria Math" panose="02040503050406030204" pitchFamily="18" charset="0"/>
                              </a:rPr>
                              <m:t>′</m:t>
                            </m:r>
                          </m:sup>
                        </m:sSup>
                      </m:oMath>
                    </m:oMathPara>
                  </a14:m>
                  <a:endParaRPr lang="en-US" sz="1400" dirty="0">
                    <a:solidFill>
                      <a:srgbClr val="C00000"/>
                    </a:solidFill>
                  </a:endParaRPr>
                </a:p>
              </p:txBody>
            </p:sp>
          </mc:Choice>
          <mc:Fallback xmlns="">
            <p:sp>
              <p:nvSpPr>
                <p:cNvPr id="42" name="TextBox 41">
                  <a:extLst>
                    <a:ext uri="{FF2B5EF4-FFF2-40B4-BE49-F238E27FC236}">
                      <a16:creationId xmlns:a16="http://schemas.microsoft.com/office/drawing/2014/main" id="{869EBA6A-4EB4-2A32-B755-504D22C9F8A2}"/>
                    </a:ext>
                  </a:extLst>
                </p:cNvPr>
                <p:cNvSpPr txBox="1">
                  <a:spLocks noRot="1" noChangeAspect="1" noMove="1" noResize="1" noEditPoints="1" noAdjustHandles="1" noChangeArrowheads="1" noChangeShapeType="1" noTextEdit="1"/>
                </p:cNvSpPr>
                <p:nvPr/>
              </p:nvSpPr>
              <p:spPr>
                <a:xfrm>
                  <a:off x="8031960" y="3195584"/>
                  <a:ext cx="535146" cy="307777"/>
                </a:xfrm>
                <a:prstGeom prst="rect">
                  <a:avLst/>
                </a:prstGeom>
                <a:blipFill>
                  <a:blip r:embed="rId16"/>
                  <a:stretch>
                    <a:fillRect/>
                  </a:stretch>
                </a:blipFill>
              </p:spPr>
              <p:txBody>
                <a:bodyPr/>
                <a:lstStyle/>
                <a:p>
                  <a:r>
                    <a:rPr lang="en-US">
                      <a:noFill/>
                    </a:rPr>
                    <a:t> </a:t>
                  </a:r>
                </a:p>
              </p:txBody>
            </p:sp>
          </mc:Fallback>
        </mc:AlternateContent>
        <p:sp>
          <p:nvSpPr>
            <p:cNvPr id="43" name="Oval 42">
              <a:extLst>
                <a:ext uri="{FF2B5EF4-FFF2-40B4-BE49-F238E27FC236}">
                  <a16:creationId xmlns:a16="http://schemas.microsoft.com/office/drawing/2014/main" id="{0DDA0299-C3DB-E358-E26E-1EF70DE94F33}"/>
                </a:ext>
              </a:extLst>
            </p:cNvPr>
            <p:cNvSpPr/>
            <p:nvPr/>
          </p:nvSpPr>
          <p:spPr>
            <a:xfrm>
              <a:off x="5519156" y="3344854"/>
              <a:ext cx="73152" cy="73152"/>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44" name="TextBox 43">
                  <a:extLst>
                    <a:ext uri="{FF2B5EF4-FFF2-40B4-BE49-F238E27FC236}">
                      <a16:creationId xmlns:a16="http://schemas.microsoft.com/office/drawing/2014/main" id="{6E09CC7E-D935-9C16-7162-31705FCADA8E}"/>
                    </a:ext>
                  </a:extLst>
                </p:cNvPr>
                <p:cNvSpPr txBox="1"/>
                <p:nvPr/>
              </p:nvSpPr>
              <p:spPr>
                <a:xfrm>
                  <a:off x="5504688" y="3091580"/>
                  <a:ext cx="336188"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600" b="0" i="1" dirty="0" smtClean="0">
                            <a:latin typeface="Cambria Math" panose="02040503050406030204" pitchFamily="18" charset="0"/>
                          </a:rPr>
                          <m:t>𝐶</m:t>
                        </m:r>
                      </m:oMath>
                    </m:oMathPara>
                  </a14:m>
                  <a:endParaRPr lang="en-US" sz="1600" dirty="0"/>
                </a:p>
              </p:txBody>
            </p:sp>
          </mc:Choice>
          <mc:Fallback>
            <p:sp>
              <p:nvSpPr>
                <p:cNvPr id="44" name="TextBox 43">
                  <a:extLst>
                    <a:ext uri="{FF2B5EF4-FFF2-40B4-BE49-F238E27FC236}">
                      <a16:creationId xmlns:a16="http://schemas.microsoft.com/office/drawing/2014/main" id="{6E09CC7E-D935-9C16-7162-31705FCADA8E}"/>
                    </a:ext>
                  </a:extLst>
                </p:cNvPr>
                <p:cNvSpPr txBox="1">
                  <a:spLocks noRot="1" noChangeAspect="1" noMove="1" noResize="1" noEditPoints="1" noAdjustHandles="1" noChangeArrowheads="1" noChangeShapeType="1" noTextEdit="1"/>
                </p:cNvSpPr>
                <p:nvPr/>
              </p:nvSpPr>
              <p:spPr>
                <a:xfrm>
                  <a:off x="5504688" y="3091580"/>
                  <a:ext cx="336188" cy="338554"/>
                </a:xfrm>
                <a:prstGeom prst="rect">
                  <a:avLst/>
                </a:prstGeom>
                <a:blipFill>
                  <a:blip r:embed="rId1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5" name="TextBox 44">
                  <a:extLst>
                    <a:ext uri="{FF2B5EF4-FFF2-40B4-BE49-F238E27FC236}">
                      <a16:creationId xmlns:a16="http://schemas.microsoft.com/office/drawing/2014/main" id="{01DBAB2B-918A-52BA-54A3-CD98F33CB9B8}"/>
                    </a:ext>
                  </a:extLst>
                </p:cNvPr>
                <p:cNvSpPr txBox="1"/>
                <p:nvPr/>
              </p:nvSpPr>
              <p:spPr>
                <a:xfrm>
                  <a:off x="4815840" y="3098157"/>
                  <a:ext cx="336188"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sz="1600" b="0" i="1" dirty="0" smtClean="0">
                                <a:latin typeface="Cambria Math" panose="02040503050406030204" pitchFamily="18" charset="0"/>
                              </a:rPr>
                            </m:ctrlPr>
                          </m:sSubSupPr>
                          <m:e>
                            <m:r>
                              <a:rPr lang="en-US" sz="1600" b="0" i="1" dirty="0" smtClean="0">
                                <a:latin typeface="Cambria Math" panose="02040503050406030204" pitchFamily="18" charset="0"/>
                              </a:rPr>
                              <m:t>𝑟</m:t>
                            </m:r>
                          </m:e>
                          <m:sub>
                            <m:r>
                              <a:rPr lang="en-US" sz="1600" b="0" i="1" dirty="0" smtClean="0">
                                <a:latin typeface="Cambria Math" panose="02040503050406030204" pitchFamily="18" charset="0"/>
                              </a:rPr>
                              <m:t>𝑛</m:t>
                            </m:r>
                          </m:sub>
                          <m:sup>
                            <m:r>
                              <a:rPr lang="en-US" sz="1600" b="0" i="1" dirty="0" smtClean="0">
                                <a:latin typeface="Cambria Math" panose="02040503050406030204" pitchFamily="18" charset="0"/>
                              </a:rPr>
                              <m:t>′</m:t>
                            </m:r>
                          </m:sup>
                        </m:sSubSup>
                      </m:oMath>
                    </m:oMathPara>
                  </a14:m>
                  <a:endParaRPr lang="en-US" sz="1600" dirty="0"/>
                </a:p>
              </p:txBody>
            </p:sp>
          </mc:Choice>
          <mc:Fallback xmlns="">
            <p:sp>
              <p:nvSpPr>
                <p:cNvPr id="45" name="TextBox 44">
                  <a:extLst>
                    <a:ext uri="{FF2B5EF4-FFF2-40B4-BE49-F238E27FC236}">
                      <a16:creationId xmlns:a16="http://schemas.microsoft.com/office/drawing/2014/main" id="{01DBAB2B-918A-52BA-54A3-CD98F33CB9B8}"/>
                    </a:ext>
                  </a:extLst>
                </p:cNvPr>
                <p:cNvSpPr txBox="1">
                  <a:spLocks noRot="1" noChangeAspect="1" noMove="1" noResize="1" noEditPoints="1" noAdjustHandles="1" noChangeArrowheads="1" noChangeShapeType="1" noTextEdit="1"/>
                </p:cNvSpPr>
                <p:nvPr/>
              </p:nvSpPr>
              <p:spPr>
                <a:xfrm>
                  <a:off x="4815840" y="3098157"/>
                  <a:ext cx="336188" cy="338554"/>
                </a:xfrm>
                <a:prstGeom prst="rect">
                  <a:avLst/>
                </a:prstGeom>
                <a:blipFill>
                  <a:blip r:embed="rId18"/>
                  <a:stretch>
                    <a:fillRect/>
                  </a:stretch>
                </a:blipFill>
              </p:spPr>
              <p:txBody>
                <a:bodyPr/>
                <a:lstStyle/>
                <a:p>
                  <a:r>
                    <a:rPr lang="en-US">
                      <a:noFill/>
                    </a:rPr>
                    <a:t> </a:t>
                  </a:r>
                </a:p>
              </p:txBody>
            </p:sp>
          </mc:Fallback>
        </mc:AlternateContent>
      </p:grpSp>
      <p:sp>
        <p:nvSpPr>
          <p:cNvPr id="24" name="Oval 23">
            <a:extLst>
              <a:ext uri="{FF2B5EF4-FFF2-40B4-BE49-F238E27FC236}">
                <a16:creationId xmlns:a16="http://schemas.microsoft.com/office/drawing/2014/main" id="{63AA1221-7C29-D109-2DE4-F59C27CE23D6}"/>
              </a:ext>
            </a:extLst>
          </p:cNvPr>
          <p:cNvSpPr/>
          <p:nvPr/>
        </p:nvSpPr>
        <p:spPr>
          <a:xfrm>
            <a:off x="6094937" y="5667169"/>
            <a:ext cx="73152" cy="73152"/>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37C2FB0D-A870-0B5A-C940-ED62425FACDE}"/>
              </a:ext>
            </a:extLst>
          </p:cNvPr>
          <p:cNvGrpSpPr/>
          <p:nvPr/>
        </p:nvGrpSpPr>
        <p:grpSpPr>
          <a:xfrm>
            <a:off x="5323288" y="4175158"/>
            <a:ext cx="1397691" cy="1849444"/>
            <a:chOff x="5323288" y="4175158"/>
            <a:chExt cx="1397691" cy="1849444"/>
          </a:xfrm>
        </p:grpSpPr>
        <p:sp>
          <p:nvSpPr>
            <p:cNvPr id="19" name="Freeform: Shape 18">
              <a:extLst>
                <a:ext uri="{FF2B5EF4-FFF2-40B4-BE49-F238E27FC236}">
                  <a16:creationId xmlns:a16="http://schemas.microsoft.com/office/drawing/2014/main" id="{A7F99F20-A06F-9C0A-D5D3-2818496FEDFC}"/>
                </a:ext>
              </a:extLst>
            </p:cNvPr>
            <p:cNvSpPr/>
            <p:nvPr/>
          </p:nvSpPr>
          <p:spPr>
            <a:xfrm rot="16200000">
              <a:off x="5230513" y="4420106"/>
              <a:ext cx="1527994" cy="1342444"/>
            </a:xfrm>
            <a:custGeom>
              <a:avLst/>
              <a:gdLst>
                <a:gd name="connsiteX0" fmla="*/ 0 w 3359150"/>
                <a:gd name="connsiteY0" fmla="*/ 0 h 3352800"/>
                <a:gd name="connsiteX1" fmla="*/ 1358900 w 3359150"/>
                <a:gd name="connsiteY1" fmla="*/ 2051050 h 3352800"/>
                <a:gd name="connsiteX2" fmla="*/ 3359150 w 3359150"/>
                <a:gd name="connsiteY2" fmla="*/ 3352800 h 3352800"/>
              </a:gdLst>
              <a:ahLst/>
              <a:cxnLst>
                <a:cxn ang="0">
                  <a:pos x="connsiteX0" y="connsiteY0"/>
                </a:cxn>
                <a:cxn ang="0">
                  <a:pos x="connsiteX1" y="connsiteY1"/>
                </a:cxn>
                <a:cxn ang="0">
                  <a:pos x="connsiteX2" y="connsiteY2"/>
                </a:cxn>
              </a:cxnLst>
              <a:rect l="l" t="t" r="r" b="b"/>
              <a:pathLst>
                <a:path w="3359150" h="3352800">
                  <a:moveTo>
                    <a:pt x="0" y="0"/>
                  </a:moveTo>
                  <a:cubicBezTo>
                    <a:pt x="399521" y="746125"/>
                    <a:pt x="799042" y="1492250"/>
                    <a:pt x="1358900" y="2051050"/>
                  </a:cubicBezTo>
                  <a:cubicBezTo>
                    <a:pt x="1918758" y="2609850"/>
                    <a:pt x="2638954" y="2981325"/>
                    <a:pt x="3359150" y="3352800"/>
                  </a:cubicBezTo>
                </a:path>
              </a:pathLst>
            </a:custGeom>
            <a:noFill/>
            <a:ln w="1905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21" name="TextBox 20">
                  <a:extLst>
                    <a:ext uri="{FF2B5EF4-FFF2-40B4-BE49-F238E27FC236}">
                      <a16:creationId xmlns:a16="http://schemas.microsoft.com/office/drawing/2014/main" id="{2C5AE30D-22BA-AC35-21DD-B24FA1610CEE}"/>
                    </a:ext>
                  </a:extLst>
                </p:cNvPr>
                <p:cNvSpPr txBox="1"/>
                <p:nvPr/>
              </p:nvSpPr>
              <p:spPr>
                <a:xfrm>
                  <a:off x="6209429" y="4175158"/>
                  <a:ext cx="511550"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solidFill>
                              <a:srgbClr val="00B050"/>
                            </a:solidFill>
                            <a:latin typeface="Cambria Math" panose="02040503050406030204" pitchFamily="18" charset="0"/>
                          </a:rPr>
                          <m:t>𝑃</m:t>
                        </m:r>
                        <m:sSup>
                          <m:sSupPr>
                            <m:ctrlPr>
                              <a:rPr lang="en-US" sz="1400" b="0" i="1" dirty="0" smtClean="0">
                                <a:solidFill>
                                  <a:srgbClr val="00B050"/>
                                </a:solidFill>
                                <a:latin typeface="Cambria Math" panose="02040503050406030204" pitchFamily="18" charset="0"/>
                              </a:rPr>
                            </m:ctrlPr>
                          </m:sSupPr>
                          <m:e>
                            <m:r>
                              <a:rPr lang="en-US" sz="1400" b="0" i="1" dirty="0" smtClean="0">
                                <a:solidFill>
                                  <a:srgbClr val="00B050"/>
                                </a:solidFill>
                                <a:latin typeface="Cambria Math" panose="02040503050406030204" pitchFamily="18" charset="0"/>
                              </a:rPr>
                              <m:t>𝐶</m:t>
                            </m:r>
                          </m:e>
                          <m:sup>
                            <m:r>
                              <a:rPr lang="en-US" sz="1400" b="0" i="1" dirty="0" smtClean="0">
                                <a:solidFill>
                                  <a:srgbClr val="00B050"/>
                                </a:solidFill>
                                <a:latin typeface="Cambria Math" panose="02040503050406030204" pitchFamily="18" charset="0"/>
                              </a:rPr>
                              <m:t>′</m:t>
                            </m:r>
                          </m:sup>
                        </m:sSup>
                      </m:oMath>
                    </m:oMathPara>
                  </a14:m>
                  <a:endParaRPr lang="en-US" sz="1400" dirty="0">
                    <a:solidFill>
                      <a:srgbClr val="00B050"/>
                    </a:solidFill>
                  </a:endParaRPr>
                </a:p>
              </p:txBody>
            </p:sp>
          </mc:Choice>
          <mc:Fallback>
            <p:sp>
              <p:nvSpPr>
                <p:cNvPr id="21" name="TextBox 20">
                  <a:extLst>
                    <a:ext uri="{FF2B5EF4-FFF2-40B4-BE49-F238E27FC236}">
                      <a16:creationId xmlns:a16="http://schemas.microsoft.com/office/drawing/2014/main" id="{2C5AE30D-22BA-AC35-21DD-B24FA1610CEE}"/>
                    </a:ext>
                  </a:extLst>
                </p:cNvPr>
                <p:cNvSpPr txBox="1">
                  <a:spLocks noRot="1" noChangeAspect="1" noMove="1" noResize="1" noEditPoints="1" noAdjustHandles="1" noChangeArrowheads="1" noChangeShapeType="1" noTextEdit="1"/>
                </p:cNvSpPr>
                <p:nvPr/>
              </p:nvSpPr>
              <p:spPr>
                <a:xfrm>
                  <a:off x="6209429" y="4175158"/>
                  <a:ext cx="511550" cy="307777"/>
                </a:xfrm>
                <a:prstGeom prst="rect">
                  <a:avLst/>
                </a:prstGeom>
                <a:blipFill>
                  <a:blip r:embed="rId19"/>
                  <a:stretch>
                    <a:fillRect/>
                  </a:stretch>
                </a:blipFill>
              </p:spPr>
              <p:txBody>
                <a:bodyPr/>
                <a:lstStyle/>
                <a:p>
                  <a:r>
                    <a:rPr lang="en-US">
                      <a:noFill/>
                    </a:rPr>
                    <a:t> </a:t>
                  </a:r>
                </a:p>
              </p:txBody>
            </p:sp>
          </mc:Fallback>
        </mc:AlternateContent>
        <p:sp>
          <p:nvSpPr>
            <p:cNvPr id="25" name="Oval 24">
              <a:extLst>
                <a:ext uri="{FF2B5EF4-FFF2-40B4-BE49-F238E27FC236}">
                  <a16:creationId xmlns:a16="http://schemas.microsoft.com/office/drawing/2014/main" id="{9F77F502-EA45-5496-79FE-4754CDEE92D7}"/>
                </a:ext>
              </a:extLst>
            </p:cNvPr>
            <p:cNvSpPr/>
            <p:nvPr/>
          </p:nvSpPr>
          <p:spPr>
            <a:xfrm>
              <a:off x="6094937" y="5228031"/>
              <a:ext cx="73152" cy="73152"/>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34" name="TextBox 33">
                  <a:extLst>
                    <a:ext uri="{FF2B5EF4-FFF2-40B4-BE49-F238E27FC236}">
                      <a16:creationId xmlns:a16="http://schemas.microsoft.com/office/drawing/2014/main" id="{23C24967-F7D9-D25D-D3AE-EAE1B83857E4}"/>
                    </a:ext>
                  </a:extLst>
                </p:cNvPr>
                <p:cNvSpPr txBox="1"/>
                <p:nvPr/>
              </p:nvSpPr>
              <p:spPr>
                <a:xfrm>
                  <a:off x="5864081" y="5004983"/>
                  <a:ext cx="336188"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600" b="0" i="1" dirty="0" smtClean="0">
                            <a:latin typeface="Cambria Math" panose="02040503050406030204" pitchFamily="18" charset="0"/>
                          </a:rPr>
                          <m:t>𝐵</m:t>
                        </m:r>
                      </m:oMath>
                    </m:oMathPara>
                  </a14:m>
                  <a:endParaRPr lang="en-US" sz="1600" dirty="0"/>
                </a:p>
              </p:txBody>
            </p:sp>
          </mc:Choice>
          <mc:Fallback>
            <p:sp>
              <p:nvSpPr>
                <p:cNvPr id="34" name="TextBox 33">
                  <a:extLst>
                    <a:ext uri="{FF2B5EF4-FFF2-40B4-BE49-F238E27FC236}">
                      <a16:creationId xmlns:a16="http://schemas.microsoft.com/office/drawing/2014/main" id="{23C24967-F7D9-D25D-D3AE-EAE1B83857E4}"/>
                    </a:ext>
                  </a:extLst>
                </p:cNvPr>
                <p:cNvSpPr txBox="1">
                  <a:spLocks noRot="1" noChangeAspect="1" noMove="1" noResize="1" noEditPoints="1" noAdjustHandles="1" noChangeArrowheads="1" noChangeShapeType="1" noTextEdit="1"/>
                </p:cNvSpPr>
                <p:nvPr/>
              </p:nvSpPr>
              <p:spPr>
                <a:xfrm>
                  <a:off x="5864081" y="5004983"/>
                  <a:ext cx="336188" cy="338554"/>
                </a:xfrm>
                <a:prstGeom prst="rect">
                  <a:avLst/>
                </a:prstGeom>
                <a:blipFill>
                  <a:blip r:embed="rId20"/>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6" name="TextBox 45">
                  <a:extLst>
                    <a:ext uri="{FF2B5EF4-FFF2-40B4-BE49-F238E27FC236}">
                      <a16:creationId xmlns:a16="http://schemas.microsoft.com/office/drawing/2014/main" id="{394DEE3B-9990-8EA5-43A8-92674C157823}"/>
                    </a:ext>
                  </a:extLst>
                </p:cNvPr>
                <p:cNvSpPr txBox="1"/>
                <p:nvPr/>
              </p:nvSpPr>
              <p:spPr>
                <a:xfrm>
                  <a:off x="5448979" y="5686048"/>
                  <a:ext cx="336188"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sz="1600" b="0" i="1" dirty="0" smtClean="0">
                                <a:latin typeface="Cambria Math" panose="02040503050406030204" pitchFamily="18" charset="0"/>
                              </a:rPr>
                            </m:ctrlPr>
                          </m:sSubSupPr>
                          <m:e>
                            <m:r>
                              <a:rPr lang="en-US" sz="1600" b="0" i="1" dirty="0" smtClean="0">
                                <a:latin typeface="Cambria Math" panose="02040503050406030204" pitchFamily="18" charset="0"/>
                              </a:rPr>
                              <m:t>𝑌</m:t>
                            </m:r>
                          </m:e>
                          <m:sub>
                            <m:r>
                              <a:rPr lang="en-US" sz="1600" b="0" i="1" dirty="0" smtClean="0">
                                <a:latin typeface="Cambria Math" panose="02040503050406030204" pitchFamily="18" charset="0"/>
                              </a:rPr>
                              <m:t>𝑛</m:t>
                            </m:r>
                          </m:sub>
                          <m:sup>
                            <m:r>
                              <a:rPr lang="en-US" sz="1600" b="0" i="1" dirty="0" smtClean="0">
                                <a:latin typeface="Cambria Math" panose="02040503050406030204" pitchFamily="18" charset="0"/>
                              </a:rPr>
                              <m:t>′</m:t>
                            </m:r>
                          </m:sup>
                        </m:sSubSup>
                      </m:oMath>
                    </m:oMathPara>
                  </a14:m>
                  <a:endParaRPr lang="en-US" sz="1600" dirty="0"/>
                </a:p>
              </p:txBody>
            </p:sp>
          </mc:Choice>
          <mc:Fallback>
            <p:sp>
              <p:nvSpPr>
                <p:cNvPr id="46" name="TextBox 45">
                  <a:extLst>
                    <a:ext uri="{FF2B5EF4-FFF2-40B4-BE49-F238E27FC236}">
                      <a16:creationId xmlns:a16="http://schemas.microsoft.com/office/drawing/2014/main" id="{394DEE3B-9990-8EA5-43A8-92674C157823}"/>
                    </a:ext>
                  </a:extLst>
                </p:cNvPr>
                <p:cNvSpPr txBox="1">
                  <a:spLocks noRot="1" noChangeAspect="1" noMove="1" noResize="1" noEditPoints="1" noAdjustHandles="1" noChangeArrowheads="1" noChangeShapeType="1" noTextEdit="1"/>
                </p:cNvSpPr>
                <p:nvPr/>
              </p:nvSpPr>
              <p:spPr>
                <a:xfrm>
                  <a:off x="5448979" y="5686048"/>
                  <a:ext cx="336188" cy="338554"/>
                </a:xfrm>
                <a:prstGeom prst="rect">
                  <a:avLst/>
                </a:prstGeom>
                <a:blipFill>
                  <a:blip r:embed="rId21"/>
                  <a:stretch>
                    <a:fillRect/>
                  </a:stretch>
                </a:blipFill>
              </p:spPr>
              <p:txBody>
                <a:bodyPr/>
                <a:lstStyle/>
                <a:p>
                  <a:r>
                    <a:rPr lang="en-US">
                      <a:noFill/>
                    </a:rPr>
                    <a:t> </a:t>
                  </a:r>
                </a:p>
              </p:txBody>
            </p:sp>
          </mc:Fallback>
        </mc:AlternateContent>
      </p:grpSp>
      <p:grpSp>
        <p:nvGrpSpPr>
          <p:cNvPr id="58" name="Group 57">
            <a:extLst>
              <a:ext uri="{FF2B5EF4-FFF2-40B4-BE49-F238E27FC236}">
                <a16:creationId xmlns:a16="http://schemas.microsoft.com/office/drawing/2014/main" id="{85A58A54-5A09-9C6A-B10E-096EB0DAE8A0}"/>
              </a:ext>
            </a:extLst>
          </p:cNvPr>
          <p:cNvGrpSpPr/>
          <p:nvPr/>
        </p:nvGrpSpPr>
        <p:grpSpPr>
          <a:xfrm>
            <a:off x="5306945" y="5427001"/>
            <a:ext cx="336188" cy="338554"/>
            <a:chOff x="5306945" y="5427001"/>
            <a:chExt cx="336188" cy="338554"/>
          </a:xfrm>
        </p:grpSpPr>
        <p:sp>
          <p:nvSpPr>
            <p:cNvPr id="51" name="Oval 50">
              <a:extLst>
                <a:ext uri="{FF2B5EF4-FFF2-40B4-BE49-F238E27FC236}">
                  <a16:creationId xmlns:a16="http://schemas.microsoft.com/office/drawing/2014/main" id="{B42040E3-FFE1-960E-03AB-593AE11DC1AE}"/>
                </a:ext>
              </a:extLst>
            </p:cNvPr>
            <p:cNvSpPr/>
            <p:nvPr/>
          </p:nvSpPr>
          <p:spPr>
            <a:xfrm>
              <a:off x="5524143" y="5667169"/>
              <a:ext cx="73152" cy="73152"/>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52" name="TextBox 51">
                  <a:extLst>
                    <a:ext uri="{FF2B5EF4-FFF2-40B4-BE49-F238E27FC236}">
                      <a16:creationId xmlns:a16="http://schemas.microsoft.com/office/drawing/2014/main" id="{524109F2-F46B-83D5-2232-A44A10EEEB89}"/>
                    </a:ext>
                  </a:extLst>
                </p:cNvPr>
                <p:cNvSpPr txBox="1"/>
                <p:nvPr/>
              </p:nvSpPr>
              <p:spPr>
                <a:xfrm>
                  <a:off x="5306945" y="5427001"/>
                  <a:ext cx="336188"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600" b="0" i="1" dirty="0" smtClean="0">
                            <a:latin typeface="Cambria Math" panose="02040503050406030204" pitchFamily="18" charset="0"/>
                          </a:rPr>
                          <m:t>𝐶</m:t>
                        </m:r>
                      </m:oMath>
                    </m:oMathPara>
                  </a14:m>
                  <a:endParaRPr lang="en-US" sz="1600" dirty="0"/>
                </a:p>
              </p:txBody>
            </p:sp>
          </mc:Choice>
          <mc:Fallback>
            <p:sp>
              <p:nvSpPr>
                <p:cNvPr id="52" name="TextBox 51">
                  <a:extLst>
                    <a:ext uri="{FF2B5EF4-FFF2-40B4-BE49-F238E27FC236}">
                      <a16:creationId xmlns:a16="http://schemas.microsoft.com/office/drawing/2014/main" id="{524109F2-F46B-83D5-2232-A44A10EEEB89}"/>
                    </a:ext>
                  </a:extLst>
                </p:cNvPr>
                <p:cNvSpPr txBox="1">
                  <a:spLocks noRot="1" noChangeAspect="1" noMove="1" noResize="1" noEditPoints="1" noAdjustHandles="1" noChangeArrowheads="1" noChangeShapeType="1" noTextEdit="1"/>
                </p:cNvSpPr>
                <p:nvPr/>
              </p:nvSpPr>
              <p:spPr>
                <a:xfrm>
                  <a:off x="5306945" y="5427001"/>
                  <a:ext cx="336188" cy="338554"/>
                </a:xfrm>
                <a:prstGeom prst="rect">
                  <a:avLst/>
                </a:prstGeom>
                <a:blipFill>
                  <a:blip r:embed="rId22"/>
                  <a:stretch>
                    <a:fillRect/>
                  </a:stretch>
                </a:blipFill>
              </p:spPr>
              <p:txBody>
                <a:bodyPr/>
                <a:lstStyle/>
                <a:p>
                  <a:r>
                    <a:rPr lang="en-US">
                      <a:noFill/>
                    </a:rPr>
                    <a:t> </a:t>
                  </a:r>
                </a:p>
              </p:txBody>
            </p:sp>
          </mc:Fallback>
        </mc:AlternateContent>
      </p:grpSp>
      <p:cxnSp>
        <p:nvCxnSpPr>
          <p:cNvPr id="53" name="Straight Connector 52">
            <a:extLst>
              <a:ext uri="{FF2B5EF4-FFF2-40B4-BE49-F238E27FC236}">
                <a16:creationId xmlns:a16="http://schemas.microsoft.com/office/drawing/2014/main" id="{F975CDC4-7083-EADE-AA34-2260DFE73DC6}"/>
              </a:ext>
            </a:extLst>
          </p:cNvPr>
          <p:cNvCxnSpPr>
            <a:cxnSpLocks/>
          </p:cNvCxnSpPr>
          <p:nvPr/>
        </p:nvCxnSpPr>
        <p:spPr>
          <a:xfrm>
            <a:off x="5551782" y="1931294"/>
            <a:ext cx="0" cy="373587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1415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7"/>
                                        </p:tgtEl>
                                        <p:attrNameLst>
                                          <p:attrName>style.visibility</p:attrName>
                                        </p:attrNameLst>
                                      </p:cBhvr>
                                      <p:to>
                                        <p:strVal val="visible"/>
                                      </p:to>
                                    </p:set>
                                    <p:animEffect transition="in" filter="fade">
                                      <p:cBhvr>
                                        <p:cTn id="10" dur="500"/>
                                        <p:tgtEl>
                                          <p:spTgt spid="47"/>
                                        </p:tgtEl>
                                      </p:cBhvr>
                                    </p:animEffect>
                                  </p:childTnLst>
                                </p:cTn>
                              </p:par>
                              <p:par>
                                <p:cTn id="11" presetID="10" presetClass="entr" presetSubtype="0" fill="hold" nodeType="withEffect">
                                  <p:stCondLst>
                                    <p:cond delay="0"/>
                                  </p:stCondLst>
                                  <p:childTnLst>
                                    <p:set>
                                      <p:cBhvr>
                                        <p:cTn id="12" dur="1" fill="hold">
                                          <p:stCondLst>
                                            <p:cond delay="0"/>
                                          </p:stCondLst>
                                        </p:cTn>
                                        <p:tgtEl>
                                          <p:spTgt spid="50"/>
                                        </p:tgtEl>
                                        <p:attrNameLst>
                                          <p:attrName>style.visibility</p:attrName>
                                        </p:attrNameLst>
                                      </p:cBhvr>
                                      <p:to>
                                        <p:strVal val="visible"/>
                                      </p:to>
                                    </p:set>
                                    <p:animEffect transition="in" filter="fade">
                                      <p:cBhvr>
                                        <p:cTn id="13" dur="500"/>
                                        <p:tgtEl>
                                          <p:spTgt spid="50"/>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fade">
                                      <p:cBhvr>
                                        <p:cTn id="16" dur="500"/>
                                        <p:tgtEl>
                                          <p:spTgt spid="2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5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500"/>
                                        <p:tgtEl>
                                          <p:spTgt spid="3">
                                            <p:txEl>
                                              <p:pRg st="3" end="3"/>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57"/>
                                        </p:tgtEl>
                                        <p:attrNameLst>
                                          <p:attrName>style.visibility</p:attrName>
                                        </p:attrNameLst>
                                      </p:cBhvr>
                                      <p:to>
                                        <p:strVal val="visible"/>
                                      </p:to>
                                    </p:set>
                                    <p:animEffect transition="in" filter="fade">
                                      <p:cBhvr>
                                        <p:cTn id="34" dur="500"/>
                                        <p:tgtEl>
                                          <p:spTgt spid="57"/>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500"/>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fade">
                                      <p:cBhvr>
                                        <p:cTn id="44" dur="5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500"/>
                                        <p:tgtEl>
                                          <p:spTgt spid="3">
                                            <p:txEl>
                                              <p:pRg st="7" end="7"/>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3">
                                            <p:txEl>
                                              <p:pRg st="8" end="8"/>
                                            </p:txEl>
                                          </p:spTgt>
                                        </p:tgtEl>
                                        <p:attrNameLst>
                                          <p:attrName>style.visibility</p:attrName>
                                        </p:attrNameLst>
                                      </p:cBhvr>
                                      <p:to>
                                        <p:strVal val="visible"/>
                                      </p:to>
                                    </p:set>
                                    <p:animEffect transition="in" filter="fade">
                                      <p:cBhvr>
                                        <p:cTn id="54" dur="500"/>
                                        <p:tgtEl>
                                          <p:spTgt spid="3">
                                            <p:txEl>
                                              <p:pRg st="8" end="8"/>
                                            </p:txEl>
                                          </p:spTgt>
                                        </p:tgtEl>
                                      </p:cBhvr>
                                    </p:animEffect>
                                  </p:childTnLst>
                                </p:cTn>
                              </p:par>
                              <p:par>
                                <p:cTn id="55" presetID="10" presetClass="entr" presetSubtype="0" fill="hold" nodeType="withEffect">
                                  <p:stCondLst>
                                    <p:cond delay="0"/>
                                  </p:stCondLst>
                                  <p:childTnLst>
                                    <p:set>
                                      <p:cBhvr>
                                        <p:cTn id="56" dur="1" fill="hold">
                                          <p:stCondLst>
                                            <p:cond delay="0"/>
                                          </p:stCondLst>
                                        </p:cTn>
                                        <p:tgtEl>
                                          <p:spTgt spid="53"/>
                                        </p:tgtEl>
                                        <p:attrNameLst>
                                          <p:attrName>style.visibility</p:attrName>
                                        </p:attrNameLst>
                                      </p:cBhvr>
                                      <p:to>
                                        <p:strVal val="visible"/>
                                      </p:to>
                                    </p:set>
                                    <p:animEffect transition="in" filter="fade">
                                      <p:cBhvr>
                                        <p:cTn id="57" dur="500"/>
                                        <p:tgtEl>
                                          <p:spTgt spid="53"/>
                                        </p:tgtEl>
                                      </p:cBhvr>
                                    </p:animEffect>
                                  </p:childTnLst>
                                </p:cTn>
                              </p:par>
                              <p:par>
                                <p:cTn id="58" presetID="10" presetClass="entr" presetSubtype="0" fill="hold" nodeType="withEffect">
                                  <p:stCondLst>
                                    <p:cond delay="0"/>
                                  </p:stCondLst>
                                  <p:childTnLst>
                                    <p:set>
                                      <p:cBhvr>
                                        <p:cTn id="59" dur="1" fill="hold">
                                          <p:stCondLst>
                                            <p:cond delay="0"/>
                                          </p:stCondLst>
                                        </p:cTn>
                                        <p:tgtEl>
                                          <p:spTgt spid="49"/>
                                        </p:tgtEl>
                                        <p:attrNameLst>
                                          <p:attrName>style.visibility</p:attrName>
                                        </p:attrNameLst>
                                      </p:cBhvr>
                                      <p:to>
                                        <p:strVal val="visible"/>
                                      </p:to>
                                    </p:set>
                                    <p:animEffect transition="in" filter="fade">
                                      <p:cBhvr>
                                        <p:cTn id="60" dur="500"/>
                                        <p:tgtEl>
                                          <p:spTgt spid="49"/>
                                        </p:tgtEl>
                                      </p:cBhvr>
                                    </p:animEffect>
                                  </p:childTnLst>
                                </p:cTn>
                              </p:par>
                              <p:par>
                                <p:cTn id="61" presetID="10" presetClass="entr" presetSubtype="0" fill="hold" nodeType="withEffect">
                                  <p:stCondLst>
                                    <p:cond delay="0"/>
                                  </p:stCondLst>
                                  <p:childTnLst>
                                    <p:set>
                                      <p:cBhvr>
                                        <p:cTn id="62" dur="1" fill="hold">
                                          <p:stCondLst>
                                            <p:cond delay="0"/>
                                          </p:stCondLst>
                                        </p:cTn>
                                        <p:tgtEl>
                                          <p:spTgt spid="58"/>
                                        </p:tgtEl>
                                        <p:attrNameLst>
                                          <p:attrName>style.visibility</p:attrName>
                                        </p:attrNameLst>
                                      </p:cBhvr>
                                      <p:to>
                                        <p:strVal val="visible"/>
                                      </p:to>
                                    </p:set>
                                    <p:animEffect transition="in" filter="fade">
                                      <p:cBhvr>
                                        <p:cTn id="63"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9B31C3-EB4D-AD8A-C8F7-B29ECBF040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50591F-EF98-EE10-3883-DFB0CA3C14F8}"/>
              </a:ext>
            </a:extLst>
          </p:cNvPr>
          <p:cNvSpPr>
            <a:spLocks noGrp="1"/>
          </p:cNvSpPr>
          <p:nvPr>
            <p:ph type="title"/>
          </p:nvPr>
        </p:nvSpPr>
        <p:spPr/>
        <p:txBody>
          <a:bodyPr/>
          <a:lstStyle/>
          <a:p>
            <a:r>
              <a:rPr lang="en-US" dirty="0"/>
              <a:t>Problem 3.C.</a:t>
            </a:r>
          </a:p>
        </p:txBody>
      </p:sp>
      <p:sp>
        <p:nvSpPr>
          <p:cNvPr id="3" name="Content Placeholder 2">
            <a:extLst>
              <a:ext uri="{FF2B5EF4-FFF2-40B4-BE49-F238E27FC236}">
                <a16:creationId xmlns:a16="http://schemas.microsoft.com/office/drawing/2014/main" id="{BB3E0C2C-ABB9-8A15-C58F-40FBAC1E91A0}"/>
              </a:ext>
            </a:extLst>
          </p:cNvPr>
          <p:cNvSpPr>
            <a:spLocks noGrp="1"/>
          </p:cNvSpPr>
          <p:nvPr>
            <p:ph idx="1"/>
          </p:nvPr>
        </p:nvSpPr>
        <p:spPr/>
        <p:txBody>
          <a:bodyPr/>
          <a:lstStyle/>
          <a:p>
            <a:r>
              <a:rPr lang="en-US" dirty="0"/>
              <a:t>If the Fed had not acted as described in 3.B, the government would have intervened. In your own words, explain what policies the government could have implemented in response.</a:t>
            </a:r>
          </a:p>
          <a:p>
            <a:endParaRPr lang="en-US" sz="500" dirty="0"/>
          </a:p>
          <a:p>
            <a:pPr lvl="1"/>
            <a:r>
              <a:rPr lang="en-US" dirty="0">
                <a:solidFill>
                  <a:srgbClr val="FF0000"/>
                </a:solidFill>
              </a:rPr>
              <a:t>Policies that are expected to lower the output of the economy qualify. That is, contractionary fiscal policies.</a:t>
            </a:r>
          </a:p>
          <a:p>
            <a:pPr lvl="1"/>
            <a:r>
              <a:rPr lang="en-US" dirty="0">
                <a:solidFill>
                  <a:srgbClr val="FF0000"/>
                </a:solidFill>
              </a:rPr>
              <a:t>Decreasing government expenditure.</a:t>
            </a:r>
          </a:p>
          <a:p>
            <a:pPr lvl="1"/>
            <a:r>
              <a:rPr lang="en-US" dirty="0">
                <a:solidFill>
                  <a:srgbClr val="FF0000"/>
                </a:solidFill>
              </a:rPr>
              <a:t>Increasing taxation.</a:t>
            </a:r>
          </a:p>
          <a:p>
            <a:endParaRPr lang="en-US" dirty="0"/>
          </a:p>
        </p:txBody>
      </p:sp>
      <p:sp>
        <p:nvSpPr>
          <p:cNvPr id="4" name="Date Placeholder 3">
            <a:extLst>
              <a:ext uri="{FF2B5EF4-FFF2-40B4-BE49-F238E27FC236}">
                <a16:creationId xmlns:a16="http://schemas.microsoft.com/office/drawing/2014/main" id="{65704FBD-9D70-FC1A-4CB4-B3C903A72CDE}"/>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21221C7C-6BCA-651C-A856-CCD3C143B1E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FE81E369-3E90-A864-35E0-0FBC75560A34}"/>
              </a:ext>
            </a:extLst>
          </p:cNvPr>
          <p:cNvSpPr>
            <a:spLocks noGrp="1"/>
          </p:cNvSpPr>
          <p:nvPr>
            <p:ph type="sldNum" sz="quarter" idx="12"/>
          </p:nvPr>
        </p:nvSpPr>
        <p:spPr/>
        <p:txBody>
          <a:bodyPr/>
          <a:lstStyle/>
          <a:p>
            <a:fld id="{1A980C56-831A-4EAB-9EDE-57C090F4F877}" type="slidenum">
              <a:rPr lang="en-US" smtClean="0"/>
              <a:t>11</a:t>
            </a:fld>
            <a:endParaRPr lang="en-US" dirty="0"/>
          </a:p>
        </p:txBody>
      </p:sp>
    </p:spTree>
    <p:extLst>
      <p:ext uri="{BB962C8B-B14F-4D97-AF65-F5344CB8AC3E}">
        <p14:creationId xmlns:p14="http://schemas.microsoft.com/office/powerpoint/2010/main" val="3543984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9E5A57-F187-F9DB-FFC0-465735B29F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099AAA-8E11-3928-66C3-61E27809DFEB}"/>
              </a:ext>
            </a:extLst>
          </p:cNvPr>
          <p:cNvSpPr>
            <a:spLocks noGrp="1"/>
          </p:cNvSpPr>
          <p:nvPr>
            <p:ph type="title"/>
          </p:nvPr>
        </p:nvSpPr>
        <p:spPr/>
        <p:txBody>
          <a:bodyPr/>
          <a:lstStyle/>
          <a:p>
            <a:r>
              <a:rPr lang="en-US" dirty="0"/>
              <a:t>Problem 4.A.</a:t>
            </a:r>
          </a:p>
        </p:txBody>
      </p:sp>
      <p:sp>
        <p:nvSpPr>
          <p:cNvPr id="4" name="Date Placeholder 3">
            <a:extLst>
              <a:ext uri="{FF2B5EF4-FFF2-40B4-BE49-F238E27FC236}">
                <a16:creationId xmlns:a16="http://schemas.microsoft.com/office/drawing/2014/main" id="{503271F1-3F84-2904-0243-B76E7196A9DE}"/>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3310AAF7-371A-E7C1-CD8A-74EBB4E1118C}"/>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AB468013-016F-8FB7-3274-80E49D33B9AF}"/>
              </a:ext>
            </a:extLst>
          </p:cNvPr>
          <p:cNvSpPr>
            <a:spLocks noGrp="1"/>
          </p:cNvSpPr>
          <p:nvPr>
            <p:ph type="sldNum" sz="quarter" idx="12"/>
          </p:nvPr>
        </p:nvSpPr>
        <p:spPr/>
        <p:txBody>
          <a:bodyPr/>
          <a:lstStyle/>
          <a:p>
            <a:fld id="{1A980C56-831A-4EAB-9EDE-57C090F4F877}" type="slidenum">
              <a:rPr lang="en-US" smtClean="0"/>
              <a:t>12</a:t>
            </a:fld>
            <a:endParaRPr lang="en-US" dirty="0"/>
          </a:p>
        </p:txBody>
      </p:sp>
      <p:grpSp>
        <p:nvGrpSpPr>
          <p:cNvPr id="79" name="Group 78">
            <a:extLst>
              <a:ext uri="{FF2B5EF4-FFF2-40B4-BE49-F238E27FC236}">
                <a16:creationId xmlns:a16="http://schemas.microsoft.com/office/drawing/2014/main" id="{CE35D9CD-9F2E-5B9D-CF67-14C36A35F113}"/>
              </a:ext>
            </a:extLst>
          </p:cNvPr>
          <p:cNvGrpSpPr/>
          <p:nvPr/>
        </p:nvGrpSpPr>
        <p:grpSpPr>
          <a:xfrm>
            <a:off x="449090" y="1975774"/>
            <a:ext cx="8263611" cy="4060406"/>
            <a:chOff x="449090" y="1975774"/>
            <a:chExt cx="8263611" cy="4060406"/>
          </a:xfrm>
        </p:grpSpPr>
        <p:cxnSp>
          <p:nvCxnSpPr>
            <p:cNvPr id="7" name="Straight Arrow Connector 6">
              <a:extLst>
                <a:ext uri="{FF2B5EF4-FFF2-40B4-BE49-F238E27FC236}">
                  <a16:creationId xmlns:a16="http://schemas.microsoft.com/office/drawing/2014/main" id="{9781AEB7-77CA-7547-79EB-ADE0CD24185B}"/>
                </a:ext>
              </a:extLst>
            </p:cNvPr>
            <p:cNvCxnSpPr/>
            <p:nvPr/>
          </p:nvCxnSpPr>
          <p:spPr>
            <a:xfrm>
              <a:off x="628649" y="5731731"/>
              <a:ext cx="388620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22EADE16-E327-6652-92E8-E089B9CB6AC8}"/>
                </a:ext>
              </a:extLst>
            </p:cNvPr>
            <p:cNvCxnSpPr>
              <a:cxnSpLocks/>
            </p:cNvCxnSpPr>
            <p:nvPr/>
          </p:nvCxnSpPr>
          <p:spPr>
            <a:xfrm rot="16200000">
              <a:off x="-1151141" y="3954581"/>
              <a:ext cx="388620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65E0C443-D4A1-5286-5A5C-96ECC859FC89}"/>
                    </a:ext>
                  </a:extLst>
                </p:cNvPr>
                <p:cNvSpPr txBox="1"/>
                <p:nvPr/>
              </p:nvSpPr>
              <p:spPr>
                <a:xfrm>
                  <a:off x="3708603" y="5759181"/>
                  <a:ext cx="806246" cy="276999"/>
                </a:xfrm>
                <a:prstGeom prst="rect">
                  <a:avLst/>
                </a:prstGeom>
                <a:noFill/>
              </p:spPr>
              <p:txBody>
                <a:bodyPr wrap="none" rtlCol="0">
                  <a:spAutoFit/>
                </a:bodyPr>
                <a:lstStyle/>
                <a:p>
                  <a:r>
                    <a:rPr lang="en-US" sz="1200" dirty="0"/>
                    <a:t>Output, </a:t>
                  </a:r>
                  <a14:m>
                    <m:oMath xmlns:m="http://schemas.openxmlformats.org/officeDocument/2006/math">
                      <m:r>
                        <a:rPr lang="en-US" sz="1200" b="0" i="1" dirty="0" smtClean="0">
                          <a:latin typeface="Cambria Math" panose="02040503050406030204" pitchFamily="18" charset="0"/>
                        </a:rPr>
                        <m:t>𝑌</m:t>
                      </m:r>
                    </m:oMath>
                  </a14:m>
                  <a:endParaRPr lang="en-US" sz="1200" dirty="0"/>
                </a:p>
              </p:txBody>
            </p:sp>
          </mc:Choice>
          <mc:Fallback>
            <p:sp>
              <p:nvSpPr>
                <p:cNvPr id="9" name="TextBox 8">
                  <a:extLst>
                    <a:ext uri="{FF2B5EF4-FFF2-40B4-BE49-F238E27FC236}">
                      <a16:creationId xmlns:a16="http://schemas.microsoft.com/office/drawing/2014/main" id="{65E0C443-D4A1-5286-5A5C-96ECC859FC89}"/>
                    </a:ext>
                  </a:extLst>
                </p:cNvPr>
                <p:cNvSpPr txBox="1">
                  <a:spLocks noRot="1" noChangeAspect="1" noMove="1" noResize="1" noEditPoints="1" noAdjustHandles="1" noChangeArrowheads="1" noChangeShapeType="1" noTextEdit="1"/>
                </p:cNvSpPr>
                <p:nvPr/>
              </p:nvSpPr>
              <p:spPr>
                <a:xfrm>
                  <a:off x="3708603" y="5759181"/>
                  <a:ext cx="806246" cy="276999"/>
                </a:xfrm>
                <a:prstGeom prst="rect">
                  <a:avLst/>
                </a:prstGeom>
                <a:blipFill>
                  <a:blip r:embed="rId2"/>
                  <a:stretch>
                    <a:fillRect t="-2222" b="-17778"/>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0" name="TextBox 9">
                  <a:extLst>
                    <a:ext uri="{FF2B5EF4-FFF2-40B4-BE49-F238E27FC236}">
                      <a16:creationId xmlns:a16="http://schemas.microsoft.com/office/drawing/2014/main" id="{77C63132-7CF4-3AE7-CAFF-B9876A7C8B71}"/>
                    </a:ext>
                  </a:extLst>
                </p:cNvPr>
                <p:cNvSpPr txBox="1"/>
                <p:nvPr/>
              </p:nvSpPr>
              <p:spPr>
                <a:xfrm rot="16200000">
                  <a:off x="451142" y="1973722"/>
                  <a:ext cx="272895" cy="276999"/>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en-US" sz="1200" i="1" dirty="0" smtClean="0">
                            <a:latin typeface="Cambria Math" panose="02040503050406030204" pitchFamily="18" charset="0"/>
                          </a:rPr>
                          <m:t>𝑖</m:t>
                        </m:r>
                      </m:oMath>
                    </m:oMathPara>
                  </a14:m>
                  <a:endParaRPr lang="en-US" sz="1200" dirty="0"/>
                </a:p>
              </p:txBody>
            </p:sp>
          </mc:Choice>
          <mc:Fallback>
            <p:sp>
              <p:nvSpPr>
                <p:cNvPr id="10" name="TextBox 9">
                  <a:extLst>
                    <a:ext uri="{FF2B5EF4-FFF2-40B4-BE49-F238E27FC236}">
                      <a16:creationId xmlns:a16="http://schemas.microsoft.com/office/drawing/2014/main" id="{77C63132-7CF4-3AE7-CAFF-B9876A7C8B71}"/>
                    </a:ext>
                  </a:extLst>
                </p:cNvPr>
                <p:cNvSpPr txBox="1">
                  <a:spLocks noRot="1" noChangeAspect="1" noMove="1" noResize="1" noEditPoints="1" noAdjustHandles="1" noChangeArrowheads="1" noChangeShapeType="1" noTextEdit="1"/>
                </p:cNvSpPr>
                <p:nvPr/>
              </p:nvSpPr>
              <p:spPr>
                <a:xfrm rot="16200000">
                  <a:off x="451142" y="1973722"/>
                  <a:ext cx="272895" cy="276999"/>
                </a:xfrm>
                <a:prstGeom prst="rect">
                  <a:avLst/>
                </a:prstGeom>
                <a:blipFill>
                  <a:blip r:embed="rId3"/>
                  <a:stretch>
                    <a:fillRect/>
                  </a:stretch>
                </a:blipFill>
              </p:spPr>
              <p:txBody>
                <a:bodyPr/>
                <a:lstStyle/>
                <a:p>
                  <a:r>
                    <a:rPr lang="en-US">
                      <a:noFill/>
                    </a:rPr>
                    <a:t> </a:t>
                  </a:r>
                </a:p>
              </p:txBody>
            </p:sp>
          </mc:Fallback>
        </mc:AlternateContent>
        <p:cxnSp>
          <p:nvCxnSpPr>
            <p:cNvPr id="11" name="Straight Arrow Connector 10">
              <a:extLst>
                <a:ext uri="{FF2B5EF4-FFF2-40B4-BE49-F238E27FC236}">
                  <a16:creationId xmlns:a16="http://schemas.microsoft.com/office/drawing/2014/main" id="{11971C38-E503-6732-4C25-D1FFB984DEFE}"/>
                </a:ext>
              </a:extLst>
            </p:cNvPr>
            <p:cNvCxnSpPr/>
            <p:nvPr/>
          </p:nvCxnSpPr>
          <p:spPr>
            <a:xfrm>
              <a:off x="4712200" y="5718543"/>
              <a:ext cx="388620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BED1CD11-4D85-2959-24AA-F4BFE28EB3CB}"/>
                </a:ext>
              </a:extLst>
            </p:cNvPr>
            <p:cNvCxnSpPr>
              <a:cxnSpLocks/>
            </p:cNvCxnSpPr>
            <p:nvPr/>
          </p:nvCxnSpPr>
          <p:spPr>
            <a:xfrm rot="16200000">
              <a:off x="2932410" y="3941393"/>
              <a:ext cx="388620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3" name="TextBox 12">
                  <a:extLst>
                    <a:ext uri="{FF2B5EF4-FFF2-40B4-BE49-F238E27FC236}">
                      <a16:creationId xmlns:a16="http://schemas.microsoft.com/office/drawing/2014/main" id="{6A2FDE4B-CC7C-1A69-D39C-E6BE4780FDD3}"/>
                    </a:ext>
                  </a:extLst>
                </p:cNvPr>
                <p:cNvSpPr txBox="1"/>
                <p:nvPr/>
              </p:nvSpPr>
              <p:spPr>
                <a:xfrm>
                  <a:off x="7447803" y="5745993"/>
                  <a:ext cx="1264898" cy="276999"/>
                </a:xfrm>
                <a:prstGeom prst="rect">
                  <a:avLst/>
                </a:prstGeom>
                <a:noFill/>
              </p:spPr>
              <p:txBody>
                <a:bodyPr wrap="none" rtlCol="0">
                  <a:spAutoFit/>
                </a:bodyPr>
                <a:lstStyle/>
                <a:p>
                  <a:r>
                    <a:rPr lang="en-US" sz="1200" dirty="0"/>
                    <a:t>Exchange Rate, </a:t>
                  </a:r>
                  <a14:m>
                    <m:oMath xmlns:m="http://schemas.openxmlformats.org/officeDocument/2006/math">
                      <m:r>
                        <a:rPr lang="en-US" sz="1200" i="1" dirty="0" smtClean="0">
                          <a:latin typeface="Cambria Math" panose="02040503050406030204" pitchFamily="18" charset="0"/>
                        </a:rPr>
                        <m:t>𝐸</m:t>
                      </m:r>
                    </m:oMath>
                  </a14:m>
                  <a:endParaRPr lang="en-US" sz="1200" dirty="0"/>
                </a:p>
              </p:txBody>
            </p:sp>
          </mc:Choice>
          <mc:Fallback>
            <p:sp>
              <p:nvSpPr>
                <p:cNvPr id="13" name="TextBox 12">
                  <a:extLst>
                    <a:ext uri="{FF2B5EF4-FFF2-40B4-BE49-F238E27FC236}">
                      <a16:creationId xmlns:a16="http://schemas.microsoft.com/office/drawing/2014/main" id="{6A2FDE4B-CC7C-1A69-D39C-E6BE4780FDD3}"/>
                    </a:ext>
                  </a:extLst>
                </p:cNvPr>
                <p:cNvSpPr txBox="1">
                  <a:spLocks noRot="1" noChangeAspect="1" noMove="1" noResize="1" noEditPoints="1" noAdjustHandles="1" noChangeArrowheads="1" noChangeShapeType="1" noTextEdit="1"/>
                </p:cNvSpPr>
                <p:nvPr/>
              </p:nvSpPr>
              <p:spPr>
                <a:xfrm>
                  <a:off x="7447803" y="5745993"/>
                  <a:ext cx="1264898" cy="276999"/>
                </a:xfrm>
                <a:prstGeom prst="rect">
                  <a:avLst/>
                </a:prstGeom>
                <a:blipFill>
                  <a:blip r:embed="rId4"/>
                  <a:stretch>
                    <a:fillRect l="-483" t="-2222" b="-17778"/>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4" name="TextBox 13">
                  <a:extLst>
                    <a:ext uri="{FF2B5EF4-FFF2-40B4-BE49-F238E27FC236}">
                      <a16:creationId xmlns:a16="http://schemas.microsoft.com/office/drawing/2014/main" id="{14DD579B-E4EB-7D09-5D12-EBB71314CDD8}"/>
                    </a:ext>
                  </a:extLst>
                </p:cNvPr>
                <p:cNvSpPr txBox="1"/>
                <p:nvPr/>
              </p:nvSpPr>
              <p:spPr>
                <a:xfrm rot="16200000">
                  <a:off x="4518908" y="1974455"/>
                  <a:ext cx="272895" cy="276999"/>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en-US" sz="1200" i="1" dirty="0" smtClean="0">
                            <a:latin typeface="Cambria Math" panose="02040503050406030204" pitchFamily="18" charset="0"/>
                          </a:rPr>
                          <m:t>𝑖</m:t>
                        </m:r>
                      </m:oMath>
                    </m:oMathPara>
                  </a14:m>
                  <a:endParaRPr lang="en-US" sz="1200" dirty="0"/>
                </a:p>
              </p:txBody>
            </p:sp>
          </mc:Choice>
          <mc:Fallback>
            <p:sp>
              <p:nvSpPr>
                <p:cNvPr id="14" name="TextBox 13">
                  <a:extLst>
                    <a:ext uri="{FF2B5EF4-FFF2-40B4-BE49-F238E27FC236}">
                      <a16:creationId xmlns:a16="http://schemas.microsoft.com/office/drawing/2014/main" id="{14DD579B-E4EB-7D09-5D12-EBB71314CDD8}"/>
                    </a:ext>
                  </a:extLst>
                </p:cNvPr>
                <p:cNvSpPr txBox="1">
                  <a:spLocks noRot="1" noChangeAspect="1" noMove="1" noResize="1" noEditPoints="1" noAdjustHandles="1" noChangeArrowheads="1" noChangeShapeType="1" noTextEdit="1"/>
                </p:cNvSpPr>
                <p:nvPr/>
              </p:nvSpPr>
              <p:spPr>
                <a:xfrm rot="16200000">
                  <a:off x="4518908" y="1974455"/>
                  <a:ext cx="272895" cy="276999"/>
                </a:xfrm>
                <a:prstGeom prst="rect">
                  <a:avLst/>
                </a:prstGeom>
                <a:blipFill>
                  <a:blip r:embed="rId3"/>
                  <a:stretch>
                    <a:fillRect/>
                  </a:stretch>
                </a:blipFill>
              </p:spPr>
              <p:txBody>
                <a:bodyPr/>
                <a:lstStyle/>
                <a:p>
                  <a:r>
                    <a:rPr lang="en-US">
                      <a:noFill/>
                    </a:rPr>
                    <a:t> </a:t>
                  </a:r>
                </a:p>
              </p:txBody>
            </p:sp>
          </mc:Fallback>
        </mc:AlternateContent>
        <p:cxnSp>
          <p:nvCxnSpPr>
            <p:cNvPr id="33" name="Straight Connector 32">
              <a:extLst>
                <a:ext uri="{FF2B5EF4-FFF2-40B4-BE49-F238E27FC236}">
                  <a16:creationId xmlns:a16="http://schemas.microsoft.com/office/drawing/2014/main" id="{7AE2DC4B-6875-1BED-6DF6-6419DD0E078A}"/>
                </a:ext>
              </a:extLst>
            </p:cNvPr>
            <p:cNvCxnSpPr>
              <a:cxnSpLocks/>
            </p:cNvCxnSpPr>
            <p:nvPr/>
          </p:nvCxnSpPr>
          <p:spPr>
            <a:xfrm>
              <a:off x="941267" y="2593820"/>
              <a:ext cx="2590754" cy="2817119"/>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34" name="TextBox 33">
                  <a:extLst>
                    <a:ext uri="{FF2B5EF4-FFF2-40B4-BE49-F238E27FC236}">
                      <a16:creationId xmlns:a16="http://schemas.microsoft.com/office/drawing/2014/main" id="{026BD2C7-DB53-951F-6801-1B337CDF9384}"/>
                    </a:ext>
                  </a:extLst>
                </p:cNvPr>
                <p:cNvSpPr txBox="1"/>
                <p:nvPr/>
              </p:nvSpPr>
              <p:spPr>
                <a:xfrm>
                  <a:off x="3631749" y="5303217"/>
                  <a:ext cx="205505"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rgbClr val="0070C0"/>
                            </a:solidFill>
                            <a:latin typeface="Cambria Math" panose="02040503050406030204" pitchFamily="18" charset="0"/>
                          </a:rPr>
                          <m:t>𝐼𝑆</m:t>
                        </m:r>
                      </m:oMath>
                    </m:oMathPara>
                  </a14:m>
                  <a:endParaRPr lang="en-US" sz="1400" dirty="0">
                    <a:solidFill>
                      <a:srgbClr val="0070C0"/>
                    </a:solidFill>
                  </a:endParaRPr>
                </a:p>
              </p:txBody>
            </p:sp>
          </mc:Choice>
          <mc:Fallback>
            <p:sp>
              <p:nvSpPr>
                <p:cNvPr id="34" name="TextBox 33">
                  <a:extLst>
                    <a:ext uri="{FF2B5EF4-FFF2-40B4-BE49-F238E27FC236}">
                      <a16:creationId xmlns:a16="http://schemas.microsoft.com/office/drawing/2014/main" id="{026BD2C7-DB53-951F-6801-1B337CDF9384}"/>
                    </a:ext>
                  </a:extLst>
                </p:cNvPr>
                <p:cNvSpPr txBox="1">
                  <a:spLocks noRot="1" noChangeAspect="1" noMove="1" noResize="1" noEditPoints="1" noAdjustHandles="1" noChangeArrowheads="1" noChangeShapeType="1" noTextEdit="1"/>
                </p:cNvSpPr>
                <p:nvPr/>
              </p:nvSpPr>
              <p:spPr>
                <a:xfrm>
                  <a:off x="3631749" y="5303217"/>
                  <a:ext cx="205505" cy="215444"/>
                </a:xfrm>
                <a:prstGeom prst="rect">
                  <a:avLst/>
                </a:prstGeom>
                <a:blipFill>
                  <a:blip r:embed="rId5"/>
                  <a:stretch>
                    <a:fillRect l="-21212" r="-18182" b="-5714"/>
                  </a:stretch>
                </a:blipFill>
              </p:spPr>
              <p:txBody>
                <a:bodyPr/>
                <a:lstStyle/>
                <a:p>
                  <a:r>
                    <a:rPr lang="en-US">
                      <a:noFill/>
                    </a:rPr>
                    <a:t> </a:t>
                  </a:r>
                </a:p>
              </p:txBody>
            </p:sp>
          </mc:Fallback>
        </mc:AlternateContent>
        <p:cxnSp>
          <p:nvCxnSpPr>
            <p:cNvPr id="36" name="Straight Connector 35">
              <a:extLst>
                <a:ext uri="{FF2B5EF4-FFF2-40B4-BE49-F238E27FC236}">
                  <a16:creationId xmlns:a16="http://schemas.microsoft.com/office/drawing/2014/main" id="{A097BABB-0D59-BD5D-3F6E-B40D76D99E64}"/>
                </a:ext>
              </a:extLst>
            </p:cNvPr>
            <p:cNvCxnSpPr>
              <a:cxnSpLocks/>
            </p:cNvCxnSpPr>
            <p:nvPr/>
          </p:nvCxnSpPr>
          <p:spPr>
            <a:xfrm>
              <a:off x="791958" y="4086225"/>
              <a:ext cx="3294267" cy="0"/>
            </a:xfrm>
            <a:prstGeom prst="line">
              <a:avLst/>
            </a:prstGeom>
            <a:ln w="28575">
              <a:solidFill>
                <a:srgbClr val="D4282F"/>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37" name="TextBox 36">
                  <a:extLst>
                    <a:ext uri="{FF2B5EF4-FFF2-40B4-BE49-F238E27FC236}">
                      <a16:creationId xmlns:a16="http://schemas.microsoft.com/office/drawing/2014/main" id="{AE05FC2F-D7A7-62F7-9D43-1229EDE78C53}"/>
                    </a:ext>
                  </a:extLst>
                </p:cNvPr>
                <p:cNvSpPr txBox="1"/>
                <p:nvPr/>
              </p:nvSpPr>
              <p:spPr>
                <a:xfrm>
                  <a:off x="4142489" y="3973434"/>
                  <a:ext cx="292901"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rgbClr val="D4282F"/>
                            </a:solidFill>
                            <a:latin typeface="Cambria Math" panose="02040503050406030204" pitchFamily="18" charset="0"/>
                          </a:rPr>
                          <m:t>𝐿𝑀</m:t>
                        </m:r>
                      </m:oMath>
                    </m:oMathPara>
                  </a14:m>
                  <a:endParaRPr lang="en-US" sz="1400" dirty="0">
                    <a:solidFill>
                      <a:srgbClr val="D4282F"/>
                    </a:solidFill>
                  </a:endParaRPr>
                </a:p>
              </p:txBody>
            </p:sp>
          </mc:Choice>
          <mc:Fallback>
            <p:sp>
              <p:nvSpPr>
                <p:cNvPr id="37" name="TextBox 36">
                  <a:extLst>
                    <a:ext uri="{FF2B5EF4-FFF2-40B4-BE49-F238E27FC236}">
                      <a16:creationId xmlns:a16="http://schemas.microsoft.com/office/drawing/2014/main" id="{AE05FC2F-D7A7-62F7-9D43-1229EDE78C53}"/>
                    </a:ext>
                  </a:extLst>
                </p:cNvPr>
                <p:cNvSpPr txBox="1">
                  <a:spLocks noRot="1" noChangeAspect="1" noMove="1" noResize="1" noEditPoints="1" noAdjustHandles="1" noChangeArrowheads="1" noChangeShapeType="1" noTextEdit="1"/>
                </p:cNvSpPr>
                <p:nvPr/>
              </p:nvSpPr>
              <p:spPr>
                <a:xfrm>
                  <a:off x="4142489" y="3973434"/>
                  <a:ext cx="292901" cy="215444"/>
                </a:xfrm>
                <a:prstGeom prst="rect">
                  <a:avLst/>
                </a:prstGeom>
                <a:blipFill>
                  <a:blip r:embed="rId6"/>
                  <a:stretch>
                    <a:fillRect l="-14583" r="-10417" b="-5714"/>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8" name="TextBox 37">
                  <a:extLst>
                    <a:ext uri="{FF2B5EF4-FFF2-40B4-BE49-F238E27FC236}">
                      <a16:creationId xmlns:a16="http://schemas.microsoft.com/office/drawing/2014/main" id="{C56D5174-9C0E-B481-B19E-B8D448F21F8F}"/>
                    </a:ext>
                  </a:extLst>
                </p:cNvPr>
                <p:cNvSpPr txBox="1"/>
                <p:nvPr/>
              </p:nvSpPr>
              <p:spPr>
                <a:xfrm>
                  <a:off x="598563" y="3978503"/>
                  <a:ext cx="97078"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sz="1400" b="0" i="1" smtClean="0">
                                <a:latin typeface="Cambria Math" panose="02040503050406030204" pitchFamily="18" charset="0"/>
                              </a:rPr>
                            </m:ctrlPr>
                          </m:accPr>
                          <m:e>
                            <m:r>
                              <a:rPr lang="en-US" sz="1400" b="0" i="1" smtClean="0">
                                <a:latin typeface="Cambria Math" panose="02040503050406030204" pitchFamily="18" charset="0"/>
                              </a:rPr>
                              <m:t>𝑖</m:t>
                            </m:r>
                          </m:e>
                        </m:acc>
                      </m:oMath>
                    </m:oMathPara>
                  </a14:m>
                  <a:endParaRPr lang="en-US" dirty="0"/>
                </a:p>
              </p:txBody>
            </p:sp>
          </mc:Choice>
          <mc:Fallback>
            <p:sp>
              <p:nvSpPr>
                <p:cNvPr id="38" name="TextBox 37">
                  <a:extLst>
                    <a:ext uri="{FF2B5EF4-FFF2-40B4-BE49-F238E27FC236}">
                      <a16:creationId xmlns:a16="http://schemas.microsoft.com/office/drawing/2014/main" id="{C56D5174-9C0E-B481-B19E-B8D448F21F8F}"/>
                    </a:ext>
                  </a:extLst>
                </p:cNvPr>
                <p:cNvSpPr txBox="1">
                  <a:spLocks noRot="1" noChangeAspect="1" noMove="1" noResize="1" noEditPoints="1" noAdjustHandles="1" noChangeArrowheads="1" noChangeShapeType="1" noTextEdit="1"/>
                </p:cNvSpPr>
                <p:nvPr/>
              </p:nvSpPr>
              <p:spPr>
                <a:xfrm>
                  <a:off x="598563" y="3978503"/>
                  <a:ext cx="97078" cy="215444"/>
                </a:xfrm>
                <a:prstGeom prst="rect">
                  <a:avLst/>
                </a:prstGeom>
                <a:blipFill>
                  <a:blip r:embed="rId7"/>
                  <a:stretch>
                    <a:fillRect l="-25000" r="-100000"/>
                  </a:stretch>
                </a:blipFill>
              </p:spPr>
              <p:txBody>
                <a:bodyPr/>
                <a:lstStyle/>
                <a:p>
                  <a:r>
                    <a:rPr lang="en-US">
                      <a:noFill/>
                    </a:rPr>
                    <a:t> </a:t>
                  </a:r>
                </a:p>
              </p:txBody>
            </p:sp>
          </mc:Fallback>
        </mc:AlternateContent>
        <p:sp>
          <p:nvSpPr>
            <p:cNvPr id="40" name="Oval 39">
              <a:extLst>
                <a:ext uri="{FF2B5EF4-FFF2-40B4-BE49-F238E27FC236}">
                  <a16:creationId xmlns:a16="http://schemas.microsoft.com/office/drawing/2014/main" id="{7ACEDEF5-87E7-29B1-67A1-2878BABC6BA5}"/>
                </a:ext>
              </a:extLst>
            </p:cNvPr>
            <p:cNvSpPr/>
            <p:nvPr/>
          </p:nvSpPr>
          <p:spPr>
            <a:xfrm>
              <a:off x="2280985" y="4037602"/>
              <a:ext cx="82565" cy="83495"/>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5" name="Straight Connector 44">
              <a:extLst>
                <a:ext uri="{FF2B5EF4-FFF2-40B4-BE49-F238E27FC236}">
                  <a16:creationId xmlns:a16="http://schemas.microsoft.com/office/drawing/2014/main" id="{E96560C4-F986-2011-7F46-80294FE4C551}"/>
                </a:ext>
              </a:extLst>
            </p:cNvPr>
            <p:cNvCxnSpPr>
              <a:stCxn id="40" idx="4"/>
            </p:cNvCxnSpPr>
            <p:nvPr/>
          </p:nvCxnSpPr>
          <p:spPr>
            <a:xfrm flipH="1">
              <a:off x="2322267" y="4121097"/>
              <a:ext cx="1" cy="159744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47" name="TextBox 46">
                  <a:extLst>
                    <a:ext uri="{FF2B5EF4-FFF2-40B4-BE49-F238E27FC236}">
                      <a16:creationId xmlns:a16="http://schemas.microsoft.com/office/drawing/2014/main" id="{766F8611-F010-DC6D-CF3A-0A2828128F67}"/>
                    </a:ext>
                  </a:extLst>
                </p:cNvPr>
                <p:cNvSpPr txBox="1"/>
                <p:nvPr/>
              </p:nvSpPr>
              <p:spPr>
                <a:xfrm>
                  <a:off x="2204212" y="5775075"/>
                  <a:ext cx="247424" cy="21544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𝑌</m:t>
                        </m:r>
                      </m:oMath>
                    </m:oMathPara>
                  </a14:m>
                  <a:endParaRPr lang="en-US" dirty="0"/>
                </a:p>
              </p:txBody>
            </p:sp>
          </mc:Choice>
          <mc:Fallback>
            <p:sp>
              <p:nvSpPr>
                <p:cNvPr id="47" name="TextBox 46">
                  <a:extLst>
                    <a:ext uri="{FF2B5EF4-FFF2-40B4-BE49-F238E27FC236}">
                      <a16:creationId xmlns:a16="http://schemas.microsoft.com/office/drawing/2014/main" id="{766F8611-F010-DC6D-CF3A-0A2828128F67}"/>
                    </a:ext>
                  </a:extLst>
                </p:cNvPr>
                <p:cNvSpPr txBox="1">
                  <a:spLocks noRot="1" noChangeAspect="1" noMove="1" noResize="1" noEditPoints="1" noAdjustHandles="1" noChangeArrowheads="1" noChangeShapeType="1" noTextEdit="1"/>
                </p:cNvSpPr>
                <p:nvPr/>
              </p:nvSpPr>
              <p:spPr>
                <a:xfrm>
                  <a:off x="2204212" y="5775075"/>
                  <a:ext cx="247424" cy="215444"/>
                </a:xfrm>
                <a:prstGeom prst="rect">
                  <a:avLst/>
                </a:prstGeom>
                <a:blipFill>
                  <a:blip r:embed="rId8"/>
                  <a:stretch>
                    <a:fillRect b="-2778"/>
                  </a:stretch>
                </a:blipFill>
              </p:spPr>
              <p:txBody>
                <a:bodyPr/>
                <a:lstStyle/>
                <a:p>
                  <a:r>
                    <a:rPr lang="en-US">
                      <a:noFill/>
                    </a:rPr>
                    <a:t> </a:t>
                  </a:r>
                </a:p>
              </p:txBody>
            </p:sp>
          </mc:Fallback>
        </mc:AlternateContent>
        <p:cxnSp>
          <p:nvCxnSpPr>
            <p:cNvPr id="49" name="Straight Connector 48">
              <a:extLst>
                <a:ext uri="{FF2B5EF4-FFF2-40B4-BE49-F238E27FC236}">
                  <a16:creationId xmlns:a16="http://schemas.microsoft.com/office/drawing/2014/main" id="{AEA2B110-3720-E70F-89CD-72A2006EE019}"/>
                </a:ext>
              </a:extLst>
            </p:cNvPr>
            <p:cNvCxnSpPr/>
            <p:nvPr/>
          </p:nvCxnSpPr>
          <p:spPr>
            <a:xfrm flipV="1">
              <a:off x="5140240" y="2447888"/>
              <a:ext cx="2985796" cy="2985796"/>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51" name="TextBox 50">
                  <a:extLst>
                    <a:ext uri="{FF2B5EF4-FFF2-40B4-BE49-F238E27FC236}">
                      <a16:creationId xmlns:a16="http://schemas.microsoft.com/office/drawing/2014/main" id="{C5F045D5-1271-1BF3-7493-B6E5B1E9167E}"/>
                    </a:ext>
                  </a:extLst>
                </p:cNvPr>
                <p:cNvSpPr txBox="1"/>
                <p:nvPr/>
              </p:nvSpPr>
              <p:spPr>
                <a:xfrm>
                  <a:off x="7834161" y="2076847"/>
                  <a:ext cx="583750" cy="33855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100" b="0" i="1" smtClean="0">
                            <a:solidFill>
                              <a:srgbClr val="00B050"/>
                            </a:solidFill>
                            <a:latin typeface="Cambria Math" panose="02040503050406030204" pitchFamily="18" charset="0"/>
                          </a:rPr>
                          <m:t>𝐼𝑛𝑡𝑒𝑟𝑒𝑠𝑡</m:t>
                        </m:r>
                        <m:r>
                          <a:rPr lang="en-US" sz="1100" b="0" i="1" smtClean="0">
                            <a:solidFill>
                              <a:srgbClr val="00B050"/>
                            </a:solidFill>
                            <a:latin typeface="Cambria Math" panose="02040503050406030204" pitchFamily="18" charset="0"/>
                          </a:rPr>
                          <m:t> </m:t>
                        </m:r>
                      </m:oMath>
                    </m:oMathPara>
                  </a14:m>
                  <a:endParaRPr lang="en-US" sz="1100" b="0" i="1" dirty="0">
                    <a:solidFill>
                      <a:srgbClr val="00B050"/>
                    </a:solidFill>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sz="1100" b="0" i="1" smtClean="0">
                            <a:solidFill>
                              <a:srgbClr val="00B050"/>
                            </a:solidFill>
                            <a:latin typeface="Cambria Math" panose="02040503050406030204" pitchFamily="18" charset="0"/>
                          </a:rPr>
                          <m:t>𝑃𝑎𝑟𝑖𝑡𝑦</m:t>
                        </m:r>
                      </m:oMath>
                    </m:oMathPara>
                  </a14:m>
                  <a:endParaRPr lang="en-US" sz="1100" dirty="0">
                    <a:solidFill>
                      <a:srgbClr val="00B050"/>
                    </a:solidFill>
                  </a:endParaRPr>
                </a:p>
              </p:txBody>
            </p:sp>
          </mc:Choice>
          <mc:Fallback>
            <p:sp>
              <p:nvSpPr>
                <p:cNvPr id="51" name="TextBox 50">
                  <a:extLst>
                    <a:ext uri="{FF2B5EF4-FFF2-40B4-BE49-F238E27FC236}">
                      <a16:creationId xmlns:a16="http://schemas.microsoft.com/office/drawing/2014/main" id="{C5F045D5-1271-1BF3-7493-B6E5B1E9167E}"/>
                    </a:ext>
                  </a:extLst>
                </p:cNvPr>
                <p:cNvSpPr txBox="1">
                  <a:spLocks noRot="1" noChangeAspect="1" noMove="1" noResize="1" noEditPoints="1" noAdjustHandles="1" noChangeArrowheads="1" noChangeShapeType="1" noTextEdit="1"/>
                </p:cNvSpPr>
                <p:nvPr/>
              </p:nvSpPr>
              <p:spPr>
                <a:xfrm>
                  <a:off x="7834161" y="2076847"/>
                  <a:ext cx="583750" cy="338554"/>
                </a:xfrm>
                <a:prstGeom prst="rect">
                  <a:avLst/>
                </a:prstGeom>
                <a:blipFill>
                  <a:blip r:embed="rId9"/>
                  <a:stretch>
                    <a:fillRect l="-5208" b="-16364"/>
                  </a:stretch>
                </a:blipFill>
              </p:spPr>
              <p:txBody>
                <a:bodyPr/>
                <a:lstStyle/>
                <a:p>
                  <a:r>
                    <a:rPr lang="en-US">
                      <a:noFill/>
                    </a:rPr>
                    <a:t> </a:t>
                  </a:r>
                </a:p>
              </p:txBody>
            </p:sp>
          </mc:Fallback>
        </mc:AlternateContent>
        <p:cxnSp>
          <p:nvCxnSpPr>
            <p:cNvPr id="54" name="Straight Connector 53">
              <a:extLst>
                <a:ext uri="{FF2B5EF4-FFF2-40B4-BE49-F238E27FC236}">
                  <a16:creationId xmlns:a16="http://schemas.microsoft.com/office/drawing/2014/main" id="{9BE1A12D-FD53-1D97-5857-9ACAB3754CD2}"/>
                </a:ext>
              </a:extLst>
            </p:cNvPr>
            <p:cNvCxnSpPr>
              <a:stCxn id="71" idx="4"/>
            </p:cNvCxnSpPr>
            <p:nvPr/>
          </p:nvCxnSpPr>
          <p:spPr>
            <a:xfrm flipH="1">
              <a:off x="6498323" y="4121097"/>
              <a:ext cx="1" cy="159744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55" name="TextBox 54">
                  <a:extLst>
                    <a:ext uri="{FF2B5EF4-FFF2-40B4-BE49-F238E27FC236}">
                      <a16:creationId xmlns:a16="http://schemas.microsoft.com/office/drawing/2014/main" id="{012D6DD6-2F33-92D6-8CBB-68D36B1CDEFE}"/>
                    </a:ext>
                  </a:extLst>
                </p:cNvPr>
                <p:cNvSpPr txBox="1"/>
                <p:nvPr/>
              </p:nvSpPr>
              <p:spPr>
                <a:xfrm>
                  <a:off x="6374611" y="5761105"/>
                  <a:ext cx="247424" cy="21544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𝐸</m:t>
                        </m:r>
                      </m:oMath>
                    </m:oMathPara>
                  </a14:m>
                  <a:endParaRPr lang="en-US" dirty="0"/>
                </a:p>
              </p:txBody>
            </p:sp>
          </mc:Choice>
          <mc:Fallback>
            <p:sp>
              <p:nvSpPr>
                <p:cNvPr id="55" name="TextBox 54">
                  <a:extLst>
                    <a:ext uri="{FF2B5EF4-FFF2-40B4-BE49-F238E27FC236}">
                      <a16:creationId xmlns:a16="http://schemas.microsoft.com/office/drawing/2014/main" id="{012D6DD6-2F33-92D6-8CBB-68D36B1CDEFE}"/>
                    </a:ext>
                  </a:extLst>
                </p:cNvPr>
                <p:cNvSpPr txBox="1">
                  <a:spLocks noRot="1" noChangeAspect="1" noMove="1" noResize="1" noEditPoints="1" noAdjustHandles="1" noChangeArrowheads="1" noChangeShapeType="1" noTextEdit="1"/>
                </p:cNvSpPr>
                <p:nvPr/>
              </p:nvSpPr>
              <p:spPr>
                <a:xfrm>
                  <a:off x="6374611" y="5761105"/>
                  <a:ext cx="247424" cy="215444"/>
                </a:xfrm>
                <a:prstGeom prst="rect">
                  <a:avLst/>
                </a:prstGeom>
                <a:blipFill>
                  <a:blip r:embed="rId10"/>
                  <a:stretch>
                    <a:fillRect b="-5714"/>
                  </a:stretch>
                </a:blipFill>
              </p:spPr>
              <p:txBody>
                <a:bodyPr/>
                <a:lstStyle/>
                <a:p>
                  <a:r>
                    <a:rPr lang="en-US">
                      <a:noFill/>
                    </a:rPr>
                    <a:t> </a:t>
                  </a:r>
                </a:p>
              </p:txBody>
            </p:sp>
          </mc:Fallback>
        </mc:AlternateContent>
        <p:cxnSp>
          <p:nvCxnSpPr>
            <p:cNvPr id="68" name="Straight Connector 67">
              <a:extLst>
                <a:ext uri="{FF2B5EF4-FFF2-40B4-BE49-F238E27FC236}">
                  <a16:creationId xmlns:a16="http://schemas.microsoft.com/office/drawing/2014/main" id="{A335BE94-30CC-300B-EA37-E93C88D8B648}"/>
                </a:ext>
              </a:extLst>
            </p:cNvPr>
            <p:cNvCxnSpPr>
              <a:cxnSpLocks/>
            </p:cNvCxnSpPr>
            <p:nvPr/>
          </p:nvCxnSpPr>
          <p:spPr>
            <a:xfrm>
              <a:off x="4086225" y="4086225"/>
              <a:ext cx="789285"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E46D221B-D0C2-47A3-7CC3-73A523E063CF}"/>
                </a:ext>
              </a:extLst>
            </p:cNvPr>
            <p:cNvCxnSpPr>
              <a:cxnSpLocks/>
            </p:cNvCxnSpPr>
            <p:nvPr/>
          </p:nvCxnSpPr>
          <p:spPr>
            <a:xfrm>
              <a:off x="4875510" y="4086225"/>
              <a:ext cx="158244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1" name="Oval 70">
              <a:extLst>
                <a:ext uri="{FF2B5EF4-FFF2-40B4-BE49-F238E27FC236}">
                  <a16:creationId xmlns:a16="http://schemas.microsoft.com/office/drawing/2014/main" id="{B2AF959C-21DF-7E24-58A9-9B1069C63D55}"/>
                </a:ext>
              </a:extLst>
            </p:cNvPr>
            <p:cNvSpPr/>
            <p:nvPr/>
          </p:nvSpPr>
          <p:spPr>
            <a:xfrm>
              <a:off x="6457041" y="4037602"/>
              <a:ext cx="82565" cy="83495"/>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4" name="Group 93">
            <a:extLst>
              <a:ext uri="{FF2B5EF4-FFF2-40B4-BE49-F238E27FC236}">
                <a16:creationId xmlns:a16="http://schemas.microsoft.com/office/drawing/2014/main" id="{EDCD551B-959F-0B08-C3DA-E840440606BF}"/>
              </a:ext>
            </a:extLst>
          </p:cNvPr>
          <p:cNvGrpSpPr/>
          <p:nvPr/>
        </p:nvGrpSpPr>
        <p:grpSpPr>
          <a:xfrm>
            <a:off x="588813" y="3438753"/>
            <a:ext cx="6555281" cy="2546400"/>
            <a:chOff x="588813" y="3438753"/>
            <a:chExt cx="6555281" cy="2546400"/>
          </a:xfrm>
        </p:grpSpPr>
        <p:cxnSp>
          <p:nvCxnSpPr>
            <p:cNvPr id="80" name="Straight Connector 79">
              <a:extLst>
                <a:ext uri="{FF2B5EF4-FFF2-40B4-BE49-F238E27FC236}">
                  <a16:creationId xmlns:a16="http://schemas.microsoft.com/office/drawing/2014/main" id="{911B358C-0FCB-59C6-5D58-8C8EA3221024}"/>
                </a:ext>
              </a:extLst>
            </p:cNvPr>
            <p:cNvCxnSpPr>
              <a:cxnSpLocks/>
            </p:cNvCxnSpPr>
            <p:nvPr/>
          </p:nvCxnSpPr>
          <p:spPr>
            <a:xfrm>
              <a:off x="804502" y="3546475"/>
              <a:ext cx="3294267" cy="0"/>
            </a:xfrm>
            <a:prstGeom prst="line">
              <a:avLst/>
            </a:prstGeom>
            <a:ln w="28575">
              <a:solidFill>
                <a:srgbClr val="D4282F"/>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81" name="TextBox 80">
                  <a:extLst>
                    <a:ext uri="{FF2B5EF4-FFF2-40B4-BE49-F238E27FC236}">
                      <a16:creationId xmlns:a16="http://schemas.microsoft.com/office/drawing/2014/main" id="{895AC03A-2BD8-6E35-ECCE-F3AE8B6219FB}"/>
                    </a:ext>
                  </a:extLst>
                </p:cNvPr>
                <p:cNvSpPr txBox="1"/>
                <p:nvPr/>
              </p:nvSpPr>
              <p:spPr>
                <a:xfrm>
                  <a:off x="4145483" y="3445681"/>
                  <a:ext cx="350481"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rgbClr val="D4282F"/>
                            </a:solidFill>
                            <a:latin typeface="Cambria Math" panose="02040503050406030204" pitchFamily="18" charset="0"/>
                          </a:rPr>
                          <m:t>𝐿</m:t>
                        </m:r>
                        <m:sSup>
                          <m:sSupPr>
                            <m:ctrlPr>
                              <a:rPr lang="en-US" sz="1400" b="0" i="1" smtClean="0">
                                <a:solidFill>
                                  <a:srgbClr val="D4282F"/>
                                </a:solidFill>
                                <a:latin typeface="Cambria Math" panose="02040503050406030204" pitchFamily="18" charset="0"/>
                              </a:rPr>
                            </m:ctrlPr>
                          </m:sSupPr>
                          <m:e>
                            <m:r>
                              <a:rPr lang="en-US" sz="1400" b="0" i="1" smtClean="0">
                                <a:solidFill>
                                  <a:srgbClr val="D4282F"/>
                                </a:solidFill>
                                <a:latin typeface="Cambria Math" panose="02040503050406030204" pitchFamily="18" charset="0"/>
                              </a:rPr>
                              <m:t>𝑀</m:t>
                            </m:r>
                          </m:e>
                          <m:sup>
                            <m:r>
                              <a:rPr lang="en-US" sz="1400" b="0" i="1" smtClean="0">
                                <a:solidFill>
                                  <a:srgbClr val="D4282F"/>
                                </a:solidFill>
                                <a:latin typeface="Cambria Math" panose="02040503050406030204" pitchFamily="18" charset="0"/>
                              </a:rPr>
                              <m:t>′</m:t>
                            </m:r>
                          </m:sup>
                        </m:sSup>
                      </m:oMath>
                    </m:oMathPara>
                  </a14:m>
                  <a:endParaRPr lang="en-US" sz="1400" dirty="0">
                    <a:solidFill>
                      <a:srgbClr val="D4282F"/>
                    </a:solidFill>
                  </a:endParaRPr>
                </a:p>
              </p:txBody>
            </p:sp>
          </mc:Choice>
          <mc:Fallback>
            <p:sp>
              <p:nvSpPr>
                <p:cNvPr id="81" name="TextBox 80">
                  <a:extLst>
                    <a:ext uri="{FF2B5EF4-FFF2-40B4-BE49-F238E27FC236}">
                      <a16:creationId xmlns:a16="http://schemas.microsoft.com/office/drawing/2014/main" id="{895AC03A-2BD8-6E35-ECCE-F3AE8B6219FB}"/>
                    </a:ext>
                  </a:extLst>
                </p:cNvPr>
                <p:cNvSpPr txBox="1">
                  <a:spLocks noRot="1" noChangeAspect="1" noMove="1" noResize="1" noEditPoints="1" noAdjustHandles="1" noChangeArrowheads="1" noChangeShapeType="1" noTextEdit="1"/>
                </p:cNvSpPr>
                <p:nvPr/>
              </p:nvSpPr>
              <p:spPr>
                <a:xfrm>
                  <a:off x="4145483" y="3445681"/>
                  <a:ext cx="350481" cy="215444"/>
                </a:xfrm>
                <a:prstGeom prst="rect">
                  <a:avLst/>
                </a:prstGeom>
                <a:blipFill>
                  <a:blip r:embed="rId11"/>
                  <a:stretch>
                    <a:fillRect l="-12069" r="-1724" b="-2778"/>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2" name="TextBox 81">
                  <a:extLst>
                    <a:ext uri="{FF2B5EF4-FFF2-40B4-BE49-F238E27FC236}">
                      <a16:creationId xmlns:a16="http://schemas.microsoft.com/office/drawing/2014/main" id="{F73E41CD-FE12-B3B1-27D1-918D0A652DF4}"/>
                    </a:ext>
                  </a:extLst>
                </p:cNvPr>
                <p:cNvSpPr txBox="1"/>
                <p:nvPr/>
              </p:nvSpPr>
              <p:spPr>
                <a:xfrm>
                  <a:off x="588813" y="3438753"/>
                  <a:ext cx="151002"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sz="1400" b="0" i="1" smtClean="0">
                                <a:latin typeface="Cambria Math" panose="02040503050406030204" pitchFamily="18" charset="0"/>
                              </a:rPr>
                            </m:ctrlPr>
                          </m:sSupPr>
                          <m:e>
                            <m:acc>
                              <m:accPr>
                                <m:chr m:val="̅"/>
                                <m:ctrlPr>
                                  <a:rPr lang="en-US" sz="1400" b="0" i="1" smtClean="0">
                                    <a:latin typeface="Cambria Math" panose="02040503050406030204" pitchFamily="18" charset="0"/>
                                  </a:rPr>
                                </m:ctrlPr>
                              </m:accPr>
                              <m:e>
                                <m:r>
                                  <a:rPr lang="en-US" sz="1400" b="0" i="1" smtClean="0">
                                    <a:latin typeface="Cambria Math" panose="02040503050406030204" pitchFamily="18" charset="0"/>
                                  </a:rPr>
                                  <m:t>𝑖</m:t>
                                </m:r>
                              </m:e>
                            </m:acc>
                          </m:e>
                          <m:sup>
                            <m:r>
                              <a:rPr lang="en-US" sz="1400" b="0" i="1" smtClean="0">
                                <a:latin typeface="Cambria Math" panose="02040503050406030204" pitchFamily="18" charset="0"/>
                              </a:rPr>
                              <m:t>′</m:t>
                            </m:r>
                          </m:sup>
                        </m:sSup>
                      </m:oMath>
                    </m:oMathPara>
                  </a14:m>
                  <a:endParaRPr lang="en-US" dirty="0"/>
                </a:p>
              </p:txBody>
            </p:sp>
          </mc:Choice>
          <mc:Fallback>
            <p:sp>
              <p:nvSpPr>
                <p:cNvPr id="82" name="TextBox 81">
                  <a:extLst>
                    <a:ext uri="{FF2B5EF4-FFF2-40B4-BE49-F238E27FC236}">
                      <a16:creationId xmlns:a16="http://schemas.microsoft.com/office/drawing/2014/main" id="{F73E41CD-FE12-B3B1-27D1-918D0A652DF4}"/>
                    </a:ext>
                  </a:extLst>
                </p:cNvPr>
                <p:cNvSpPr txBox="1">
                  <a:spLocks noRot="1" noChangeAspect="1" noMove="1" noResize="1" noEditPoints="1" noAdjustHandles="1" noChangeArrowheads="1" noChangeShapeType="1" noTextEdit="1"/>
                </p:cNvSpPr>
                <p:nvPr/>
              </p:nvSpPr>
              <p:spPr>
                <a:xfrm>
                  <a:off x="588813" y="3438753"/>
                  <a:ext cx="151002" cy="215444"/>
                </a:xfrm>
                <a:prstGeom prst="rect">
                  <a:avLst/>
                </a:prstGeom>
                <a:blipFill>
                  <a:blip r:embed="rId12"/>
                  <a:stretch>
                    <a:fillRect l="-20833" r="-66667"/>
                  </a:stretch>
                </a:blipFill>
              </p:spPr>
              <p:txBody>
                <a:bodyPr/>
                <a:lstStyle/>
                <a:p>
                  <a:r>
                    <a:rPr lang="en-US">
                      <a:noFill/>
                    </a:rPr>
                    <a:t> </a:t>
                  </a:r>
                </a:p>
              </p:txBody>
            </p:sp>
          </mc:Fallback>
        </mc:AlternateContent>
        <p:sp>
          <p:nvSpPr>
            <p:cNvPr id="83" name="Oval 82">
              <a:extLst>
                <a:ext uri="{FF2B5EF4-FFF2-40B4-BE49-F238E27FC236}">
                  <a16:creationId xmlns:a16="http://schemas.microsoft.com/office/drawing/2014/main" id="{C81915ED-7847-1D6F-E04A-C53771A7AA9F}"/>
                </a:ext>
              </a:extLst>
            </p:cNvPr>
            <p:cNvSpPr/>
            <p:nvPr/>
          </p:nvSpPr>
          <p:spPr>
            <a:xfrm>
              <a:off x="1766047" y="3504818"/>
              <a:ext cx="82565" cy="83495"/>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4" name="Straight Connector 83">
              <a:extLst>
                <a:ext uri="{FF2B5EF4-FFF2-40B4-BE49-F238E27FC236}">
                  <a16:creationId xmlns:a16="http://schemas.microsoft.com/office/drawing/2014/main" id="{CA343491-30EA-9DE5-E26B-3B295AF991E1}"/>
                </a:ext>
              </a:extLst>
            </p:cNvPr>
            <p:cNvCxnSpPr>
              <a:cxnSpLocks/>
              <a:stCxn id="83" idx="4"/>
            </p:cNvCxnSpPr>
            <p:nvPr/>
          </p:nvCxnSpPr>
          <p:spPr>
            <a:xfrm>
              <a:off x="1807330" y="3588313"/>
              <a:ext cx="0" cy="211596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85" name="TextBox 84">
                  <a:extLst>
                    <a:ext uri="{FF2B5EF4-FFF2-40B4-BE49-F238E27FC236}">
                      <a16:creationId xmlns:a16="http://schemas.microsoft.com/office/drawing/2014/main" id="{93CE0D7F-BBB0-72A7-9974-CC5FF02D52C0}"/>
                    </a:ext>
                  </a:extLst>
                </p:cNvPr>
                <p:cNvSpPr txBox="1"/>
                <p:nvPr/>
              </p:nvSpPr>
              <p:spPr>
                <a:xfrm>
                  <a:off x="1706969" y="5769709"/>
                  <a:ext cx="247424" cy="21544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𝑌</m:t>
                            </m:r>
                          </m:e>
                          <m:sup>
                            <m:r>
                              <a:rPr lang="en-US" sz="1400" b="0" i="1" smtClean="0">
                                <a:latin typeface="Cambria Math" panose="02040503050406030204" pitchFamily="18" charset="0"/>
                              </a:rPr>
                              <m:t>′</m:t>
                            </m:r>
                          </m:sup>
                        </m:sSup>
                      </m:oMath>
                    </m:oMathPara>
                  </a14:m>
                  <a:endParaRPr lang="en-US" dirty="0"/>
                </a:p>
              </p:txBody>
            </p:sp>
          </mc:Choice>
          <mc:Fallback>
            <p:sp>
              <p:nvSpPr>
                <p:cNvPr id="85" name="TextBox 84">
                  <a:extLst>
                    <a:ext uri="{FF2B5EF4-FFF2-40B4-BE49-F238E27FC236}">
                      <a16:creationId xmlns:a16="http://schemas.microsoft.com/office/drawing/2014/main" id="{93CE0D7F-BBB0-72A7-9974-CC5FF02D52C0}"/>
                    </a:ext>
                  </a:extLst>
                </p:cNvPr>
                <p:cNvSpPr txBox="1">
                  <a:spLocks noRot="1" noChangeAspect="1" noMove="1" noResize="1" noEditPoints="1" noAdjustHandles="1" noChangeArrowheads="1" noChangeShapeType="1" noTextEdit="1"/>
                </p:cNvSpPr>
                <p:nvPr/>
              </p:nvSpPr>
              <p:spPr>
                <a:xfrm>
                  <a:off x="1706969" y="5769709"/>
                  <a:ext cx="247424" cy="215444"/>
                </a:xfrm>
                <a:prstGeom prst="rect">
                  <a:avLst/>
                </a:prstGeom>
                <a:blipFill>
                  <a:blip r:embed="rId13"/>
                  <a:stretch>
                    <a:fillRect l="-9756" b="-2778"/>
                  </a:stretch>
                </a:blipFill>
              </p:spPr>
              <p:txBody>
                <a:bodyPr/>
                <a:lstStyle/>
                <a:p>
                  <a:r>
                    <a:rPr lang="en-US">
                      <a:noFill/>
                    </a:rPr>
                    <a:t> </a:t>
                  </a:r>
                </a:p>
              </p:txBody>
            </p:sp>
          </mc:Fallback>
        </mc:AlternateContent>
        <p:cxnSp>
          <p:nvCxnSpPr>
            <p:cNvPr id="87" name="Straight Connector 86">
              <a:extLst>
                <a:ext uri="{FF2B5EF4-FFF2-40B4-BE49-F238E27FC236}">
                  <a16:creationId xmlns:a16="http://schemas.microsoft.com/office/drawing/2014/main" id="{FAC04C8F-8C32-7A9B-8D1F-C844AC14F086}"/>
                </a:ext>
              </a:extLst>
            </p:cNvPr>
            <p:cNvCxnSpPr>
              <a:cxnSpLocks/>
            </p:cNvCxnSpPr>
            <p:nvPr/>
          </p:nvCxnSpPr>
          <p:spPr>
            <a:xfrm>
              <a:off x="4092855" y="3550708"/>
              <a:ext cx="789285"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5F094790-CF13-78BF-B1F4-784C8521B074}"/>
                </a:ext>
              </a:extLst>
            </p:cNvPr>
            <p:cNvCxnSpPr>
              <a:cxnSpLocks/>
            </p:cNvCxnSpPr>
            <p:nvPr/>
          </p:nvCxnSpPr>
          <p:spPr>
            <a:xfrm>
              <a:off x="4882140" y="3553403"/>
              <a:ext cx="2124027"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7D00DC80-5A69-2C88-959D-D42B8D8C98E2}"/>
                </a:ext>
              </a:extLst>
            </p:cNvPr>
            <p:cNvCxnSpPr>
              <a:cxnSpLocks/>
              <a:stCxn id="92" idx="4"/>
            </p:cNvCxnSpPr>
            <p:nvPr/>
          </p:nvCxnSpPr>
          <p:spPr>
            <a:xfrm>
              <a:off x="7012797" y="3602283"/>
              <a:ext cx="0" cy="212944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91" name="TextBox 90">
                  <a:extLst>
                    <a:ext uri="{FF2B5EF4-FFF2-40B4-BE49-F238E27FC236}">
                      <a16:creationId xmlns:a16="http://schemas.microsoft.com/office/drawing/2014/main" id="{AA79B873-E8C1-C495-19A4-87A227BCD25D}"/>
                    </a:ext>
                  </a:extLst>
                </p:cNvPr>
                <p:cNvSpPr txBox="1"/>
                <p:nvPr/>
              </p:nvSpPr>
              <p:spPr>
                <a:xfrm>
                  <a:off x="6896670" y="5764655"/>
                  <a:ext cx="247424" cy="21544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𝐸</m:t>
                            </m:r>
                          </m:e>
                          <m:sup>
                            <m:r>
                              <a:rPr lang="en-US" sz="1400" b="0" i="1" smtClean="0">
                                <a:latin typeface="Cambria Math" panose="02040503050406030204" pitchFamily="18" charset="0"/>
                              </a:rPr>
                              <m:t>′</m:t>
                            </m:r>
                          </m:sup>
                        </m:sSup>
                      </m:oMath>
                    </m:oMathPara>
                  </a14:m>
                  <a:endParaRPr lang="en-US" dirty="0"/>
                </a:p>
              </p:txBody>
            </p:sp>
          </mc:Choice>
          <mc:Fallback>
            <p:sp>
              <p:nvSpPr>
                <p:cNvPr id="91" name="TextBox 90">
                  <a:extLst>
                    <a:ext uri="{FF2B5EF4-FFF2-40B4-BE49-F238E27FC236}">
                      <a16:creationId xmlns:a16="http://schemas.microsoft.com/office/drawing/2014/main" id="{AA79B873-E8C1-C495-19A4-87A227BCD25D}"/>
                    </a:ext>
                  </a:extLst>
                </p:cNvPr>
                <p:cNvSpPr txBox="1">
                  <a:spLocks noRot="1" noChangeAspect="1" noMove="1" noResize="1" noEditPoints="1" noAdjustHandles="1" noChangeArrowheads="1" noChangeShapeType="1" noTextEdit="1"/>
                </p:cNvSpPr>
                <p:nvPr/>
              </p:nvSpPr>
              <p:spPr>
                <a:xfrm>
                  <a:off x="6896670" y="5764655"/>
                  <a:ext cx="247424" cy="215444"/>
                </a:xfrm>
                <a:prstGeom prst="rect">
                  <a:avLst/>
                </a:prstGeom>
                <a:blipFill>
                  <a:blip r:embed="rId14"/>
                  <a:stretch>
                    <a:fillRect l="-9756" b="-5714"/>
                  </a:stretch>
                </a:blipFill>
              </p:spPr>
              <p:txBody>
                <a:bodyPr/>
                <a:lstStyle/>
                <a:p>
                  <a:r>
                    <a:rPr lang="en-US">
                      <a:noFill/>
                    </a:rPr>
                    <a:t> </a:t>
                  </a:r>
                </a:p>
              </p:txBody>
            </p:sp>
          </mc:Fallback>
        </mc:AlternateContent>
        <p:sp>
          <p:nvSpPr>
            <p:cNvPr id="92" name="Oval 91">
              <a:extLst>
                <a:ext uri="{FF2B5EF4-FFF2-40B4-BE49-F238E27FC236}">
                  <a16:creationId xmlns:a16="http://schemas.microsoft.com/office/drawing/2014/main" id="{916FCF12-62A1-9A27-088F-1F5EF3DB99C7}"/>
                </a:ext>
              </a:extLst>
            </p:cNvPr>
            <p:cNvSpPr/>
            <p:nvPr/>
          </p:nvSpPr>
          <p:spPr>
            <a:xfrm>
              <a:off x="6971514" y="3518788"/>
              <a:ext cx="82565" cy="83495"/>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mc:AlternateContent xmlns:mc="http://schemas.openxmlformats.org/markup-compatibility/2006">
        <mc:Choice xmlns:a14="http://schemas.microsoft.com/office/drawing/2010/main" Requires="a14">
          <p:sp>
            <p:nvSpPr>
              <p:cNvPr id="95" name="TextBox 94">
                <a:extLst>
                  <a:ext uri="{FF2B5EF4-FFF2-40B4-BE49-F238E27FC236}">
                    <a16:creationId xmlns:a16="http://schemas.microsoft.com/office/drawing/2014/main" id="{504AC04E-4903-445A-4F46-5D3E40E74D35}"/>
                  </a:ext>
                </a:extLst>
              </p:cNvPr>
              <p:cNvSpPr txBox="1"/>
              <p:nvPr/>
            </p:nvSpPr>
            <p:spPr>
              <a:xfrm>
                <a:off x="2270997" y="3768819"/>
                <a:ext cx="336188"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600" b="0" i="1" dirty="0" smtClean="0">
                          <a:latin typeface="Cambria Math" panose="02040503050406030204" pitchFamily="18" charset="0"/>
                        </a:rPr>
                        <m:t>𝐴</m:t>
                      </m:r>
                    </m:oMath>
                  </m:oMathPara>
                </a14:m>
                <a:endParaRPr lang="en-US" sz="1600" dirty="0"/>
              </a:p>
            </p:txBody>
          </p:sp>
        </mc:Choice>
        <mc:Fallback>
          <p:sp>
            <p:nvSpPr>
              <p:cNvPr id="95" name="TextBox 94">
                <a:extLst>
                  <a:ext uri="{FF2B5EF4-FFF2-40B4-BE49-F238E27FC236}">
                    <a16:creationId xmlns:a16="http://schemas.microsoft.com/office/drawing/2014/main" id="{504AC04E-4903-445A-4F46-5D3E40E74D35}"/>
                  </a:ext>
                </a:extLst>
              </p:cNvPr>
              <p:cNvSpPr txBox="1">
                <a:spLocks noRot="1" noChangeAspect="1" noMove="1" noResize="1" noEditPoints="1" noAdjustHandles="1" noChangeArrowheads="1" noChangeShapeType="1" noTextEdit="1"/>
              </p:cNvSpPr>
              <p:nvPr/>
            </p:nvSpPr>
            <p:spPr>
              <a:xfrm>
                <a:off x="2270997" y="3768819"/>
                <a:ext cx="336188" cy="338554"/>
              </a:xfrm>
              <a:prstGeom prst="rect">
                <a:avLst/>
              </a:prstGeom>
              <a:blipFill>
                <a:blip r:embed="rId15"/>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6" name="TextBox 95">
                <a:extLst>
                  <a:ext uri="{FF2B5EF4-FFF2-40B4-BE49-F238E27FC236}">
                    <a16:creationId xmlns:a16="http://schemas.microsoft.com/office/drawing/2014/main" id="{BC1F2D94-1635-8084-035A-7CCC5A3F4024}"/>
                  </a:ext>
                </a:extLst>
              </p:cNvPr>
              <p:cNvSpPr txBox="1"/>
              <p:nvPr/>
            </p:nvSpPr>
            <p:spPr>
              <a:xfrm>
                <a:off x="6221267" y="3774926"/>
                <a:ext cx="336188"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600" b="0" i="1" dirty="0" smtClean="0">
                          <a:latin typeface="Cambria Math" panose="02040503050406030204" pitchFamily="18" charset="0"/>
                        </a:rPr>
                        <m:t>𝐴</m:t>
                      </m:r>
                    </m:oMath>
                  </m:oMathPara>
                </a14:m>
                <a:endParaRPr lang="en-US" sz="1600" dirty="0"/>
              </a:p>
            </p:txBody>
          </p:sp>
        </mc:Choice>
        <mc:Fallback>
          <p:sp>
            <p:nvSpPr>
              <p:cNvPr id="96" name="TextBox 95">
                <a:extLst>
                  <a:ext uri="{FF2B5EF4-FFF2-40B4-BE49-F238E27FC236}">
                    <a16:creationId xmlns:a16="http://schemas.microsoft.com/office/drawing/2014/main" id="{BC1F2D94-1635-8084-035A-7CCC5A3F4024}"/>
                  </a:ext>
                </a:extLst>
              </p:cNvPr>
              <p:cNvSpPr txBox="1">
                <a:spLocks noRot="1" noChangeAspect="1" noMove="1" noResize="1" noEditPoints="1" noAdjustHandles="1" noChangeArrowheads="1" noChangeShapeType="1" noTextEdit="1"/>
              </p:cNvSpPr>
              <p:nvPr/>
            </p:nvSpPr>
            <p:spPr>
              <a:xfrm>
                <a:off x="6221267" y="3774926"/>
                <a:ext cx="336188" cy="338554"/>
              </a:xfrm>
              <a:prstGeom prst="rect">
                <a:avLst/>
              </a:prstGeom>
              <a:blipFill>
                <a:blip r:embed="rId16"/>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7" name="TextBox 96">
                <a:extLst>
                  <a:ext uri="{FF2B5EF4-FFF2-40B4-BE49-F238E27FC236}">
                    <a16:creationId xmlns:a16="http://schemas.microsoft.com/office/drawing/2014/main" id="{AA8E6427-685F-F8BE-12A1-C543077F6847}"/>
                  </a:ext>
                </a:extLst>
              </p:cNvPr>
              <p:cNvSpPr txBox="1"/>
              <p:nvPr/>
            </p:nvSpPr>
            <p:spPr>
              <a:xfrm>
                <a:off x="6734926" y="3247267"/>
                <a:ext cx="336188"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600" b="0" i="1" dirty="0" smtClean="0">
                          <a:latin typeface="Cambria Math" panose="02040503050406030204" pitchFamily="18" charset="0"/>
                        </a:rPr>
                        <m:t>𝐵</m:t>
                      </m:r>
                    </m:oMath>
                  </m:oMathPara>
                </a14:m>
                <a:endParaRPr lang="en-US" sz="1600" dirty="0"/>
              </a:p>
            </p:txBody>
          </p:sp>
        </mc:Choice>
        <mc:Fallback>
          <p:sp>
            <p:nvSpPr>
              <p:cNvPr id="97" name="TextBox 96">
                <a:extLst>
                  <a:ext uri="{FF2B5EF4-FFF2-40B4-BE49-F238E27FC236}">
                    <a16:creationId xmlns:a16="http://schemas.microsoft.com/office/drawing/2014/main" id="{AA8E6427-685F-F8BE-12A1-C543077F6847}"/>
                  </a:ext>
                </a:extLst>
              </p:cNvPr>
              <p:cNvSpPr txBox="1">
                <a:spLocks noRot="1" noChangeAspect="1" noMove="1" noResize="1" noEditPoints="1" noAdjustHandles="1" noChangeArrowheads="1" noChangeShapeType="1" noTextEdit="1"/>
              </p:cNvSpPr>
              <p:nvPr/>
            </p:nvSpPr>
            <p:spPr>
              <a:xfrm>
                <a:off x="6734926" y="3247267"/>
                <a:ext cx="336188" cy="338554"/>
              </a:xfrm>
              <a:prstGeom prst="rect">
                <a:avLst/>
              </a:prstGeom>
              <a:blipFill>
                <a:blip r:embed="rId17"/>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8" name="TextBox 97">
                <a:extLst>
                  <a:ext uri="{FF2B5EF4-FFF2-40B4-BE49-F238E27FC236}">
                    <a16:creationId xmlns:a16="http://schemas.microsoft.com/office/drawing/2014/main" id="{89A11922-1C70-8FB3-0B3B-E24ED8CCA8F8}"/>
                  </a:ext>
                </a:extLst>
              </p:cNvPr>
              <p:cNvSpPr txBox="1"/>
              <p:nvPr/>
            </p:nvSpPr>
            <p:spPr>
              <a:xfrm>
                <a:off x="1784209" y="3228420"/>
                <a:ext cx="336188"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600" b="0" i="1" dirty="0" smtClean="0">
                          <a:latin typeface="Cambria Math" panose="02040503050406030204" pitchFamily="18" charset="0"/>
                        </a:rPr>
                        <m:t>𝐵</m:t>
                      </m:r>
                    </m:oMath>
                  </m:oMathPara>
                </a14:m>
                <a:endParaRPr lang="en-US" sz="1600" dirty="0"/>
              </a:p>
            </p:txBody>
          </p:sp>
        </mc:Choice>
        <mc:Fallback>
          <p:sp>
            <p:nvSpPr>
              <p:cNvPr id="98" name="TextBox 97">
                <a:extLst>
                  <a:ext uri="{FF2B5EF4-FFF2-40B4-BE49-F238E27FC236}">
                    <a16:creationId xmlns:a16="http://schemas.microsoft.com/office/drawing/2014/main" id="{89A11922-1C70-8FB3-0B3B-E24ED8CCA8F8}"/>
                  </a:ext>
                </a:extLst>
              </p:cNvPr>
              <p:cNvSpPr txBox="1">
                <a:spLocks noRot="1" noChangeAspect="1" noMove="1" noResize="1" noEditPoints="1" noAdjustHandles="1" noChangeArrowheads="1" noChangeShapeType="1" noTextEdit="1"/>
              </p:cNvSpPr>
              <p:nvPr/>
            </p:nvSpPr>
            <p:spPr>
              <a:xfrm>
                <a:off x="1784209" y="3228420"/>
                <a:ext cx="336188" cy="338554"/>
              </a:xfrm>
              <a:prstGeom prst="rect">
                <a:avLst/>
              </a:prstGeom>
              <a:blipFill>
                <a:blip r:embed="rId18"/>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316622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fade">
                                      <p:cBhvr>
                                        <p:cTn id="7" dur="500"/>
                                        <p:tgtEl>
                                          <p:spTgt spid="7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5"/>
                                        </p:tgtEl>
                                        <p:attrNameLst>
                                          <p:attrName>style.visibility</p:attrName>
                                        </p:attrNameLst>
                                      </p:cBhvr>
                                      <p:to>
                                        <p:strVal val="visible"/>
                                      </p:to>
                                    </p:set>
                                    <p:animEffect transition="in" filter="fade">
                                      <p:cBhvr>
                                        <p:cTn id="10" dur="500"/>
                                        <p:tgtEl>
                                          <p:spTgt spid="9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6"/>
                                        </p:tgtEl>
                                        <p:attrNameLst>
                                          <p:attrName>style.visibility</p:attrName>
                                        </p:attrNameLst>
                                      </p:cBhvr>
                                      <p:to>
                                        <p:strVal val="visible"/>
                                      </p:to>
                                    </p:set>
                                    <p:animEffect transition="in" filter="fade">
                                      <p:cBhvr>
                                        <p:cTn id="13" dur="500"/>
                                        <p:tgtEl>
                                          <p:spTgt spid="96"/>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94"/>
                                        </p:tgtEl>
                                        <p:attrNameLst>
                                          <p:attrName>style.visibility</p:attrName>
                                        </p:attrNameLst>
                                      </p:cBhvr>
                                      <p:to>
                                        <p:strVal val="visible"/>
                                      </p:to>
                                    </p:set>
                                    <p:animEffect transition="in" filter="fade">
                                      <p:cBhvr>
                                        <p:cTn id="18" dur="500"/>
                                        <p:tgtEl>
                                          <p:spTgt spid="94"/>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97"/>
                                        </p:tgtEl>
                                        <p:attrNameLst>
                                          <p:attrName>style.visibility</p:attrName>
                                        </p:attrNameLst>
                                      </p:cBhvr>
                                      <p:to>
                                        <p:strVal val="visible"/>
                                      </p:to>
                                    </p:set>
                                    <p:animEffect transition="in" filter="fade">
                                      <p:cBhvr>
                                        <p:cTn id="21" dur="500"/>
                                        <p:tgtEl>
                                          <p:spTgt spid="97"/>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98"/>
                                        </p:tgtEl>
                                        <p:attrNameLst>
                                          <p:attrName>style.visibility</p:attrName>
                                        </p:attrNameLst>
                                      </p:cBhvr>
                                      <p:to>
                                        <p:strVal val="visible"/>
                                      </p:to>
                                    </p:set>
                                    <p:animEffect transition="in" filter="fade">
                                      <p:cBhvr>
                                        <p:cTn id="24" dur="500"/>
                                        <p:tgtEl>
                                          <p:spTgt spid="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p:bldP spid="96" grpId="0"/>
      <p:bldP spid="97" grpId="0"/>
      <p:bldP spid="9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77B4E9-CD07-B689-D161-509F82F0D1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DDC5A6-492C-3E0E-EFB4-52541082440C}"/>
              </a:ext>
            </a:extLst>
          </p:cNvPr>
          <p:cNvSpPr>
            <a:spLocks noGrp="1"/>
          </p:cNvSpPr>
          <p:nvPr>
            <p:ph type="title"/>
          </p:nvPr>
        </p:nvSpPr>
        <p:spPr/>
        <p:txBody>
          <a:bodyPr/>
          <a:lstStyle/>
          <a:p>
            <a:r>
              <a:rPr lang="en-US" dirty="0"/>
              <a:t>Problem 4.B.</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654D87C5-8B5D-9742-A48B-5F9AD25FB50A}"/>
                  </a:ext>
                </a:extLst>
              </p:cNvPr>
              <p:cNvSpPr>
                <a:spLocks noGrp="1"/>
              </p:cNvSpPr>
              <p:nvPr>
                <p:ph idx="1"/>
              </p:nvPr>
            </p:nvSpPr>
            <p:spPr/>
            <p:txBody>
              <a:bodyPr>
                <a:normAutofit/>
              </a:bodyPr>
              <a:lstStyle/>
              <a:p>
                <a:r>
                  <a:rPr lang="en-US" dirty="0"/>
                  <a:t>In your own words, explain any changes in the domestic currency’s exchange rate, </a:t>
                </a:r>
                <a14:m>
                  <m:oMath xmlns:m="http://schemas.openxmlformats.org/officeDocument/2006/math">
                    <m:r>
                      <a:rPr lang="en-US" i="1" dirty="0" smtClean="0">
                        <a:latin typeface="Cambria Math" panose="02040503050406030204" pitchFamily="18" charset="0"/>
                      </a:rPr>
                      <m:t>𝐸</m:t>
                    </m:r>
                  </m:oMath>
                </a14:m>
                <a:r>
                  <a:rPr lang="en-US" dirty="0"/>
                  <a:t>, resulting from the Fed’s policy implementation.</a:t>
                </a:r>
              </a:p>
              <a:p>
                <a:endParaRPr lang="en-US" sz="500" dirty="0"/>
              </a:p>
              <a:p>
                <a:pPr lvl="1"/>
                <a:r>
                  <a:rPr lang="en-US" dirty="0">
                    <a:solidFill>
                      <a:srgbClr val="FF0000"/>
                    </a:solidFill>
                  </a:rPr>
                  <a:t>Domestic interest rates increase.</a:t>
                </a:r>
              </a:p>
              <a:p>
                <a:pPr lvl="1"/>
                <a:r>
                  <a:rPr lang="en-US" dirty="0">
                    <a:solidFill>
                      <a:srgbClr val="FF0000"/>
                    </a:solidFill>
                  </a:rPr>
                  <a:t>As domestic assets are more lucrative for foreign investors, the demand for the domestic currency is expected to increase.</a:t>
                </a:r>
              </a:p>
              <a:p>
                <a:pPr lvl="1"/>
                <a:r>
                  <a:rPr lang="en-US" dirty="0">
                    <a:solidFill>
                      <a:srgbClr val="FF0000"/>
                    </a:solidFill>
                  </a:rPr>
                  <a:t>This drives up the value of the domestic currency, leading to an appreciation of the domestic currency.</a:t>
                </a:r>
              </a:p>
              <a:p>
                <a:pPr lvl="1"/>
                <a:r>
                  <a:rPr lang="en-US" dirty="0">
                    <a:solidFill>
                      <a:srgbClr val="FF0000"/>
                    </a:solidFill>
                  </a:rPr>
                  <a:t>(Alternate) According to the uncovered interest rate parity, the domestic currency will appreciate.</a:t>
                </a:r>
              </a:p>
              <a:p>
                <a:endParaRPr lang="en-US" dirty="0"/>
              </a:p>
            </p:txBody>
          </p:sp>
        </mc:Choice>
        <mc:Fallback>
          <p:sp>
            <p:nvSpPr>
              <p:cNvPr id="3" name="Content Placeholder 2">
                <a:extLst>
                  <a:ext uri="{FF2B5EF4-FFF2-40B4-BE49-F238E27FC236}">
                    <a16:creationId xmlns:a16="http://schemas.microsoft.com/office/drawing/2014/main" id="{654D87C5-8B5D-9742-A48B-5F9AD25FB50A}"/>
                  </a:ext>
                </a:extLst>
              </p:cNvPr>
              <p:cNvSpPr>
                <a:spLocks noGrp="1" noRot="1" noChangeAspect="1" noMove="1" noResize="1" noEditPoints="1" noAdjustHandles="1" noChangeArrowheads="1" noChangeShapeType="1" noTextEdit="1"/>
              </p:cNvSpPr>
              <p:nvPr>
                <p:ph idx="1"/>
              </p:nvPr>
            </p:nvSpPr>
            <p:spPr>
              <a:blipFill>
                <a:blip r:embed="rId2"/>
                <a:stretch>
                  <a:fillRect l="-1005" t="-182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98049D5B-4BB5-686F-79F9-6ECCBFE2DBC7}"/>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77AC20A6-651A-B2AA-B8C3-D7F4B7E2ECDB}"/>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B6FD60F6-DCD5-F418-A83E-1923A316DD95}"/>
              </a:ext>
            </a:extLst>
          </p:cNvPr>
          <p:cNvSpPr>
            <a:spLocks noGrp="1"/>
          </p:cNvSpPr>
          <p:nvPr>
            <p:ph type="sldNum" sz="quarter" idx="12"/>
          </p:nvPr>
        </p:nvSpPr>
        <p:spPr/>
        <p:txBody>
          <a:bodyPr/>
          <a:lstStyle/>
          <a:p>
            <a:fld id="{1A980C56-831A-4EAB-9EDE-57C090F4F877}" type="slidenum">
              <a:rPr lang="en-US" smtClean="0"/>
              <a:t>13</a:t>
            </a:fld>
            <a:endParaRPr lang="en-US" dirty="0"/>
          </a:p>
        </p:txBody>
      </p:sp>
    </p:spTree>
    <p:extLst>
      <p:ext uri="{BB962C8B-B14F-4D97-AF65-F5344CB8AC3E}">
        <p14:creationId xmlns:p14="http://schemas.microsoft.com/office/powerpoint/2010/main" val="4150224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22D2D8-E3C3-62E8-ABDF-DC82187BAE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79C701-6C02-D8BF-D1FF-226B16679319}"/>
              </a:ext>
            </a:extLst>
          </p:cNvPr>
          <p:cNvSpPr>
            <a:spLocks noGrp="1"/>
          </p:cNvSpPr>
          <p:nvPr>
            <p:ph type="title"/>
          </p:nvPr>
        </p:nvSpPr>
        <p:spPr/>
        <p:txBody>
          <a:bodyPr/>
          <a:lstStyle/>
          <a:p>
            <a:r>
              <a:rPr lang="en-US" dirty="0"/>
              <a:t>Problem 4.C.</a:t>
            </a:r>
          </a:p>
        </p:txBody>
      </p:sp>
      <p:sp>
        <p:nvSpPr>
          <p:cNvPr id="3" name="Content Placeholder 2">
            <a:extLst>
              <a:ext uri="{FF2B5EF4-FFF2-40B4-BE49-F238E27FC236}">
                <a16:creationId xmlns:a16="http://schemas.microsoft.com/office/drawing/2014/main" id="{BF86D44D-FCCE-C6D9-95E7-6DE556390156}"/>
              </a:ext>
            </a:extLst>
          </p:cNvPr>
          <p:cNvSpPr>
            <a:spLocks noGrp="1"/>
          </p:cNvSpPr>
          <p:nvPr>
            <p:ph idx="1"/>
          </p:nvPr>
        </p:nvSpPr>
        <p:spPr/>
        <p:txBody>
          <a:bodyPr>
            <a:normAutofit/>
          </a:bodyPr>
          <a:lstStyle/>
          <a:p>
            <a:r>
              <a:rPr lang="en-US" dirty="0"/>
              <a:t>Based on your answer to 4.B, predict and justify any changes to this economy’s net exports.</a:t>
            </a:r>
          </a:p>
          <a:p>
            <a:endParaRPr lang="en-US" sz="500" dirty="0"/>
          </a:p>
          <a:p>
            <a:pPr lvl="1"/>
            <a:r>
              <a:rPr lang="en-US" dirty="0">
                <a:solidFill>
                  <a:srgbClr val="FF0000"/>
                </a:solidFill>
              </a:rPr>
              <a:t>Exports are expected to decrease, as foreign consumers will face a higher price tag.</a:t>
            </a:r>
          </a:p>
          <a:p>
            <a:pPr lvl="1"/>
            <a:r>
              <a:rPr lang="en-US" dirty="0">
                <a:solidFill>
                  <a:srgbClr val="FF0000"/>
                </a:solidFill>
              </a:rPr>
              <a:t>Imports can go either way:</a:t>
            </a:r>
          </a:p>
          <a:p>
            <a:pPr lvl="2"/>
            <a:r>
              <a:rPr lang="en-US" dirty="0">
                <a:solidFill>
                  <a:srgbClr val="FF0000"/>
                </a:solidFill>
              </a:rPr>
              <a:t>Foreign goods are cheaper for domestic consumers, so the volume of imports may increase.</a:t>
            </a:r>
          </a:p>
          <a:p>
            <a:pPr lvl="2"/>
            <a:r>
              <a:rPr lang="en-US" dirty="0">
                <a:solidFill>
                  <a:srgbClr val="FF0000"/>
                </a:solidFill>
              </a:rPr>
              <a:t>However, the price of each unit of imports are cheaper due to the stronger domestic currency.</a:t>
            </a:r>
          </a:p>
          <a:p>
            <a:pPr lvl="1"/>
            <a:r>
              <a:rPr lang="en-US" dirty="0">
                <a:solidFill>
                  <a:srgbClr val="FF0000"/>
                </a:solidFill>
              </a:rPr>
              <a:t>The final verdict is that the effect on net exports is ambiguous.</a:t>
            </a:r>
          </a:p>
          <a:p>
            <a:pPr lvl="2"/>
            <a:endParaRPr lang="en-US" dirty="0">
              <a:solidFill>
                <a:srgbClr val="FF0000"/>
              </a:solidFill>
            </a:endParaRPr>
          </a:p>
          <a:p>
            <a:endParaRPr lang="en-US" dirty="0"/>
          </a:p>
        </p:txBody>
      </p:sp>
      <p:sp>
        <p:nvSpPr>
          <p:cNvPr id="4" name="Date Placeholder 3">
            <a:extLst>
              <a:ext uri="{FF2B5EF4-FFF2-40B4-BE49-F238E27FC236}">
                <a16:creationId xmlns:a16="http://schemas.microsoft.com/office/drawing/2014/main" id="{BB7F0BB5-A0DF-8379-D7D5-937173BEF7B6}"/>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968C67A6-5D09-4F2E-5F6A-652FD44486BD}"/>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BBFF1E4-6B54-EDC8-1EE7-11D458AB73F2}"/>
              </a:ext>
            </a:extLst>
          </p:cNvPr>
          <p:cNvSpPr>
            <a:spLocks noGrp="1"/>
          </p:cNvSpPr>
          <p:nvPr>
            <p:ph type="sldNum" sz="quarter" idx="12"/>
          </p:nvPr>
        </p:nvSpPr>
        <p:spPr/>
        <p:txBody>
          <a:bodyPr/>
          <a:lstStyle/>
          <a:p>
            <a:fld id="{1A980C56-831A-4EAB-9EDE-57C090F4F877}" type="slidenum">
              <a:rPr lang="en-US" smtClean="0"/>
              <a:t>14</a:t>
            </a:fld>
            <a:endParaRPr lang="en-US" dirty="0"/>
          </a:p>
        </p:txBody>
      </p:sp>
    </p:spTree>
    <p:extLst>
      <p:ext uri="{BB962C8B-B14F-4D97-AF65-F5344CB8AC3E}">
        <p14:creationId xmlns:p14="http://schemas.microsoft.com/office/powerpoint/2010/main" val="2624256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F382F5-FD48-262F-76F1-C6DCC7CBEB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5D9A90-676E-BC69-28A5-192212D3CD41}"/>
              </a:ext>
            </a:extLst>
          </p:cNvPr>
          <p:cNvSpPr>
            <a:spLocks noGrp="1"/>
          </p:cNvSpPr>
          <p:nvPr>
            <p:ph type="title"/>
          </p:nvPr>
        </p:nvSpPr>
        <p:spPr/>
        <p:txBody>
          <a:bodyPr/>
          <a:lstStyle/>
          <a:p>
            <a:r>
              <a:rPr lang="en-US" dirty="0"/>
              <a:t>Problem 5.A.</a:t>
            </a:r>
          </a:p>
        </p:txBody>
      </p:sp>
      <p:sp>
        <p:nvSpPr>
          <p:cNvPr id="3" name="Content Placeholder 2">
            <a:extLst>
              <a:ext uri="{FF2B5EF4-FFF2-40B4-BE49-F238E27FC236}">
                <a16:creationId xmlns:a16="http://schemas.microsoft.com/office/drawing/2014/main" id="{EA896814-0EFB-668D-ABE3-D8F2B27F2AB9}"/>
              </a:ext>
            </a:extLst>
          </p:cNvPr>
          <p:cNvSpPr>
            <a:spLocks noGrp="1"/>
          </p:cNvSpPr>
          <p:nvPr>
            <p:ph idx="1"/>
          </p:nvPr>
        </p:nvSpPr>
        <p:spPr/>
        <p:txBody>
          <a:bodyPr>
            <a:normAutofit/>
          </a:bodyPr>
          <a:lstStyle/>
          <a:p>
            <a:r>
              <a:rPr lang="en-US" dirty="0"/>
              <a:t>The operations of the Federal Reserve and the government should remain independent of one another. </a:t>
            </a:r>
          </a:p>
          <a:p>
            <a:endParaRPr lang="en-US" sz="500" dirty="0"/>
          </a:p>
          <a:p>
            <a:pPr lvl="1"/>
            <a:r>
              <a:rPr lang="en-US" dirty="0">
                <a:solidFill>
                  <a:srgbClr val="FF0000"/>
                </a:solidFill>
              </a:rPr>
              <a:t>Subsistence level of consumption</a:t>
            </a:r>
            <a:endParaRPr lang="en-US" sz="500" dirty="0">
              <a:solidFill>
                <a:srgbClr val="FF0000"/>
              </a:solidFill>
            </a:endParaRPr>
          </a:p>
        </p:txBody>
      </p:sp>
      <p:sp>
        <p:nvSpPr>
          <p:cNvPr id="4" name="Date Placeholder 3">
            <a:extLst>
              <a:ext uri="{FF2B5EF4-FFF2-40B4-BE49-F238E27FC236}">
                <a16:creationId xmlns:a16="http://schemas.microsoft.com/office/drawing/2014/main" id="{40098EBC-F1E0-4BD5-D8C0-96B403120218}"/>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B340D403-2433-3C0A-6D7B-D25021C7F239}"/>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53E45565-71A3-E433-38A2-400563DB0418}"/>
              </a:ext>
            </a:extLst>
          </p:cNvPr>
          <p:cNvSpPr>
            <a:spLocks noGrp="1"/>
          </p:cNvSpPr>
          <p:nvPr>
            <p:ph type="sldNum" sz="quarter" idx="12"/>
          </p:nvPr>
        </p:nvSpPr>
        <p:spPr/>
        <p:txBody>
          <a:bodyPr/>
          <a:lstStyle/>
          <a:p>
            <a:fld id="{1A980C56-831A-4EAB-9EDE-57C090F4F877}" type="slidenum">
              <a:rPr lang="en-US" smtClean="0"/>
              <a:t>15</a:t>
            </a:fld>
            <a:endParaRPr lang="en-US" dirty="0"/>
          </a:p>
        </p:txBody>
      </p:sp>
    </p:spTree>
    <p:extLst>
      <p:ext uri="{BB962C8B-B14F-4D97-AF65-F5344CB8AC3E}">
        <p14:creationId xmlns:p14="http://schemas.microsoft.com/office/powerpoint/2010/main" val="1234310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8CDBFB-0C94-9598-74B4-6D710DBB42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36E08C6-0631-FEA8-DE2C-BC2F196A33AC}"/>
              </a:ext>
            </a:extLst>
          </p:cNvPr>
          <p:cNvSpPr>
            <a:spLocks noGrp="1"/>
          </p:cNvSpPr>
          <p:nvPr>
            <p:ph type="title"/>
          </p:nvPr>
        </p:nvSpPr>
        <p:spPr/>
        <p:txBody>
          <a:bodyPr/>
          <a:lstStyle/>
          <a:p>
            <a:r>
              <a:rPr lang="en-US" dirty="0"/>
              <a:t>Problem 5.B.</a:t>
            </a:r>
          </a:p>
        </p:txBody>
      </p:sp>
      <p:sp>
        <p:nvSpPr>
          <p:cNvPr id="3" name="Content Placeholder 2">
            <a:extLst>
              <a:ext uri="{FF2B5EF4-FFF2-40B4-BE49-F238E27FC236}">
                <a16:creationId xmlns:a16="http://schemas.microsoft.com/office/drawing/2014/main" id="{A355EF5F-9B53-39CD-BBE5-CCA0B0B7A0EF}"/>
              </a:ext>
            </a:extLst>
          </p:cNvPr>
          <p:cNvSpPr>
            <a:spLocks noGrp="1"/>
          </p:cNvSpPr>
          <p:nvPr>
            <p:ph idx="1"/>
          </p:nvPr>
        </p:nvSpPr>
        <p:spPr/>
        <p:txBody>
          <a:bodyPr>
            <a:normAutofit/>
          </a:bodyPr>
          <a:lstStyle/>
          <a:p>
            <a:r>
              <a:rPr lang="en-US" dirty="0"/>
              <a:t>The Federal Reserve should fully commit to maintaining inflation at its target rate, even above other economic indicators. </a:t>
            </a:r>
          </a:p>
          <a:p>
            <a:endParaRPr lang="en-US" sz="500" dirty="0"/>
          </a:p>
          <a:p>
            <a:pPr lvl="1"/>
            <a:r>
              <a:rPr lang="en-US" dirty="0">
                <a:solidFill>
                  <a:srgbClr val="FF0000"/>
                </a:solidFill>
              </a:rPr>
              <a:t>Subsistence level of consumption</a:t>
            </a:r>
            <a:endParaRPr lang="en-US" sz="500" dirty="0">
              <a:solidFill>
                <a:srgbClr val="FF0000"/>
              </a:solidFill>
            </a:endParaRPr>
          </a:p>
        </p:txBody>
      </p:sp>
      <p:sp>
        <p:nvSpPr>
          <p:cNvPr id="4" name="Date Placeholder 3">
            <a:extLst>
              <a:ext uri="{FF2B5EF4-FFF2-40B4-BE49-F238E27FC236}">
                <a16:creationId xmlns:a16="http://schemas.microsoft.com/office/drawing/2014/main" id="{5547F3B5-B197-008D-1367-71CAC62B55CA}"/>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16D9C6A6-453F-CC04-986E-7452E22C86B3}"/>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D0FF6BB0-8465-0E93-51AA-43F4604B94ED}"/>
              </a:ext>
            </a:extLst>
          </p:cNvPr>
          <p:cNvSpPr>
            <a:spLocks noGrp="1"/>
          </p:cNvSpPr>
          <p:nvPr>
            <p:ph type="sldNum" sz="quarter" idx="12"/>
          </p:nvPr>
        </p:nvSpPr>
        <p:spPr/>
        <p:txBody>
          <a:bodyPr/>
          <a:lstStyle/>
          <a:p>
            <a:fld id="{1A980C56-831A-4EAB-9EDE-57C090F4F877}" type="slidenum">
              <a:rPr lang="en-US" smtClean="0"/>
              <a:t>16</a:t>
            </a:fld>
            <a:endParaRPr lang="en-US" dirty="0"/>
          </a:p>
        </p:txBody>
      </p:sp>
    </p:spTree>
    <p:extLst>
      <p:ext uri="{BB962C8B-B14F-4D97-AF65-F5344CB8AC3E}">
        <p14:creationId xmlns:p14="http://schemas.microsoft.com/office/powerpoint/2010/main" val="3723273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5E1D0-AC50-75BC-2F86-0F207240C764}"/>
              </a:ext>
            </a:extLst>
          </p:cNvPr>
          <p:cNvSpPr>
            <a:spLocks noGrp="1"/>
          </p:cNvSpPr>
          <p:nvPr>
            <p:ph type="title"/>
          </p:nvPr>
        </p:nvSpPr>
        <p:spPr/>
        <p:txBody>
          <a:bodyPr/>
          <a:lstStyle/>
          <a:p>
            <a:r>
              <a:rPr lang="en-US" dirty="0"/>
              <a:t>Problem 1. Definitions</a:t>
            </a:r>
          </a:p>
        </p:txBody>
      </p:sp>
      <p:sp>
        <p:nvSpPr>
          <p:cNvPr id="3" name="Content Placeholder 2">
            <a:extLst>
              <a:ext uri="{FF2B5EF4-FFF2-40B4-BE49-F238E27FC236}">
                <a16:creationId xmlns:a16="http://schemas.microsoft.com/office/drawing/2014/main" id="{B8B4D1D4-EA4B-DF09-BAF9-16891DCF122C}"/>
              </a:ext>
            </a:extLst>
          </p:cNvPr>
          <p:cNvSpPr>
            <a:spLocks noGrp="1"/>
          </p:cNvSpPr>
          <p:nvPr>
            <p:ph idx="1"/>
          </p:nvPr>
        </p:nvSpPr>
        <p:spPr/>
        <p:txBody>
          <a:bodyPr>
            <a:normAutofit/>
          </a:bodyPr>
          <a:lstStyle/>
          <a:p>
            <a:r>
              <a:rPr lang="en-US" dirty="0"/>
              <a:t>Real Interest Rate</a:t>
            </a:r>
          </a:p>
          <a:p>
            <a:pPr lvl="1"/>
            <a:r>
              <a:rPr lang="en-US" dirty="0">
                <a:solidFill>
                  <a:srgbClr val="FF0000"/>
                </a:solidFill>
              </a:rPr>
              <a:t>The nominal interest rate adjusted for inflation.</a:t>
            </a:r>
          </a:p>
          <a:p>
            <a:pPr lvl="3"/>
            <a:endParaRPr lang="en-US" dirty="0"/>
          </a:p>
          <a:p>
            <a:r>
              <a:rPr lang="en-US" dirty="0"/>
              <a:t>Potential Output</a:t>
            </a:r>
          </a:p>
          <a:p>
            <a:pPr lvl="1"/>
            <a:r>
              <a:rPr lang="en-US" dirty="0">
                <a:solidFill>
                  <a:srgbClr val="FF0000"/>
                </a:solidFill>
              </a:rPr>
              <a:t>The level of output that is expected to arise when the economy is at its natural rate of unemployment so that the economy’s inflation matches expected inflation in the medium run.</a:t>
            </a:r>
          </a:p>
          <a:p>
            <a:pPr lvl="3"/>
            <a:endParaRPr lang="en-US" dirty="0">
              <a:solidFill>
                <a:srgbClr val="FF0000"/>
              </a:solidFill>
            </a:endParaRPr>
          </a:p>
          <a:p>
            <a:r>
              <a:rPr lang="en-US" dirty="0"/>
              <a:t>Net Exports</a:t>
            </a:r>
          </a:p>
          <a:p>
            <a:pPr lvl="1"/>
            <a:r>
              <a:rPr lang="en-US" dirty="0">
                <a:solidFill>
                  <a:srgbClr val="FF0000"/>
                </a:solidFill>
              </a:rPr>
              <a:t>Balance of trade, measured by the difference between a country’s exports and imports.</a:t>
            </a:r>
          </a:p>
        </p:txBody>
      </p:sp>
      <p:sp>
        <p:nvSpPr>
          <p:cNvPr id="4" name="Date Placeholder 3">
            <a:extLst>
              <a:ext uri="{FF2B5EF4-FFF2-40B4-BE49-F238E27FC236}">
                <a16:creationId xmlns:a16="http://schemas.microsoft.com/office/drawing/2014/main" id="{1BFB0351-3B31-0A13-EF20-C4A3CC072A19}"/>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A9233D7A-D6BD-BE76-F1E0-6547AA8CCAD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9292573-8F29-6580-AFF7-797F8A981971}"/>
              </a:ext>
            </a:extLst>
          </p:cNvPr>
          <p:cNvSpPr>
            <a:spLocks noGrp="1"/>
          </p:cNvSpPr>
          <p:nvPr>
            <p:ph type="sldNum" sz="quarter" idx="12"/>
          </p:nvPr>
        </p:nvSpPr>
        <p:spPr/>
        <p:txBody>
          <a:bodyPr/>
          <a:lstStyle/>
          <a:p>
            <a:fld id="{1A980C56-831A-4EAB-9EDE-57C090F4F877}" type="slidenum">
              <a:rPr lang="en-US" smtClean="0"/>
              <a:t>2</a:t>
            </a:fld>
            <a:endParaRPr lang="en-US" dirty="0"/>
          </a:p>
        </p:txBody>
      </p:sp>
    </p:spTree>
    <p:extLst>
      <p:ext uri="{BB962C8B-B14F-4D97-AF65-F5344CB8AC3E}">
        <p14:creationId xmlns:p14="http://schemas.microsoft.com/office/powerpoint/2010/main" val="1121203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7" end="7"/>
                                            </p:txEl>
                                          </p:spTgt>
                                        </p:tgtEl>
                                        <p:attrNameLst>
                                          <p:attrName>style.visibility</p:attrName>
                                        </p:attrNameLst>
                                      </p:cBhvr>
                                      <p:to>
                                        <p:strVal val="visible"/>
                                      </p:to>
                                    </p:set>
                                    <p:animEffect transition="in" filter="fade">
                                      <p:cBhvr>
                                        <p:cTn id="10" dur="500"/>
                                        <p:tgtEl>
                                          <p:spTgt spid="3">
                                            <p:txEl>
                                              <p:pRg st="7" end="7"/>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5E1D0-AC50-75BC-2F86-0F207240C764}"/>
              </a:ext>
            </a:extLst>
          </p:cNvPr>
          <p:cNvSpPr>
            <a:spLocks noGrp="1"/>
          </p:cNvSpPr>
          <p:nvPr>
            <p:ph type="title"/>
          </p:nvPr>
        </p:nvSpPr>
        <p:spPr/>
        <p:txBody>
          <a:bodyPr/>
          <a:lstStyle/>
          <a:p>
            <a:r>
              <a:rPr lang="en-US" dirty="0"/>
              <a:t>Problem 1. Definitions</a:t>
            </a:r>
          </a:p>
        </p:txBody>
      </p:sp>
      <p:sp>
        <p:nvSpPr>
          <p:cNvPr id="3" name="Content Placeholder 2">
            <a:extLst>
              <a:ext uri="{FF2B5EF4-FFF2-40B4-BE49-F238E27FC236}">
                <a16:creationId xmlns:a16="http://schemas.microsoft.com/office/drawing/2014/main" id="{B8B4D1D4-EA4B-DF09-BAF9-16891DCF122C}"/>
              </a:ext>
            </a:extLst>
          </p:cNvPr>
          <p:cNvSpPr>
            <a:spLocks noGrp="1"/>
          </p:cNvSpPr>
          <p:nvPr>
            <p:ph idx="1"/>
          </p:nvPr>
        </p:nvSpPr>
        <p:spPr/>
        <p:txBody>
          <a:bodyPr>
            <a:normAutofit/>
          </a:bodyPr>
          <a:lstStyle/>
          <a:p>
            <a:r>
              <a:rPr lang="en-US" dirty="0"/>
              <a:t>Required Reserve Ratio</a:t>
            </a:r>
          </a:p>
          <a:p>
            <a:pPr lvl="1"/>
            <a:r>
              <a:rPr lang="en-US" dirty="0">
                <a:solidFill>
                  <a:srgbClr val="FF0000"/>
                </a:solidFill>
              </a:rPr>
              <a:t>The percentage of deposits that a commercial bank must hold in reserve. </a:t>
            </a:r>
          </a:p>
          <a:p>
            <a:pPr lvl="3"/>
            <a:endParaRPr lang="en-US" dirty="0"/>
          </a:p>
          <a:p>
            <a:r>
              <a:rPr lang="en-US" dirty="0"/>
              <a:t>Labor Force</a:t>
            </a:r>
          </a:p>
          <a:p>
            <a:pPr lvl="1"/>
            <a:r>
              <a:rPr lang="en-US" dirty="0">
                <a:solidFill>
                  <a:srgbClr val="FF0000"/>
                </a:solidFill>
              </a:rPr>
              <a:t>The sum of the employed plus the unemployed, which measures the number of people who are working or actively seeking to work.</a:t>
            </a:r>
          </a:p>
          <a:p>
            <a:pPr lvl="3"/>
            <a:endParaRPr lang="en-US" dirty="0">
              <a:solidFill>
                <a:srgbClr val="FF0000"/>
              </a:solidFill>
            </a:endParaRPr>
          </a:p>
          <a:p>
            <a:r>
              <a:rPr lang="en-US" dirty="0"/>
              <a:t>Monetary Policy</a:t>
            </a:r>
          </a:p>
          <a:p>
            <a:pPr lvl="1"/>
            <a:r>
              <a:rPr lang="en-US" dirty="0">
                <a:solidFill>
                  <a:srgbClr val="FF0000"/>
                </a:solidFill>
              </a:rPr>
              <a:t>A set of tools used by a nation's central bank to influence the money supply and credit conditions in the economy.</a:t>
            </a:r>
          </a:p>
        </p:txBody>
      </p:sp>
      <p:sp>
        <p:nvSpPr>
          <p:cNvPr id="4" name="Date Placeholder 3">
            <a:extLst>
              <a:ext uri="{FF2B5EF4-FFF2-40B4-BE49-F238E27FC236}">
                <a16:creationId xmlns:a16="http://schemas.microsoft.com/office/drawing/2014/main" id="{1BFB0351-3B31-0A13-EF20-C4A3CC072A19}"/>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A9233D7A-D6BD-BE76-F1E0-6547AA8CCAD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9292573-8F29-6580-AFF7-797F8A981971}"/>
              </a:ext>
            </a:extLst>
          </p:cNvPr>
          <p:cNvSpPr>
            <a:spLocks noGrp="1"/>
          </p:cNvSpPr>
          <p:nvPr>
            <p:ph type="sldNum" sz="quarter" idx="12"/>
          </p:nvPr>
        </p:nvSpPr>
        <p:spPr/>
        <p:txBody>
          <a:bodyPr/>
          <a:lstStyle/>
          <a:p>
            <a:fld id="{1A980C56-831A-4EAB-9EDE-57C090F4F877}" type="slidenum">
              <a:rPr lang="en-US" smtClean="0"/>
              <a:t>3</a:t>
            </a:fld>
            <a:endParaRPr lang="en-US" dirty="0"/>
          </a:p>
        </p:txBody>
      </p:sp>
    </p:spTree>
    <p:extLst>
      <p:ext uri="{BB962C8B-B14F-4D97-AF65-F5344CB8AC3E}">
        <p14:creationId xmlns:p14="http://schemas.microsoft.com/office/powerpoint/2010/main" val="156642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fade">
                                      <p:cBhvr>
                                        <p:cTn id="16" dur="500"/>
                                        <p:tgtEl>
                                          <p:spTgt spid="3">
                                            <p:txEl>
                                              <p:pRg st="6" end="6"/>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5E1D0-AC50-75BC-2F86-0F207240C764}"/>
              </a:ext>
            </a:extLst>
          </p:cNvPr>
          <p:cNvSpPr>
            <a:spLocks noGrp="1"/>
          </p:cNvSpPr>
          <p:nvPr>
            <p:ph type="title"/>
          </p:nvPr>
        </p:nvSpPr>
        <p:spPr/>
        <p:txBody>
          <a:bodyPr/>
          <a:lstStyle/>
          <a:p>
            <a:r>
              <a:rPr lang="en-US" dirty="0"/>
              <a:t>Problem 1. Definitions</a:t>
            </a:r>
          </a:p>
        </p:txBody>
      </p:sp>
      <p:sp>
        <p:nvSpPr>
          <p:cNvPr id="3" name="Content Placeholder 2">
            <a:extLst>
              <a:ext uri="{FF2B5EF4-FFF2-40B4-BE49-F238E27FC236}">
                <a16:creationId xmlns:a16="http://schemas.microsoft.com/office/drawing/2014/main" id="{B8B4D1D4-EA4B-DF09-BAF9-16891DCF122C}"/>
              </a:ext>
            </a:extLst>
          </p:cNvPr>
          <p:cNvSpPr>
            <a:spLocks noGrp="1"/>
          </p:cNvSpPr>
          <p:nvPr>
            <p:ph idx="1"/>
          </p:nvPr>
        </p:nvSpPr>
        <p:spPr/>
        <p:txBody>
          <a:bodyPr>
            <a:normAutofit/>
          </a:bodyPr>
          <a:lstStyle/>
          <a:p>
            <a:r>
              <a:rPr lang="en-US" dirty="0"/>
              <a:t>Marginal Propensity to Consume</a:t>
            </a:r>
          </a:p>
          <a:p>
            <a:pPr lvl="1"/>
            <a:r>
              <a:rPr lang="en-US" dirty="0">
                <a:solidFill>
                  <a:srgbClr val="FF0000"/>
                </a:solidFill>
              </a:rPr>
              <a:t>The proportion of additional income that an individual consumes.</a:t>
            </a:r>
          </a:p>
          <a:p>
            <a:pPr lvl="3"/>
            <a:endParaRPr lang="en-US" dirty="0"/>
          </a:p>
          <a:p>
            <a:r>
              <a:rPr lang="en-US" dirty="0"/>
              <a:t>Gross Domestic Product</a:t>
            </a:r>
          </a:p>
          <a:p>
            <a:pPr lvl="1"/>
            <a:r>
              <a:rPr lang="en-US" dirty="0">
                <a:solidFill>
                  <a:srgbClr val="FF0000"/>
                </a:solidFill>
              </a:rPr>
              <a:t>The market value of all final goods and services produced in an economy over a given period of time.</a:t>
            </a:r>
          </a:p>
          <a:p>
            <a:pPr lvl="3"/>
            <a:endParaRPr lang="en-US" dirty="0">
              <a:solidFill>
                <a:srgbClr val="FF0000"/>
              </a:solidFill>
            </a:endParaRPr>
          </a:p>
          <a:p>
            <a:r>
              <a:rPr lang="en-US" dirty="0"/>
              <a:t>Golden Rule Saving Rate</a:t>
            </a:r>
          </a:p>
          <a:p>
            <a:pPr lvl="1"/>
            <a:r>
              <a:rPr lang="en-US" dirty="0">
                <a:solidFill>
                  <a:srgbClr val="FF0000"/>
                </a:solidFill>
              </a:rPr>
              <a:t>The saving rate that maximizes long run per capita consumption in an economy.</a:t>
            </a:r>
          </a:p>
        </p:txBody>
      </p:sp>
      <p:sp>
        <p:nvSpPr>
          <p:cNvPr id="4" name="Date Placeholder 3">
            <a:extLst>
              <a:ext uri="{FF2B5EF4-FFF2-40B4-BE49-F238E27FC236}">
                <a16:creationId xmlns:a16="http://schemas.microsoft.com/office/drawing/2014/main" id="{1BFB0351-3B31-0A13-EF20-C4A3CC072A19}"/>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A9233D7A-D6BD-BE76-F1E0-6547AA8CCAD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9292573-8F29-6580-AFF7-797F8A981971}"/>
              </a:ext>
            </a:extLst>
          </p:cNvPr>
          <p:cNvSpPr>
            <a:spLocks noGrp="1"/>
          </p:cNvSpPr>
          <p:nvPr>
            <p:ph type="sldNum" sz="quarter" idx="12"/>
          </p:nvPr>
        </p:nvSpPr>
        <p:spPr/>
        <p:txBody>
          <a:bodyPr/>
          <a:lstStyle/>
          <a:p>
            <a:fld id="{1A980C56-831A-4EAB-9EDE-57C090F4F877}" type="slidenum">
              <a:rPr lang="en-US" smtClean="0"/>
              <a:t>4</a:t>
            </a:fld>
            <a:endParaRPr lang="en-US" dirty="0"/>
          </a:p>
        </p:txBody>
      </p:sp>
    </p:spTree>
    <p:extLst>
      <p:ext uri="{BB962C8B-B14F-4D97-AF65-F5344CB8AC3E}">
        <p14:creationId xmlns:p14="http://schemas.microsoft.com/office/powerpoint/2010/main" val="1488281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5D79A0-4685-8077-8C9B-ADF0F2F4A7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3C12F4-E5A5-3F6D-B60E-66339E63EC4F}"/>
              </a:ext>
            </a:extLst>
          </p:cNvPr>
          <p:cNvSpPr>
            <a:spLocks noGrp="1"/>
          </p:cNvSpPr>
          <p:nvPr>
            <p:ph type="title"/>
          </p:nvPr>
        </p:nvSpPr>
        <p:spPr/>
        <p:txBody>
          <a:bodyPr/>
          <a:lstStyle/>
          <a:p>
            <a:r>
              <a:rPr lang="en-US" dirty="0"/>
              <a:t>Problem 2.A.</a:t>
            </a:r>
          </a:p>
        </p:txBody>
      </p:sp>
      <p:sp>
        <p:nvSpPr>
          <p:cNvPr id="3" name="Content Placeholder 2">
            <a:extLst>
              <a:ext uri="{FF2B5EF4-FFF2-40B4-BE49-F238E27FC236}">
                <a16:creationId xmlns:a16="http://schemas.microsoft.com/office/drawing/2014/main" id="{3675BD20-8327-7672-72B9-B6F667A132B7}"/>
              </a:ext>
            </a:extLst>
          </p:cNvPr>
          <p:cNvSpPr>
            <a:spLocks noGrp="1"/>
          </p:cNvSpPr>
          <p:nvPr>
            <p:ph idx="1"/>
          </p:nvPr>
        </p:nvSpPr>
        <p:spPr>
          <a:xfrm>
            <a:off x="628649" y="1825624"/>
            <a:ext cx="7954633" cy="4667250"/>
          </a:xfrm>
        </p:spPr>
        <p:txBody>
          <a:bodyPr>
            <a:normAutofit/>
          </a:bodyPr>
          <a:lstStyle/>
          <a:p>
            <a:r>
              <a:rPr lang="en-US" dirty="0"/>
              <a:t>Open market purchases conducted by the Federal Reserve are expected to result in an increase in the economy’s interest rate.</a:t>
            </a:r>
          </a:p>
          <a:p>
            <a:pPr lvl="3"/>
            <a:endParaRPr lang="en-US" sz="500" dirty="0"/>
          </a:p>
          <a:p>
            <a:pPr lvl="1"/>
            <a:r>
              <a:rPr lang="en-US" dirty="0">
                <a:solidFill>
                  <a:srgbClr val="FF0000"/>
                </a:solidFill>
              </a:rPr>
              <a:t>FALSE</a:t>
            </a:r>
          </a:p>
          <a:p>
            <a:pPr lvl="1"/>
            <a:r>
              <a:rPr lang="en-US" dirty="0">
                <a:solidFill>
                  <a:srgbClr val="FF0000"/>
                </a:solidFill>
              </a:rPr>
              <a:t>Open market purchases will increase money supply in the economy.</a:t>
            </a:r>
          </a:p>
          <a:p>
            <a:pPr lvl="1"/>
            <a:r>
              <a:rPr lang="en-US" dirty="0">
                <a:solidFill>
                  <a:srgbClr val="FF0000"/>
                </a:solidFill>
              </a:rPr>
              <a:t>All else constant, an increase in money supply will lead to a decrease in the economy’s interest rate.</a:t>
            </a:r>
          </a:p>
        </p:txBody>
      </p:sp>
      <p:sp>
        <p:nvSpPr>
          <p:cNvPr id="4" name="Date Placeholder 3">
            <a:extLst>
              <a:ext uri="{FF2B5EF4-FFF2-40B4-BE49-F238E27FC236}">
                <a16:creationId xmlns:a16="http://schemas.microsoft.com/office/drawing/2014/main" id="{062D218D-11BE-B824-A207-9873D4425326}"/>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7FBF7BD3-55B9-757A-5E09-2498491A5F6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DF767253-D52C-5E3C-A1F3-5BA6F7BFD9A6}"/>
              </a:ext>
            </a:extLst>
          </p:cNvPr>
          <p:cNvSpPr>
            <a:spLocks noGrp="1"/>
          </p:cNvSpPr>
          <p:nvPr>
            <p:ph type="sldNum" sz="quarter" idx="12"/>
          </p:nvPr>
        </p:nvSpPr>
        <p:spPr/>
        <p:txBody>
          <a:bodyPr/>
          <a:lstStyle/>
          <a:p>
            <a:fld id="{1A980C56-831A-4EAB-9EDE-57C090F4F877}" type="slidenum">
              <a:rPr lang="en-US" smtClean="0"/>
              <a:t>5</a:t>
            </a:fld>
            <a:endParaRPr lang="en-US" dirty="0"/>
          </a:p>
        </p:txBody>
      </p:sp>
    </p:spTree>
    <p:extLst>
      <p:ext uri="{BB962C8B-B14F-4D97-AF65-F5344CB8AC3E}">
        <p14:creationId xmlns:p14="http://schemas.microsoft.com/office/powerpoint/2010/main" val="1430630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8BBA4F-5B2D-1194-396B-C9C43FC0F7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5360D7-31B4-F88F-423B-E2D4F4424AC3}"/>
              </a:ext>
            </a:extLst>
          </p:cNvPr>
          <p:cNvSpPr>
            <a:spLocks noGrp="1"/>
          </p:cNvSpPr>
          <p:nvPr>
            <p:ph type="title"/>
          </p:nvPr>
        </p:nvSpPr>
        <p:spPr/>
        <p:txBody>
          <a:bodyPr/>
          <a:lstStyle/>
          <a:p>
            <a:r>
              <a:rPr lang="en-US" dirty="0"/>
              <a:t>Problem 2.B.</a:t>
            </a:r>
          </a:p>
        </p:txBody>
      </p:sp>
      <p:sp>
        <p:nvSpPr>
          <p:cNvPr id="3" name="Content Placeholder 2">
            <a:extLst>
              <a:ext uri="{FF2B5EF4-FFF2-40B4-BE49-F238E27FC236}">
                <a16:creationId xmlns:a16="http://schemas.microsoft.com/office/drawing/2014/main" id="{C4039FEB-4C89-951D-F700-AC992B6687BC}"/>
              </a:ext>
            </a:extLst>
          </p:cNvPr>
          <p:cNvSpPr>
            <a:spLocks noGrp="1"/>
          </p:cNvSpPr>
          <p:nvPr>
            <p:ph idx="1"/>
          </p:nvPr>
        </p:nvSpPr>
        <p:spPr>
          <a:xfrm>
            <a:off x="628650" y="1825625"/>
            <a:ext cx="8058150" cy="4351338"/>
          </a:xfrm>
        </p:spPr>
        <p:txBody>
          <a:bodyPr/>
          <a:lstStyle/>
          <a:p>
            <a:r>
              <a:rPr lang="en-US" dirty="0"/>
              <a:t>In the long run, the growth rate of output per capita is primarily driven by technological progress.</a:t>
            </a:r>
          </a:p>
          <a:p>
            <a:endParaRPr lang="en-US" sz="500" dirty="0"/>
          </a:p>
          <a:p>
            <a:pPr lvl="1"/>
            <a:r>
              <a:rPr lang="en-US" dirty="0">
                <a:solidFill>
                  <a:srgbClr val="FF0000"/>
                </a:solidFill>
              </a:rPr>
              <a:t>TRUE</a:t>
            </a:r>
          </a:p>
          <a:p>
            <a:pPr lvl="1"/>
            <a:r>
              <a:rPr lang="en-US" dirty="0">
                <a:solidFill>
                  <a:srgbClr val="FF0000"/>
                </a:solidFill>
              </a:rPr>
              <a:t>One may be able to argue that the population growth rate also affects the total size of the economy, but not necessarily per capita output levels.</a:t>
            </a:r>
          </a:p>
        </p:txBody>
      </p:sp>
      <p:sp>
        <p:nvSpPr>
          <p:cNvPr id="4" name="Date Placeholder 3">
            <a:extLst>
              <a:ext uri="{FF2B5EF4-FFF2-40B4-BE49-F238E27FC236}">
                <a16:creationId xmlns:a16="http://schemas.microsoft.com/office/drawing/2014/main" id="{2BDD3F9A-C8A0-FC60-D863-7E7BF488E805}"/>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0C627D32-E881-33B1-77EA-3FDB0B55017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C0B81FAE-91F2-6BD6-E415-0107D969B02C}"/>
              </a:ext>
            </a:extLst>
          </p:cNvPr>
          <p:cNvSpPr>
            <a:spLocks noGrp="1"/>
          </p:cNvSpPr>
          <p:nvPr>
            <p:ph type="sldNum" sz="quarter" idx="12"/>
          </p:nvPr>
        </p:nvSpPr>
        <p:spPr/>
        <p:txBody>
          <a:bodyPr/>
          <a:lstStyle/>
          <a:p>
            <a:fld id="{1A980C56-831A-4EAB-9EDE-57C090F4F877}" type="slidenum">
              <a:rPr lang="en-US" smtClean="0"/>
              <a:t>6</a:t>
            </a:fld>
            <a:endParaRPr lang="en-US" dirty="0"/>
          </a:p>
        </p:txBody>
      </p:sp>
    </p:spTree>
    <p:extLst>
      <p:ext uri="{BB962C8B-B14F-4D97-AF65-F5344CB8AC3E}">
        <p14:creationId xmlns:p14="http://schemas.microsoft.com/office/powerpoint/2010/main" val="507453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7D691E-09CC-29BA-538C-B42AC42BFC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8D23C3-A3C3-9482-A3CC-2A16FF7F727A}"/>
              </a:ext>
            </a:extLst>
          </p:cNvPr>
          <p:cNvSpPr>
            <a:spLocks noGrp="1"/>
          </p:cNvSpPr>
          <p:nvPr>
            <p:ph type="title"/>
          </p:nvPr>
        </p:nvSpPr>
        <p:spPr/>
        <p:txBody>
          <a:bodyPr/>
          <a:lstStyle/>
          <a:p>
            <a:r>
              <a:rPr lang="en-US" dirty="0"/>
              <a:t>Problem 2.C.</a:t>
            </a:r>
          </a:p>
        </p:txBody>
      </p:sp>
      <p:sp>
        <p:nvSpPr>
          <p:cNvPr id="3" name="Content Placeholder 2">
            <a:extLst>
              <a:ext uri="{FF2B5EF4-FFF2-40B4-BE49-F238E27FC236}">
                <a16:creationId xmlns:a16="http://schemas.microsoft.com/office/drawing/2014/main" id="{714E227A-A034-476E-BB68-2C53F800B443}"/>
              </a:ext>
            </a:extLst>
          </p:cNvPr>
          <p:cNvSpPr>
            <a:spLocks noGrp="1"/>
          </p:cNvSpPr>
          <p:nvPr>
            <p:ph idx="1"/>
          </p:nvPr>
        </p:nvSpPr>
        <p:spPr/>
        <p:txBody>
          <a:bodyPr/>
          <a:lstStyle/>
          <a:p>
            <a:r>
              <a:rPr lang="en-US" dirty="0"/>
              <a:t>An increase in consumers’ marginal propensity to consume will lead to a decrease in the economy’s equilibrium output.</a:t>
            </a:r>
          </a:p>
          <a:p>
            <a:endParaRPr lang="en-US" sz="500" dirty="0"/>
          </a:p>
          <a:p>
            <a:pPr lvl="1"/>
            <a:r>
              <a:rPr lang="en-US" dirty="0">
                <a:solidFill>
                  <a:srgbClr val="FF0000"/>
                </a:solidFill>
              </a:rPr>
              <a:t>FALSE</a:t>
            </a:r>
          </a:p>
          <a:p>
            <a:pPr lvl="1"/>
            <a:r>
              <a:rPr lang="en-US" dirty="0">
                <a:solidFill>
                  <a:srgbClr val="FF0000"/>
                </a:solidFill>
              </a:rPr>
              <a:t>A higher MPC will lead to the multiplier of the economy increasing, which will lead to an increase in the economy’s equilibrium output.</a:t>
            </a:r>
          </a:p>
        </p:txBody>
      </p:sp>
      <p:sp>
        <p:nvSpPr>
          <p:cNvPr id="4" name="Date Placeholder 3">
            <a:extLst>
              <a:ext uri="{FF2B5EF4-FFF2-40B4-BE49-F238E27FC236}">
                <a16:creationId xmlns:a16="http://schemas.microsoft.com/office/drawing/2014/main" id="{0B8E97B1-FE3A-0EFB-83E9-E896AE2A7AA5}"/>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126411AF-7C57-5D2D-52FD-8AA253FEF59E}"/>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0548B4C7-2271-A7E1-03A4-BC0CBE608CFF}"/>
              </a:ext>
            </a:extLst>
          </p:cNvPr>
          <p:cNvSpPr>
            <a:spLocks noGrp="1"/>
          </p:cNvSpPr>
          <p:nvPr>
            <p:ph type="sldNum" sz="quarter" idx="12"/>
          </p:nvPr>
        </p:nvSpPr>
        <p:spPr/>
        <p:txBody>
          <a:bodyPr/>
          <a:lstStyle/>
          <a:p>
            <a:fld id="{1A980C56-831A-4EAB-9EDE-57C090F4F877}" type="slidenum">
              <a:rPr lang="en-US" smtClean="0"/>
              <a:t>7</a:t>
            </a:fld>
            <a:endParaRPr lang="en-US" dirty="0"/>
          </a:p>
        </p:txBody>
      </p:sp>
    </p:spTree>
    <p:extLst>
      <p:ext uri="{BB962C8B-B14F-4D97-AF65-F5344CB8AC3E}">
        <p14:creationId xmlns:p14="http://schemas.microsoft.com/office/powerpoint/2010/main" val="3324776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33E13E-28F3-4D5A-DF36-39A69CCAEB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B257FE-3B29-1F99-2971-18FFAE82A8A9}"/>
              </a:ext>
            </a:extLst>
          </p:cNvPr>
          <p:cNvSpPr>
            <a:spLocks noGrp="1"/>
          </p:cNvSpPr>
          <p:nvPr>
            <p:ph type="title"/>
          </p:nvPr>
        </p:nvSpPr>
        <p:spPr/>
        <p:txBody>
          <a:bodyPr/>
          <a:lstStyle/>
          <a:p>
            <a:r>
              <a:rPr lang="en-US" dirty="0"/>
              <a:t>Problem 2.D.</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6E250E9B-6597-B043-FE63-EABA1D1B7D30}"/>
                  </a:ext>
                </a:extLst>
              </p:cNvPr>
              <p:cNvSpPr>
                <a:spLocks noGrp="1"/>
              </p:cNvSpPr>
              <p:nvPr>
                <p:ph idx="1"/>
              </p:nvPr>
            </p:nvSpPr>
            <p:spPr/>
            <p:txBody>
              <a:bodyPr/>
              <a:lstStyle/>
              <a:p>
                <a:r>
                  <a:rPr lang="en-US" dirty="0"/>
                  <a:t>If a country’s CPI was 100 in 2023 and increased to 105 in 2024,we can conclude that the economy experienced 3% inflation over the year.</a:t>
                </a:r>
              </a:p>
              <a:p>
                <a:endParaRPr lang="en-US" sz="500" dirty="0"/>
              </a:p>
              <a:p>
                <a:pPr lvl="1"/>
                <a:r>
                  <a:rPr lang="en-US" dirty="0">
                    <a:solidFill>
                      <a:srgbClr val="FF0000"/>
                    </a:solidFill>
                  </a:rPr>
                  <a:t>FALSE</a:t>
                </a:r>
              </a:p>
              <a:p>
                <a:pPr lvl="1"/>
                <a:r>
                  <a:rPr lang="en-US" dirty="0">
                    <a:solidFill>
                      <a:srgbClr val="FF0000"/>
                    </a:solidFill>
                  </a:rPr>
                  <a:t>Inflation measured by CPI would be 5%.</a:t>
                </a:r>
              </a:p>
              <a:p>
                <a:pPr lvl="1"/>
                <a:endParaRPr lang="en-US" sz="500" dirty="0">
                  <a:solidFill>
                    <a:srgbClr val="FF0000"/>
                  </a:solidFill>
                </a:endParaRPr>
              </a:p>
              <a:p>
                <a:pPr marL="457200" lvl="1" indent="0">
                  <a:buNone/>
                </a:pPr>
                <a14:m>
                  <m:oMathPara xmlns:m="http://schemas.openxmlformats.org/officeDocument/2006/math">
                    <m:oMathParaPr>
                      <m:jc m:val="centerGroup"/>
                    </m:oMathParaPr>
                    <m:oMath xmlns:m="http://schemas.openxmlformats.org/officeDocument/2006/math">
                      <m:f>
                        <m:fPr>
                          <m:ctrlPr>
                            <a:rPr lang="en-US" i="1" smtClean="0">
                              <a:solidFill>
                                <a:srgbClr val="FF0000"/>
                              </a:solidFill>
                              <a:latin typeface="Cambria Math" panose="02040503050406030204" pitchFamily="18" charset="0"/>
                            </a:rPr>
                          </m:ctrlPr>
                        </m:fPr>
                        <m:num>
                          <m:r>
                            <a:rPr lang="en-US" b="0" i="1" smtClean="0">
                              <a:solidFill>
                                <a:srgbClr val="FF0000"/>
                              </a:solidFill>
                              <a:latin typeface="Cambria Math" panose="02040503050406030204" pitchFamily="18" charset="0"/>
                            </a:rPr>
                            <m:t>105−100</m:t>
                          </m:r>
                        </m:num>
                        <m:den>
                          <m:r>
                            <a:rPr lang="en-US" b="0" i="1" smtClean="0">
                              <a:solidFill>
                                <a:srgbClr val="FF0000"/>
                              </a:solidFill>
                              <a:latin typeface="Cambria Math" panose="02040503050406030204" pitchFamily="18" charset="0"/>
                            </a:rPr>
                            <m:t>100</m:t>
                          </m:r>
                        </m:den>
                      </m:f>
                      <m:r>
                        <a:rPr lang="en-US" b="0" i="1" smtClean="0">
                          <a:solidFill>
                            <a:srgbClr val="FF0000"/>
                          </a:solidFill>
                          <a:latin typeface="Cambria Math" panose="02040503050406030204" pitchFamily="18" charset="0"/>
                        </a:rPr>
                        <m:t>=0.05</m:t>
                      </m:r>
                    </m:oMath>
                  </m:oMathPara>
                </a14:m>
                <a:endParaRPr lang="en-US" dirty="0">
                  <a:solidFill>
                    <a:srgbClr val="FF0000"/>
                  </a:solidFill>
                </a:endParaRPr>
              </a:p>
              <a:p>
                <a:pPr lvl="1"/>
                <a:endParaRPr lang="en-US" dirty="0">
                  <a:solidFill>
                    <a:srgbClr val="FF0000"/>
                  </a:solidFill>
                </a:endParaRPr>
              </a:p>
              <a:p>
                <a:endParaRPr lang="en-US" dirty="0"/>
              </a:p>
            </p:txBody>
          </p:sp>
        </mc:Choice>
        <mc:Fallback>
          <p:sp>
            <p:nvSpPr>
              <p:cNvPr id="3" name="Content Placeholder 2">
                <a:extLst>
                  <a:ext uri="{FF2B5EF4-FFF2-40B4-BE49-F238E27FC236}">
                    <a16:creationId xmlns:a16="http://schemas.microsoft.com/office/drawing/2014/main" id="{6E250E9B-6597-B043-FE63-EABA1D1B7D30}"/>
                  </a:ext>
                </a:extLst>
              </p:cNvPr>
              <p:cNvSpPr>
                <a:spLocks noGrp="1" noRot="1" noChangeAspect="1" noMove="1" noResize="1" noEditPoints="1" noAdjustHandles="1" noChangeArrowheads="1" noChangeShapeType="1" noTextEdit="1"/>
              </p:cNvSpPr>
              <p:nvPr>
                <p:ph idx="1"/>
              </p:nvPr>
            </p:nvSpPr>
            <p:spPr>
              <a:blipFill>
                <a:blip r:embed="rId2"/>
                <a:stretch>
                  <a:fillRect l="-1005" t="-182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61C19871-024E-86B5-2C8B-1F8F138832EE}"/>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5BA540FD-CC7D-4EC2-D4FA-83E9A170E791}"/>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E479932B-C1EC-1C43-2517-7918AF89A31E}"/>
              </a:ext>
            </a:extLst>
          </p:cNvPr>
          <p:cNvSpPr>
            <a:spLocks noGrp="1"/>
          </p:cNvSpPr>
          <p:nvPr>
            <p:ph type="sldNum" sz="quarter" idx="12"/>
          </p:nvPr>
        </p:nvSpPr>
        <p:spPr/>
        <p:txBody>
          <a:bodyPr/>
          <a:lstStyle/>
          <a:p>
            <a:fld id="{1A980C56-831A-4EAB-9EDE-57C090F4F877}" type="slidenum">
              <a:rPr lang="en-US" smtClean="0"/>
              <a:t>8</a:t>
            </a:fld>
            <a:endParaRPr lang="en-US" dirty="0"/>
          </a:p>
        </p:txBody>
      </p:sp>
    </p:spTree>
    <p:extLst>
      <p:ext uri="{BB962C8B-B14F-4D97-AF65-F5344CB8AC3E}">
        <p14:creationId xmlns:p14="http://schemas.microsoft.com/office/powerpoint/2010/main" val="1687861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C8CA98-884F-EC76-A99E-95A4F01D43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5B35A5-91F8-B165-8D2A-EB2640F76EA6}"/>
              </a:ext>
            </a:extLst>
          </p:cNvPr>
          <p:cNvSpPr>
            <a:spLocks noGrp="1"/>
          </p:cNvSpPr>
          <p:nvPr>
            <p:ph type="title"/>
          </p:nvPr>
        </p:nvSpPr>
        <p:spPr/>
        <p:txBody>
          <a:bodyPr/>
          <a:lstStyle/>
          <a:p>
            <a:r>
              <a:rPr lang="en-US" dirty="0"/>
              <a:t>Problem 2.E.</a:t>
            </a:r>
          </a:p>
        </p:txBody>
      </p:sp>
      <p:sp>
        <p:nvSpPr>
          <p:cNvPr id="3" name="Content Placeholder 2">
            <a:extLst>
              <a:ext uri="{FF2B5EF4-FFF2-40B4-BE49-F238E27FC236}">
                <a16:creationId xmlns:a16="http://schemas.microsoft.com/office/drawing/2014/main" id="{1EF3F9B7-0028-E864-DD25-1848F462C48F}"/>
              </a:ext>
            </a:extLst>
          </p:cNvPr>
          <p:cNvSpPr>
            <a:spLocks noGrp="1"/>
          </p:cNvSpPr>
          <p:nvPr>
            <p:ph idx="1"/>
          </p:nvPr>
        </p:nvSpPr>
        <p:spPr/>
        <p:txBody>
          <a:bodyPr/>
          <a:lstStyle/>
          <a:p>
            <a:r>
              <a:rPr lang="en-US" dirty="0"/>
              <a:t>If commercial banks' risk tolerance increases (i.e., they become more willing to take risks), the economy's output is expected to increase.</a:t>
            </a:r>
          </a:p>
          <a:p>
            <a:endParaRPr lang="en-US" sz="500" dirty="0"/>
          </a:p>
          <a:p>
            <a:pPr lvl="1"/>
            <a:r>
              <a:rPr lang="en-US" dirty="0">
                <a:solidFill>
                  <a:srgbClr val="FF0000"/>
                </a:solidFill>
              </a:rPr>
              <a:t>TRUE (in general)</a:t>
            </a:r>
          </a:p>
          <a:p>
            <a:pPr lvl="1"/>
            <a:r>
              <a:rPr lang="en-US" dirty="0">
                <a:solidFill>
                  <a:srgbClr val="FF0000"/>
                </a:solidFill>
              </a:rPr>
              <a:t>If risk-taking is not excessive as to lead to a collapse of the financial system…</a:t>
            </a:r>
          </a:p>
          <a:p>
            <a:pPr lvl="1"/>
            <a:endParaRPr lang="en-US" dirty="0">
              <a:solidFill>
                <a:srgbClr val="FF0000"/>
              </a:solidFill>
            </a:endParaRPr>
          </a:p>
          <a:p>
            <a:endParaRPr lang="en-US" dirty="0"/>
          </a:p>
        </p:txBody>
      </p:sp>
      <p:sp>
        <p:nvSpPr>
          <p:cNvPr id="4" name="Date Placeholder 3">
            <a:extLst>
              <a:ext uri="{FF2B5EF4-FFF2-40B4-BE49-F238E27FC236}">
                <a16:creationId xmlns:a16="http://schemas.microsoft.com/office/drawing/2014/main" id="{BE1B4F3C-4962-D4EA-2E26-C1DB4526D081}"/>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78CF2AAE-FC78-638A-8391-A69AFD120183}"/>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673348C2-C809-70A5-5E5B-42C4D4545BAF}"/>
              </a:ext>
            </a:extLst>
          </p:cNvPr>
          <p:cNvSpPr>
            <a:spLocks noGrp="1"/>
          </p:cNvSpPr>
          <p:nvPr>
            <p:ph type="sldNum" sz="quarter" idx="12"/>
          </p:nvPr>
        </p:nvSpPr>
        <p:spPr/>
        <p:txBody>
          <a:bodyPr/>
          <a:lstStyle/>
          <a:p>
            <a:fld id="{1A980C56-831A-4EAB-9EDE-57C090F4F877}" type="slidenum">
              <a:rPr lang="en-US" smtClean="0"/>
              <a:t>9</a:t>
            </a:fld>
            <a:endParaRPr lang="en-US" dirty="0"/>
          </a:p>
        </p:txBody>
      </p:sp>
    </p:spTree>
    <p:extLst>
      <p:ext uri="{BB962C8B-B14F-4D97-AF65-F5344CB8AC3E}">
        <p14:creationId xmlns:p14="http://schemas.microsoft.com/office/powerpoint/2010/main" val="526864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CF630E01-D107-42E5-8DFC-48302BB3DFE2}" vid="{4BEE81CA-F64C-419F-A97B-23D16F4EA3D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mc-presentation-template</Template>
  <TotalTime>4253</TotalTime>
  <Words>1009</Words>
  <Application>Microsoft Office PowerPoint</Application>
  <PresentationFormat>On-screen Show (4:3)</PresentationFormat>
  <Paragraphs>181</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Cambria Math</vt:lpstr>
      <vt:lpstr>Franklin Gothic Book</vt:lpstr>
      <vt:lpstr>Office Theme</vt:lpstr>
      <vt:lpstr>Final Exam Review</vt:lpstr>
      <vt:lpstr>Problem 1. Definitions</vt:lpstr>
      <vt:lpstr>Problem 1. Definitions</vt:lpstr>
      <vt:lpstr>Problem 1. Definitions</vt:lpstr>
      <vt:lpstr>Problem 2.A.</vt:lpstr>
      <vt:lpstr>Problem 2.B.</vt:lpstr>
      <vt:lpstr>Problem 2.C.</vt:lpstr>
      <vt:lpstr>Problem 2.D.</vt:lpstr>
      <vt:lpstr>Problem 2.E.</vt:lpstr>
      <vt:lpstr>Problem 3.A. &amp; 3.B.</vt:lpstr>
      <vt:lpstr>Problem 3.C.</vt:lpstr>
      <vt:lpstr>Problem 4.A.</vt:lpstr>
      <vt:lpstr>Problem 4.B.</vt:lpstr>
      <vt:lpstr>Problem 4.C.</vt:lpstr>
      <vt:lpstr>Problem 5.A.</vt:lpstr>
      <vt:lpstr>Problem 5.B.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Intermediate Price Theory</dc:title>
  <dc:creator>Brian Park</dc:creator>
  <cp:lastModifiedBy>Brian Park</cp:lastModifiedBy>
  <cp:revision>101</cp:revision>
  <dcterms:created xsi:type="dcterms:W3CDTF">2023-08-17T23:00:51Z</dcterms:created>
  <dcterms:modified xsi:type="dcterms:W3CDTF">2025-05-04T17:45:49Z</dcterms:modified>
</cp:coreProperties>
</file>