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73" r:id="rId3"/>
    <p:sldId id="309" r:id="rId4"/>
    <p:sldId id="275" r:id="rId5"/>
    <p:sldId id="305" r:id="rId6"/>
    <p:sldId id="306" r:id="rId7"/>
    <p:sldId id="277" r:id="rId8"/>
    <p:sldId id="278" r:id="rId9"/>
    <p:sldId id="279" r:id="rId10"/>
    <p:sldId id="280" r:id="rId11"/>
    <p:sldId id="296" r:id="rId12"/>
    <p:sldId id="307" r:id="rId13"/>
    <p:sldId id="308" r:id="rId14"/>
    <p:sldId id="303" r:id="rId15"/>
    <p:sldId id="283" r:id="rId16"/>
    <p:sldId id="30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0.png"/><Relationship Id="rId7" Type="http://schemas.openxmlformats.org/officeDocument/2006/relationships/image" Target="../media/image33.png"/><Relationship Id="rId12" Type="http://schemas.openxmlformats.org/officeDocument/2006/relationships/image" Target="../media/image35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Practice Final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</a:t>
            </a:r>
            <a:r>
              <a:rPr lang="en-US" dirty="0"/>
              <a:t>301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E9B-6597-B043-FE63-EABA1D1B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countries with higher levels of investment in R&amp;D tend to exhibit a faster pace of technological progress.</a:t>
            </a:r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FALSE*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Countries along the frontier of technological progress cannot exhibit faster progress than countries catching up.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TRUE*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Countries that do not invest in R&amp;D will not be able to enjoy technological progress at all.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E9B-6597-B043-FE63-EABA1D1B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 Money Supply, Money Demand, and Interest Rate.</a:t>
            </a:r>
          </a:p>
          <a:p>
            <a:endParaRPr lang="en-US" sz="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D92E734-71AD-D10B-AB9C-66E37CC44A25}"/>
              </a:ext>
            </a:extLst>
          </p:cNvPr>
          <p:cNvCxnSpPr/>
          <p:nvPr/>
        </p:nvCxnSpPr>
        <p:spPr>
          <a:xfrm>
            <a:off x="2627160" y="6048574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FBF915F-80CB-C9EE-A4FF-818EE87C839A}"/>
              </a:ext>
            </a:extLst>
          </p:cNvPr>
          <p:cNvCxnSpPr>
            <a:cxnSpLocks/>
          </p:cNvCxnSpPr>
          <p:nvPr/>
        </p:nvCxnSpPr>
        <p:spPr>
          <a:xfrm rot="16200000">
            <a:off x="846851" y="426610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3D2F674-8E00-A284-2DCC-5E217E41112F}"/>
              </a:ext>
            </a:extLst>
          </p:cNvPr>
          <p:cNvSpPr txBox="1"/>
          <p:nvPr/>
        </p:nvSpPr>
        <p:spPr>
          <a:xfrm>
            <a:off x="5815284" y="6048574"/>
            <a:ext cx="698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Money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E0C271-7852-4ABD-02D2-B99B9A69C197}"/>
              </a:ext>
            </a:extLst>
          </p:cNvPr>
          <p:cNvSpPr txBox="1"/>
          <p:nvPr/>
        </p:nvSpPr>
        <p:spPr>
          <a:xfrm rot="16200000">
            <a:off x="2066110" y="2746298"/>
            <a:ext cx="1122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8D5F0A-8638-D0FF-1F16-BDA6162AA73E}"/>
              </a:ext>
            </a:extLst>
          </p:cNvPr>
          <p:cNvSpPr/>
          <p:nvPr/>
        </p:nvSpPr>
        <p:spPr>
          <a:xfrm>
            <a:off x="2970060" y="2665901"/>
            <a:ext cx="3200400" cy="32004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7DA721-1F75-A565-6667-099988DB19FB}"/>
                  </a:ext>
                </a:extLst>
              </p:cNvPr>
              <p:cNvSpPr txBox="1"/>
              <p:nvPr/>
            </p:nvSpPr>
            <p:spPr>
              <a:xfrm>
                <a:off x="5818175" y="5339769"/>
                <a:ext cx="607282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F7DA721-1F75-A565-6667-099988DB1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175" y="5339769"/>
                <a:ext cx="607282" cy="4117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8FDF74-32BF-7894-96D9-9011BF918F5E}"/>
              </a:ext>
            </a:extLst>
          </p:cNvPr>
          <p:cNvCxnSpPr>
            <a:cxnSpLocks/>
          </p:cNvCxnSpPr>
          <p:nvPr/>
        </p:nvCxnSpPr>
        <p:spPr>
          <a:xfrm>
            <a:off x="4203980" y="2422147"/>
            <a:ext cx="0" cy="3616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ABD6719-4B1B-0751-FF2E-205E0B54C7C7}"/>
              </a:ext>
            </a:extLst>
          </p:cNvPr>
          <p:cNvSpPr/>
          <p:nvPr/>
        </p:nvSpPr>
        <p:spPr>
          <a:xfrm>
            <a:off x="4158260" y="4939764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5D54EAF-EA51-2099-823D-B44E2730049D}"/>
              </a:ext>
            </a:extLst>
          </p:cNvPr>
          <p:cNvCxnSpPr>
            <a:cxnSpLocks/>
            <a:endCxn id="19" idx="2"/>
          </p:cNvCxnSpPr>
          <p:nvPr/>
        </p:nvCxnSpPr>
        <p:spPr>
          <a:xfrm>
            <a:off x="2789950" y="4985484"/>
            <a:ext cx="136831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C0BBC83-FBF0-5DC5-0427-F7EE51410737}"/>
                  </a:ext>
                </a:extLst>
              </p:cNvPr>
              <p:cNvSpPr txBox="1"/>
              <p:nvPr/>
            </p:nvSpPr>
            <p:spPr>
              <a:xfrm>
                <a:off x="2455952" y="4794374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C0BBC83-FBF0-5DC5-0427-F7EE51410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952" y="4794374"/>
                <a:ext cx="30777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CBEEA97-EDA8-9C79-03F3-7941E3FDFAC7}"/>
                  </a:ext>
                </a:extLst>
              </p:cNvPr>
              <p:cNvSpPr txBox="1"/>
              <p:nvPr/>
            </p:nvSpPr>
            <p:spPr>
              <a:xfrm>
                <a:off x="4195079" y="2370905"/>
                <a:ext cx="44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CBEEA97-EDA8-9C79-03F3-7941E3FDF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079" y="2370905"/>
                <a:ext cx="446290" cy="400110"/>
              </a:xfrm>
              <a:prstGeom prst="rect">
                <a:avLst/>
              </a:prstGeom>
              <a:blipFill>
                <a:blip r:embed="rId4"/>
                <a:stretch>
                  <a:fillRect r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318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19" grpId="0" animBg="1"/>
      <p:bldP spid="22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E9B-6597-B043-FE63-EABA1D1B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when Money Demand increases?</a:t>
            </a:r>
          </a:p>
          <a:p>
            <a:endParaRPr lang="en-US" sz="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3802C4E-BEC2-ADE1-F1AE-E63A9BB2E59B}"/>
              </a:ext>
            </a:extLst>
          </p:cNvPr>
          <p:cNvCxnSpPr/>
          <p:nvPr/>
        </p:nvCxnSpPr>
        <p:spPr>
          <a:xfrm>
            <a:off x="2627160" y="6048574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005EB64-075F-085D-2484-B20D47E4FB46}"/>
              </a:ext>
            </a:extLst>
          </p:cNvPr>
          <p:cNvCxnSpPr>
            <a:cxnSpLocks/>
          </p:cNvCxnSpPr>
          <p:nvPr/>
        </p:nvCxnSpPr>
        <p:spPr>
          <a:xfrm rot="16200000">
            <a:off x="846851" y="426610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257E334-EDDF-8959-F70A-3F62844F2811}"/>
              </a:ext>
            </a:extLst>
          </p:cNvPr>
          <p:cNvSpPr txBox="1"/>
          <p:nvPr/>
        </p:nvSpPr>
        <p:spPr>
          <a:xfrm>
            <a:off x="5815284" y="6048574"/>
            <a:ext cx="698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Money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226545-EF42-685D-3ACB-E9C3FD0422E6}"/>
              </a:ext>
            </a:extLst>
          </p:cNvPr>
          <p:cNvSpPr txBox="1"/>
          <p:nvPr/>
        </p:nvSpPr>
        <p:spPr>
          <a:xfrm rot="16200000">
            <a:off x="2066110" y="2746298"/>
            <a:ext cx="1122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Interest Rate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6B7FABD-E5D1-7090-4441-C9303BC3A01D}"/>
              </a:ext>
            </a:extLst>
          </p:cNvPr>
          <p:cNvSpPr/>
          <p:nvPr/>
        </p:nvSpPr>
        <p:spPr>
          <a:xfrm>
            <a:off x="2970060" y="2665901"/>
            <a:ext cx="3200400" cy="32004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66D672-0919-36DC-F69C-135FCDC77960}"/>
                  </a:ext>
                </a:extLst>
              </p:cNvPr>
              <p:cNvSpPr txBox="1"/>
              <p:nvPr/>
            </p:nvSpPr>
            <p:spPr>
              <a:xfrm>
                <a:off x="5818175" y="5339769"/>
                <a:ext cx="607282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66D672-0919-36DC-F69C-135FCDC77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175" y="5339769"/>
                <a:ext cx="607282" cy="4117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4A767C2-0B82-403A-A980-5098B796C42A}"/>
              </a:ext>
            </a:extLst>
          </p:cNvPr>
          <p:cNvSpPr/>
          <p:nvPr/>
        </p:nvSpPr>
        <p:spPr>
          <a:xfrm>
            <a:off x="3827310" y="2665900"/>
            <a:ext cx="2743200" cy="2743200"/>
          </a:xfrm>
          <a:custGeom>
            <a:avLst/>
            <a:gdLst>
              <a:gd name="connsiteX0" fmla="*/ 0 w 2795154"/>
              <a:gd name="connsiteY0" fmla="*/ 0 h 2795154"/>
              <a:gd name="connsiteX1" fmla="*/ 904009 w 2795154"/>
              <a:gd name="connsiteY1" fmla="*/ 1870363 h 2795154"/>
              <a:gd name="connsiteX2" fmla="*/ 2795154 w 2795154"/>
              <a:gd name="connsiteY2" fmla="*/ 2795154 h 2795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154" h="2795154">
                <a:moveTo>
                  <a:pt x="0" y="0"/>
                </a:moveTo>
                <a:cubicBezTo>
                  <a:pt x="219075" y="702252"/>
                  <a:pt x="438150" y="1404504"/>
                  <a:pt x="904009" y="1870363"/>
                </a:cubicBezTo>
                <a:cubicBezTo>
                  <a:pt x="1369868" y="2336222"/>
                  <a:pt x="2082511" y="2565688"/>
                  <a:pt x="2795154" y="2795154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EA4D5B-7628-C443-083F-72E92BF23A8C}"/>
              </a:ext>
            </a:extLst>
          </p:cNvPr>
          <p:cNvCxnSpPr>
            <a:cxnSpLocks/>
          </p:cNvCxnSpPr>
          <p:nvPr/>
        </p:nvCxnSpPr>
        <p:spPr>
          <a:xfrm>
            <a:off x="3141510" y="2744265"/>
            <a:ext cx="617220" cy="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69CC910-67C1-82F8-6E33-7E2A03598A08}"/>
                  </a:ext>
                </a:extLst>
              </p:cNvPr>
              <p:cNvSpPr txBox="1"/>
              <p:nvPr/>
            </p:nvSpPr>
            <p:spPr>
              <a:xfrm>
                <a:off x="6053271" y="4881126"/>
                <a:ext cx="674608" cy="411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69CC910-67C1-82F8-6E33-7E2A03598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271" y="4881126"/>
                <a:ext cx="674608" cy="4117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B111E4-F925-0D48-6D36-9D24C7E14206}"/>
                  </a:ext>
                </a:extLst>
              </p:cNvPr>
              <p:cNvSpPr txBox="1"/>
              <p:nvPr/>
            </p:nvSpPr>
            <p:spPr>
              <a:xfrm>
                <a:off x="2416121" y="3546619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∗′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B111E4-F925-0D48-6D36-9D24C7E14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121" y="3546619"/>
                <a:ext cx="307778" cy="369332"/>
              </a:xfrm>
              <a:prstGeom prst="rect">
                <a:avLst/>
              </a:prstGeom>
              <a:blipFill>
                <a:blip r:embed="rId4"/>
                <a:stretch>
                  <a:fillRect r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842D0A1-B755-7BB1-4979-098AA58F147E}"/>
              </a:ext>
            </a:extLst>
          </p:cNvPr>
          <p:cNvCxnSpPr>
            <a:cxnSpLocks/>
          </p:cNvCxnSpPr>
          <p:nvPr/>
        </p:nvCxnSpPr>
        <p:spPr>
          <a:xfrm>
            <a:off x="2789950" y="3731285"/>
            <a:ext cx="138386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03F004-E6C4-76FC-38C4-C60534457A06}"/>
              </a:ext>
            </a:extLst>
          </p:cNvPr>
          <p:cNvCxnSpPr>
            <a:cxnSpLocks/>
          </p:cNvCxnSpPr>
          <p:nvPr/>
        </p:nvCxnSpPr>
        <p:spPr>
          <a:xfrm>
            <a:off x="4203980" y="2422147"/>
            <a:ext cx="0" cy="3616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E10D827C-63A4-5CB3-899A-532CB7069625}"/>
              </a:ext>
            </a:extLst>
          </p:cNvPr>
          <p:cNvSpPr/>
          <p:nvPr/>
        </p:nvSpPr>
        <p:spPr>
          <a:xfrm>
            <a:off x="4158260" y="4939764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FBE2468-DC76-9AE8-9CCD-B0406BC418F6}"/>
              </a:ext>
            </a:extLst>
          </p:cNvPr>
          <p:cNvSpPr/>
          <p:nvPr/>
        </p:nvSpPr>
        <p:spPr>
          <a:xfrm>
            <a:off x="4158260" y="3691915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C95D2E-696C-14E5-3EED-90F4EF43FB56}"/>
              </a:ext>
            </a:extLst>
          </p:cNvPr>
          <p:cNvCxnSpPr>
            <a:cxnSpLocks/>
            <a:endCxn id="19" idx="2"/>
          </p:cNvCxnSpPr>
          <p:nvPr/>
        </p:nvCxnSpPr>
        <p:spPr>
          <a:xfrm>
            <a:off x="2789950" y="4985484"/>
            <a:ext cx="136831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62FF24-A372-F1E4-6070-D3CC41925940}"/>
                  </a:ext>
                </a:extLst>
              </p:cNvPr>
              <p:cNvSpPr txBox="1"/>
              <p:nvPr/>
            </p:nvSpPr>
            <p:spPr>
              <a:xfrm>
                <a:off x="2455952" y="4794374"/>
                <a:ext cx="307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962FF24-A372-F1E4-6070-D3CC41925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952" y="4794374"/>
                <a:ext cx="30777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14DB84-C24B-31AD-EC2A-1F28786FA64A}"/>
                  </a:ext>
                </a:extLst>
              </p:cNvPr>
              <p:cNvSpPr txBox="1"/>
              <p:nvPr/>
            </p:nvSpPr>
            <p:spPr>
              <a:xfrm>
                <a:off x="4195079" y="2370905"/>
                <a:ext cx="44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sup>
                      </m:sSup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14DB84-C24B-31AD-EC2A-1F28786FA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079" y="2370905"/>
                <a:ext cx="446290" cy="400110"/>
              </a:xfrm>
              <a:prstGeom prst="rect">
                <a:avLst/>
              </a:prstGeom>
              <a:blipFill>
                <a:blip r:embed="rId6"/>
                <a:stretch>
                  <a:fillRect r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70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13" grpId="0" animBg="1"/>
      <p:bldP spid="15" grpId="0"/>
      <p:bldP spid="16" grpId="0"/>
      <p:bldP spid="19" grpId="0" animBg="1"/>
      <p:bldP spid="20" grpId="0" animBg="1"/>
      <p:bldP spid="22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the Fed wants to keep the interest rate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, what should it do?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Increase the money supply in the economy to lower interest rates. 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Expansionary monetary policy.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61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 &amp; 4.B.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A88C1-140E-F0D5-8D3C-41656D4E5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086938" cy="4351338"/>
          </a:xfrm>
        </p:spPr>
        <p:txBody>
          <a:bodyPr/>
          <a:lstStyle/>
          <a:p>
            <a:r>
              <a:rPr lang="en-US" dirty="0"/>
              <a:t>4.A. The government enacts contractionary fiscal policy.</a:t>
            </a:r>
          </a:p>
          <a:p>
            <a:endParaRPr lang="en-US" dirty="0"/>
          </a:p>
          <a:p>
            <a:r>
              <a:rPr lang="en-US" dirty="0"/>
              <a:t>4.B. The Fed counteracts the fiscal contraction with expansionary monetary policy.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4958313-6CD2-41EE-1D9C-E6872AAF380C}"/>
              </a:ext>
            </a:extLst>
          </p:cNvPr>
          <p:cNvCxnSpPr>
            <a:cxnSpLocks/>
          </p:cNvCxnSpPr>
          <p:nvPr/>
        </p:nvCxnSpPr>
        <p:spPr>
          <a:xfrm>
            <a:off x="6539501" y="5673512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3AA1221-7C29-D109-2DE4-F59C27CE23D6}"/>
              </a:ext>
            </a:extLst>
          </p:cNvPr>
          <p:cNvSpPr/>
          <p:nvPr/>
        </p:nvSpPr>
        <p:spPr>
          <a:xfrm>
            <a:off x="6507075" y="5671397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37CCD82-514A-17D1-8960-DD7C771DA7A1}"/>
              </a:ext>
            </a:extLst>
          </p:cNvPr>
          <p:cNvGrpSpPr/>
          <p:nvPr/>
        </p:nvGrpSpPr>
        <p:grpSpPr>
          <a:xfrm>
            <a:off x="4467605" y="3998188"/>
            <a:ext cx="3671147" cy="2347321"/>
            <a:chOff x="4467605" y="3998188"/>
            <a:chExt cx="3671147" cy="2347321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56C71FE-903C-8542-BE6A-97B8AEFBB443}"/>
                </a:ext>
              </a:extLst>
            </p:cNvPr>
            <p:cNvCxnSpPr>
              <a:cxnSpLocks/>
            </p:cNvCxnSpPr>
            <p:nvPr/>
          </p:nvCxnSpPr>
          <p:spPr>
            <a:xfrm>
              <a:off x="4784220" y="5709085"/>
              <a:ext cx="33545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81B4DDC-BA71-4DD3-402A-A271F323E933}"/>
                </a:ext>
              </a:extLst>
            </p:cNvPr>
            <p:cNvSpPr/>
            <p:nvPr/>
          </p:nvSpPr>
          <p:spPr>
            <a:xfrm rot="16200000">
              <a:off x="5475315" y="4150949"/>
              <a:ext cx="2194560" cy="2194560"/>
            </a:xfrm>
            <a:custGeom>
              <a:avLst/>
              <a:gdLst>
                <a:gd name="connsiteX0" fmla="*/ 0 w 3359150"/>
                <a:gd name="connsiteY0" fmla="*/ 0 h 3352800"/>
                <a:gd name="connsiteX1" fmla="*/ 1358900 w 3359150"/>
                <a:gd name="connsiteY1" fmla="*/ 2051050 h 3352800"/>
                <a:gd name="connsiteX2" fmla="*/ 3359150 w 3359150"/>
                <a:gd name="connsiteY2" fmla="*/ 3352800 h 335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9150" h="3352800">
                  <a:moveTo>
                    <a:pt x="0" y="0"/>
                  </a:moveTo>
                  <a:cubicBezTo>
                    <a:pt x="399521" y="746125"/>
                    <a:pt x="799042" y="1492250"/>
                    <a:pt x="1358900" y="2051050"/>
                  </a:cubicBezTo>
                  <a:cubicBezTo>
                    <a:pt x="1918758" y="2609850"/>
                    <a:pt x="2638954" y="2981325"/>
                    <a:pt x="3359150" y="3352800"/>
                  </a:cubicBez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80D5984-02E2-8A6C-8221-73D079FECAD3}"/>
                    </a:ext>
                  </a:extLst>
                </p:cNvPr>
                <p:cNvSpPr txBox="1"/>
                <p:nvPr/>
              </p:nvSpPr>
              <p:spPr>
                <a:xfrm>
                  <a:off x="7610934" y="3998188"/>
                  <a:ext cx="45063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𝑃𝐶</m:t>
                        </m:r>
                      </m:oMath>
                    </m:oMathPara>
                  </a14:m>
                  <a:endParaRPr lang="en-US" sz="1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80D5984-02E2-8A6C-8221-73D079FECA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0934" y="3998188"/>
                  <a:ext cx="450636" cy="30777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DA48EB9A-2EFC-AD50-D83A-8FE69670C13A}"/>
                    </a:ext>
                  </a:extLst>
                </p:cNvPr>
                <p:cNvSpPr txBox="1"/>
                <p:nvPr/>
              </p:nvSpPr>
              <p:spPr>
                <a:xfrm>
                  <a:off x="4467605" y="4016394"/>
                  <a:ext cx="71647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acc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DA48EB9A-2EFC-AD50-D83A-8FE69670C1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67605" y="4016394"/>
                  <a:ext cx="716470" cy="276999"/>
                </a:xfrm>
                <a:prstGeom prst="rect">
                  <a:avLst/>
                </a:prstGeom>
                <a:blipFill>
                  <a:blip r:embed="rId3"/>
                  <a:stretch>
                    <a:fillRect r="-512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9422115-4C0D-58EE-CE7D-924226970258}"/>
              </a:ext>
            </a:extLst>
          </p:cNvPr>
          <p:cNvGrpSpPr/>
          <p:nvPr/>
        </p:nvGrpSpPr>
        <p:grpSpPr>
          <a:xfrm>
            <a:off x="4784220" y="1673949"/>
            <a:ext cx="3725307" cy="4755573"/>
            <a:chOff x="4784220" y="1673949"/>
            <a:chExt cx="3725307" cy="4755573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84E7D699-C70C-6BE1-1292-4643D113C92E}"/>
                </a:ext>
              </a:extLst>
            </p:cNvPr>
            <p:cNvCxnSpPr/>
            <p:nvPr/>
          </p:nvCxnSpPr>
          <p:spPr>
            <a:xfrm>
              <a:off x="5120193" y="1673949"/>
              <a:ext cx="0" cy="2286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B7CC567-F82A-CC5C-9AA3-6108C3CE4FDD}"/>
                </a:ext>
              </a:extLst>
            </p:cNvPr>
            <p:cNvCxnSpPr>
              <a:cxnSpLocks/>
            </p:cNvCxnSpPr>
            <p:nvPr/>
          </p:nvCxnSpPr>
          <p:spPr>
            <a:xfrm>
              <a:off x="4784220" y="3549984"/>
              <a:ext cx="33545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ED38E11-5715-F94E-D955-D61A76911F30}"/>
                </a:ext>
              </a:extLst>
            </p:cNvPr>
            <p:cNvCxnSpPr/>
            <p:nvPr/>
          </p:nvCxnSpPr>
          <p:spPr>
            <a:xfrm>
              <a:off x="5120193" y="4143522"/>
              <a:ext cx="0" cy="2286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561140C-E2AE-48DF-908B-97DC7D4B394F}"/>
                </a:ext>
              </a:extLst>
            </p:cNvPr>
            <p:cNvCxnSpPr>
              <a:cxnSpLocks/>
            </p:cNvCxnSpPr>
            <p:nvPr/>
          </p:nvCxnSpPr>
          <p:spPr>
            <a:xfrm>
              <a:off x="5120193" y="2805693"/>
              <a:ext cx="292735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6E44010-ACA2-8F8E-E61E-A6FC112A98C5}"/>
                </a:ext>
              </a:extLst>
            </p:cNvPr>
            <p:cNvSpPr/>
            <p:nvPr/>
          </p:nvSpPr>
          <p:spPr>
            <a:xfrm>
              <a:off x="5855061" y="1690689"/>
              <a:ext cx="2213263" cy="2194560"/>
            </a:xfrm>
            <a:custGeom>
              <a:avLst/>
              <a:gdLst>
                <a:gd name="connsiteX0" fmla="*/ 0 w 3359150"/>
                <a:gd name="connsiteY0" fmla="*/ 0 h 3352800"/>
                <a:gd name="connsiteX1" fmla="*/ 1358900 w 3359150"/>
                <a:gd name="connsiteY1" fmla="*/ 2051050 h 3352800"/>
                <a:gd name="connsiteX2" fmla="*/ 3359150 w 3359150"/>
                <a:gd name="connsiteY2" fmla="*/ 3352800 h 335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9150" h="3352800">
                  <a:moveTo>
                    <a:pt x="0" y="0"/>
                  </a:moveTo>
                  <a:cubicBezTo>
                    <a:pt x="399521" y="746125"/>
                    <a:pt x="799042" y="1492250"/>
                    <a:pt x="1358900" y="2051050"/>
                  </a:cubicBezTo>
                  <a:cubicBezTo>
                    <a:pt x="1918758" y="2609850"/>
                    <a:pt x="2638954" y="2981325"/>
                    <a:pt x="3359150" y="335280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A6A6384-6A20-98B9-8B1D-28A52FF84BBF}"/>
                    </a:ext>
                  </a:extLst>
                </p:cNvPr>
                <p:cNvSpPr txBox="1"/>
                <p:nvPr/>
              </p:nvSpPr>
              <p:spPr>
                <a:xfrm>
                  <a:off x="8031960" y="2629552"/>
                  <a:ext cx="47756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𝐿𝑀</m:t>
                        </m:r>
                      </m:oMath>
                    </m:oMathPara>
                  </a14:m>
                  <a:endParaRPr lang="en-US" sz="14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A6A6384-6A20-98B9-8B1D-28A52FF84B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31960" y="2629552"/>
                  <a:ext cx="477567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3396AC0-C4CA-2EDC-CCCE-1404ED946AC4}"/>
                    </a:ext>
                  </a:extLst>
                </p:cNvPr>
                <p:cNvSpPr txBox="1"/>
                <p:nvPr/>
              </p:nvSpPr>
              <p:spPr>
                <a:xfrm>
                  <a:off x="8031960" y="3713088"/>
                  <a:ext cx="39017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𝐼𝑆</m:t>
                        </m:r>
                      </m:oMath>
                    </m:oMathPara>
                  </a14:m>
                  <a:endParaRPr lang="en-US" sz="1400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3396AC0-C4CA-2EDC-CCCE-1404ED946A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31960" y="3713088"/>
                  <a:ext cx="390171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59F6589-04A0-25F4-696E-EA679ABC3ED5}"/>
                </a:ext>
              </a:extLst>
            </p:cNvPr>
            <p:cNvSpPr/>
            <p:nvPr/>
          </p:nvSpPr>
          <p:spPr>
            <a:xfrm>
              <a:off x="6502925" y="2769117"/>
              <a:ext cx="73152" cy="731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4E038BA-1E53-0DFA-80C5-7B80EC757D8D}"/>
                </a:ext>
              </a:extLst>
            </p:cNvPr>
            <p:cNvCxnSpPr>
              <a:cxnSpLocks/>
              <a:stCxn id="17" idx="4"/>
            </p:cNvCxnSpPr>
            <p:nvPr/>
          </p:nvCxnSpPr>
          <p:spPr>
            <a:xfrm>
              <a:off x="6539501" y="2842269"/>
              <a:ext cx="0" cy="286681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F9D8D8-38C5-920B-D7D1-453F2AC1CF5C}"/>
                </a:ext>
              </a:extLst>
            </p:cNvPr>
            <p:cNvCxnSpPr>
              <a:cxnSpLocks/>
            </p:cNvCxnSpPr>
            <p:nvPr/>
          </p:nvCxnSpPr>
          <p:spPr>
            <a:xfrm>
              <a:off x="6539501" y="3516618"/>
              <a:ext cx="0" cy="680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6E18AB1D-E64E-7C39-3331-0E14BF8DF261}"/>
                    </a:ext>
                  </a:extLst>
                </p:cNvPr>
                <p:cNvSpPr txBox="1"/>
                <p:nvPr/>
              </p:nvSpPr>
              <p:spPr>
                <a:xfrm>
                  <a:off x="6513485" y="3498510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6E18AB1D-E64E-7C39-3331-0E14BF8DF2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3485" y="3498510"/>
                  <a:ext cx="336188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B9CEAB0-A479-887B-1ED7-D7E86B322357}"/>
                    </a:ext>
                  </a:extLst>
                </p:cNvPr>
                <p:cNvSpPr txBox="1"/>
                <p:nvPr/>
              </p:nvSpPr>
              <p:spPr>
                <a:xfrm>
                  <a:off x="4807445" y="2610466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B9CEAB0-A479-887B-1ED7-D7E86B3223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7445" y="2610466"/>
                  <a:ext cx="336188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EA201BB-189A-C989-0769-8FCC399CC92D}"/>
                </a:ext>
              </a:extLst>
            </p:cNvPr>
            <p:cNvSpPr txBox="1"/>
            <p:nvPr/>
          </p:nvSpPr>
          <p:spPr>
            <a:xfrm>
              <a:off x="7499395" y="5399778"/>
              <a:ext cx="708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Output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0EF1DCB-D320-E203-0984-F1BBE83B2882}"/>
                </a:ext>
              </a:extLst>
            </p:cNvPr>
            <p:cNvCxnSpPr>
              <a:stCxn id="24" idx="2"/>
            </p:cNvCxnSpPr>
            <p:nvPr/>
          </p:nvCxnSpPr>
          <p:spPr>
            <a:xfrm flipH="1" flipV="1">
              <a:off x="5127905" y="5702265"/>
              <a:ext cx="1379170" cy="570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2E36586E-F141-420C-7EED-423010B61C3A}"/>
                    </a:ext>
                  </a:extLst>
                </p:cNvPr>
                <p:cNvSpPr txBox="1"/>
                <p:nvPr/>
              </p:nvSpPr>
              <p:spPr>
                <a:xfrm>
                  <a:off x="6526637" y="5692569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2E36586E-F141-420C-7EED-423010B61C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6637" y="5692569"/>
                  <a:ext cx="336188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D96A384E-E5BA-CFBF-405A-1B2B6381FCA9}"/>
                    </a:ext>
                  </a:extLst>
                </p:cNvPr>
                <p:cNvSpPr txBox="1"/>
                <p:nvPr/>
              </p:nvSpPr>
              <p:spPr>
                <a:xfrm>
                  <a:off x="6526637" y="2489236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D96A384E-E5BA-CFBF-405A-1B2B6381FC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6637" y="2489236"/>
                  <a:ext cx="336188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E4956AC6-9881-0B6F-6731-FE35B38DF143}"/>
                    </a:ext>
                  </a:extLst>
                </p:cNvPr>
                <p:cNvSpPr txBox="1"/>
                <p:nvPr/>
              </p:nvSpPr>
              <p:spPr>
                <a:xfrm>
                  <a:off x="6252006" y="5405995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E4956AC6-9881-0B6F-6731-FE35B38DF1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2006" y="5405995"/>
                  <a:ext cx="336188" cy="33855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8019472-529A-743D-D7DA-DDA898F1DB6A}"/>
                  </a:ext>
                </a:extLst>
              </p:cNvPr>
              <p:cNvSpPr txBox="1"/>
              <p:nvPr/>
            </p:nvSpPr>
            <p:spPr>
              <a:xfrm>
                <a:off x="7346373" y="3743524"/>
                <a:ext cx="455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8019472-529A-743D-D7DA-DDA898F1DB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373" y="3743524"/>
                <a:ext cx="45550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273ED7C9-0F6D-9671-41E3-FF48A15CB2AF}"/>
              </a:ext>
            </a:extLst>
          </p:cNvPr>
          <p:cNvGrpSpPr/>
          <p:nvPr/>
        </p:nvGrpSpPr>
        <p:grpSpPr>
          <a:xfrm>
            <a:off x="5524726" y="1707278"/>
            <a:ext cx="1828800" cy="4573551"/>
            <a:chOff x="5524726" y="1707278"/>
            <a:chExt cx="1828800" cy="4573551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2C1FDCC-3BA6-D183-E0AE-5EA54D11B6BE}"/>
                </a:ext>
              </a:extLst>
            </p:cNvPr>
            <p:cNvSpPr/>
            <p:nvPr/>
          </p:nvSpPr>
          <p:spPr>
            <a:xfrm>
              <a:off x="5524726" y="1707278"/>
              <a:ext cx="1828800" cy="2251994"/>
            </a:xfrm>
            <a:custGeom>
              <a:avLst/>
              <a:gdLst>
                <a:gd name="connsiteX0" fmla="*/ 0 w 3359150"/>
                <a:gd name="connsiteY0" fmla="*/ 0 h 3352800"/>
                <a:gd name="connsiteX1" fmla="*/ 1358900 w 3359150"/>
                <a:gd name="connsiteY1" fmla="*/ 2051050 h 3352800"/>
                <a:gd name="connsiteX2" fmla="*/ 3359150 w 3359150"/>
                <a:gd name="connsiteY2" fmla="*/ 3352800 h 335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9150" h="3352800">
                  <a:moveTo>
                    <a:pt x="0" y="0"/>
                  </a:moveTo>
                  <a:cubicBezTo>
                    <a:pt x="399521" y="746125"/>
                    <a:pt x="799042" y="1492250"/>
                    <a:pt x="1358900" y="2051050"/>
                  </a:cubicBezTo>
                  <a:cubicBezTo>
                    <a:pt x="1918758" y="2609850"/>
                    <a:pt x="2638954" y="2981325"/>
                    <a:pt x="3359150" y="335280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FE5434A-D613-076D-0C15-4143D7DFD30F}"/>
                </a:ext>
              </a:extLst>
            </p:cNvPr>
            <p:cNvSpPr/>
            <p:nvPr/>
          </p:nvSpPr>
          <p:spPr>
            <a:xfrm>
              <a:off x="6021219" y="2769117"/>
              <a:ext cx="73152" cy="731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69823B4-EB3D-446F-977D-9395431CB975}"/>
                </a:ext>
              </a:extLst>
            </p:cNvPr>
            <p:cNvCxnSpPr>
              <a:cxnSpLocks/>
              <a:stCxn id="32" idx="4"/>
              <a:endCxn id="36" idx="0"/>
            </p:cNvCxnSpPr>
            <p:nvPr/>
          </p:nvCxnSpPr>
          <p:spPr>
            <a:xfrm>
              <a:off x="6057795" y="2842269"/>
              <a:ext cx="0" cy="315227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1455000-286F-BD88-E4D3-3B4AEA93A31D}"/>
                </a:ext>
              </a:extLst>
            </p:cNvPr>
            <p:cNvCxnSpPr>
              <a:cxnSpLocks/>
            </p:cNvCxnSpPr>
            <p:nvPr/>
          </p:nvCxnSpPr>
          <p:spPr>
            <a:xfrm>
              <a:off x="6057795" y="3516618"/>
              <a:ext cx="0" cy="680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CD1C36F-159B-9CD6-90E5-D7BBD3B3AE06}"/>
                </a:ext>
              </a:extLst>
            </p:cNvPr>
            <p:cNvCxnSpPr>
              <a:cxnSpLocks/>
            </p:cNvCxnSpPr>
            <p:nvPr/>
          </p:nvCxnSpPr>
          <p:spPr>
            <a:xfrm>
              <a:off x="6057795" y="5673512"/>
              <a:ext cx="0" cy="680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67968A21-E270-02D0-DC64-4D104BA08CEB}"/>
                </a:ext>
              </a:extLst>
            </p:cNvPr>
            <p:cNvSpPr/>
            <p:nvPr/>
          </p:nvSpPr>
          <p:spPr>
            <a:xfrm>
              <a:off x="6021219" y="5994547"/>
              <a:ext cx="73152" cy="731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6BBF3E13-B9EB-59C6-9E91-4D02DD904F4F}"/>
                    </a:ext>
                  </a:extLst>
                </p:cNvPr>
                <p:cNvSpPr txBox="1"/>
                <p:nvPr/>
              </p:nvSpPr>
              <p:spPr>
                <a:xfrm>
                  <a:off x="6044931" y="2489236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6BBF3E13-B9EB-59C6-9E91-4D02DD904F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44931" y="2489236"/>
                  <a:ext cx="336188" cy="33855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8B7D4C02-18BF-D23A-B055-095D0A18C684}"/>
                    </a:ext>
                  </a:extLst>
                </p:cNvPr>
                <p:cNvSpPr txBox="1"/>
                <p:nvPr/>
              </p:nvSpPr>
              <p:spPr>
                <a:xfrm>
                  <a:off x="6001581" y="5942275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8B7D4C02-18BF-D23A-B055-095D0A18C6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1581" y="5942275"/>
                  <a:ext cx="336188" cy="338554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37A8141E-2EDD-1433-8E18-D41782E1CB93}"/>
                    </a:ext>
                  </a:extLst>
                </p:cNvPr>
                <p:cNvSpPr txBox="1"/>
                <p:nvPr/>
              </p:nvSpPr>
              <p:spPr>
                <a:xfrm>
                  <a:off x="6039736" y="3520931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37A8141E-2EDD-1433-8E18-D41782E1CB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39736" y="3520931"/>
                  <a:ext cx="336188" cy="33855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315BF167-FD3F-3B17-821C-719BF65A33B5}"/>
                    </a:ext>
                  </a:extLst>
                </p:cNvPr>
                <p:cNvSpPr txBox="1"/>
                <p:nvPr/>
              </p:nvSpPr>
              <p:spPr>
                <a:xfrm>
                  <a:off x="5752140" y="5403045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315BF167-FD3F-3B17-821C-719BF65A33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52140" y="5403045"/>
                  <a:ext cx="336188" cy="338554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413307A-9C0E-3679-4F1C-E06361AD585A}"/>
              </a:ext>
            </a:extLst>
          </p:cNvPr>
          <p:cNvGrpSpPr/>
          <p:nvPr/>
        </p:nvGrpSpPr>
        <p:grpSpPr>
          <a:xfrm>
            <a:off x="4807445" y="3060977"/>
            <a:ext cx="3759661" cy="459954"/>
            <a:chOff x="4807445" y="3060977"/>
            <a:chExt cx="3759661" cy="459954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77FEF2E-446A-5CD1-BDE1-1FC9E0A1E917}"/>
                </a:ext>
              </a:extLst>
            </p:cNvPr>
            <p:cNvCxnSpPr>
              <a:cxnSpLocks/>
            </p:cNvCxnSpPr>
            <p:nvPr/>
          </p:nvCxnSpPr>
          <p:spPr>
            <a:xfrm>
              <a:off x="5127905" y="3375443"/>
              <a:ext cx="292735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869EBA6A-4EB4-2A32-B755-504D22C9F8A2}"/>
                    </a:ext>
                  </a:extLst>
                </p:cNvPr>
                <p:cNvSpPr txBox="1"/>
                <p:nvPr/>
              </p:nvSpPr>
              <p:spPr>
                <a:xfrm>
                  <a:off x="8031960" y="3195584"/>
                  <a:ext cx="53514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sSup>
                          <m:sSupPr>
                            <m:ctrlPr>
                              <a:rPr lang="en-US" sz="1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en-US" sz="1400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 sz="14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869EBA6A-4EB4-2A32-B755-504D22C9F8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31960" y="3195584"/>
                  <a:ext cx="535146" cy="307777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DDA0299-C3DB-E358-E26E-1EF70DE94F33}"/>
                </a:ext>
              </a:extLst>
            </p:cNvPr>
            <p:cNvSpPr/>
            <p:nvPr/>
          </p:nvSpPr>
          <p:spPr>
            <a:xfrm>
              <a:off x="6502925" y="3340858"/>
              <a:ext cx="73152" cy="731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6E09CC7E-D935-9C16-7162-31705FCADA8E}"/>
                    </a:ext>
                  </a:extLst>
                </p:cNvPr>
                <p:cNvSpPr txBox="1"/>
                <p:nvPr/>
              </p:nvSpPr>
              <p:spPr>
                <a:xfrm>
                  <a:off x="6526637" y="3060977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6E09CC7E-D935-9C16-7162-31705FCADA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6637" y="3060977"/>
                  <a:ext cx="336188" cy="338554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01DBAB2B-918A-52BA-54A3-CD98F33CB9B8}"/>
                    </a:ext>
                  </a:extLst>
                </p:cNvPr>
                <p:cNvSpPr txBox="1"/>
                <p:nvPr/>
              </p:nvSpPr>
              <p:spPr>
                <a:xfrm>
                  <a:off x="4807445" y="3182377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01DBAB2B-918A-52BA-54A3-CD98F33CB9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7445" y="3182377"/>
                  <a:ext cx="336188" cy="338554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7141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E5A57-F187-F9DB-FFC0-465735B29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9AAA-8E11-3928-66C3-61E27809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5.A.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271F1-3F84-2904-0243-B76E7196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0AAF7-371A-E7C1-CD8A-74EBB4E1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8013-016F-8FB7-3274-80E49D3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A989AC9-DC8A-F72D-B6BC-62BC59E7F242}"/>
              </a:ext>
            </a:extLst>
          </p:cNvPr>
          <p:cNvGrpSpPr/>
          <p:nvPr/>
        </p:nvGrpSpPr>
        <p:grpSpPr>
          <a:xfrm>
            <a:off x="433304" y="2391124"/>
            <a:ext cx="8279397" cy="4128131"/>
            <a:chOff x="433304" y="1908049"/>
            <a:chExt cx="8279397" cy="4128131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50D20ED-AB31-992E-85D8-B90B6D3751BA}"/>
                </a:ext>
              </a:extLst>
            </p:cNvPr>
            <p:cNvGrpSpPr/>
            <p:nvPr/>
          </p:nvGrpSpPr>
          <p:grpSpPr>
            <a:xfrm>
              <a:off x="433304" y="1908049"/>
              <a:ext cx="8279397" cy="4128131"/>
              <a:chOff x="433304" y="1908049"/>
              <a:chExt cx="8279397" cy="4128131"/>
            </a:xfrm>
          </p:grpSpPr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91CCDF97-4E80-1030-B19C-C5CDB864C223}"/>
                  </a:ext>
                </a:extLst>
              </p:cNvPr>
              <p:cNvCxnSpPr/>
              <p:nvPr/>
            </p:nvCxnSpPr>
            <p:spPr>
              <a:xfrm>
                <a:off x="628649" y="5731731"/>
                <a:ext cx="38862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B591D2A8-306A-3155-6ADA-F2D95E8920A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-1151141" y="3954581"/>
                <a:ext cx="38862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TextBox 96">
                    <a:extLst>
                      <a:ext uri="{FF2B5EF4-FFF2-40B4-BE49-F238E27FC236}">
                        <a16:creationId xmlns:a16="http://schemas.microsoft.com/office/drawing/2014/main" id="{27B5738F-450D-09F0-74C5-B982E5190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708603" y="5759181"/>
                    <a:ext cx="80624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Output, </a:t>
                    </a:r>
                    <a14:m>
                      <m:oMath xmlns:m="http://schemas.openxmlformats.org/officeDocument/2006/math"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oMath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D1453694-8A7C-AA2A-7882-E2C1F72B92A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08603" y="5759181"/>
                    <a:ext cx="806246" cy="276999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t="-2222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8B0AB339-164C-6366-291D-CB08582C3968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-276153" y="2630694"/>
                    <a:ext cx="1695913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Domestic Interest Rate </a:t>
                    </a:r>
                    <a14:m>
                      <m:oMath xmlns:m="http://schemas.openxmlformats.org/officeDocument/2006/math"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3" name="TextBox 2">
                    <a:extLst>
                      <a:ext uri="{FF2B5EF4-FFF2-40B4-BE49-F238E27FC236}">
                        <a16:creationId xmlns:a16="http://schemas.microsoft.com/office/drawing/2014/main" id="{20529A20-E3D9-B6C5-0CD9-7E155DE0833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-276153" y="2630694"/>
                    <a:ext cx="1695913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r="-15217" b="-36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C985F49D-73FE-6863-EEA7-845A1000D4A1}"/>
                  </a:ext>
                </a:extLst>
              </p:cNvPr>
              <p:cNvCxnSpPr/>
              <p:nvPr/>
            </p:nvCxnSpPr>
            <p:spPr>
              <a:xfrm>
                <a:off x="4712200" y="5718543"/>
                <a:ext cx="38862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8D338890-C570-5CDF-C385-18F1949A106A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932410" y="3941393"/>
                <a:ext cx="38862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D877EFAC-5AEC-F992-4A65-70EF8C9DE67B}"/>
                      </a:ext>
                    </a:extLst>
                  </p:cNvPr>
                  <p:cNvSpPr txBox="1"/>
                  <p:nvPr/>
                </p:nvSpPr>
                <p:spPr>
                  <a:xfrm>
                    <a:off x="7447803" y="5745993"/>
                    <a:ext cx="1264898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Exchange Rate, </a:t>
                    </a:r>
                    <a14:m>
                      <m:oMath xmlns:m="http://schemas.openxmlformats.org/officeDocument/2006/math"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oMath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B8A86D9A-A8DD-6AE2-42AB-D8FEB68F95E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47803" y="5745993"/>
                    <a:ext cx="1264898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483" t="-2222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F875CDDA-6144-F62E-F235-BD283A9701B8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3807398" y="2617506"/>
                    <a:ext cx="1695913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Domestic Interest Rate </a:t>
                    </a:r>
                    <a14:m>
                      <m:oMath xmlns:m="http://schemas.openxmlformats.org/officeDocument/2006/math"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72AA0344-C545-9A1C-899F-ACB4942A229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3807398" y="2617506"/>
                    <a:ext cx="1695913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222" r="-17778" b="-36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8827FA7D-C546-0804-8ED1-6C2181423FC6}"/>
                </a:ext>
              </a:extLst>
            </p:cNvPr>
            <p:cNvGrpSpPr/>
            <p:nvPr/>
          </p:nvGrpSpPr>
          <p:grpSpPr>
            <a:xfrm>
              <a:off x="941267" y="2593820"/>
              <a:ext cx="2895987" cy="2924841"/>
              <a:chOff x="941267" y="2593820"/>
              <a:chExt cx="2895987" cy="2924841"/>
            </a:xfrm>
          </p:grpSpPr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8EEA6F51-0203-AEE7-1058-8A227BAAAB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1267" y="2593820"/>
                <a:ext cx="2590754" cy="281711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08D63FB6-337B-3E7F-F0FE-3DE86C3FFC74}"/>
                      </a:ext>
                    </a:extLst>
                  </p:cNvPr>
                  <p:cNvSpPr txBox="1"/>
                  <p:nvPr/>
                </p:nvSpPr>
                <p:spPr>
                  <a:xfrm>
                    <a:off x="3631749" y="5303217"/>
                    <a:ext cx="205505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𝐼𝑆</m:t>
                          </m:r>
                        </m:oMath>
                      </m:oMathPara>
                    </a14:m>
                    <a:endParaRPr lang="en-US" sz="1400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6E325760-5098-ECA7-0834-75DE0A7EDDE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31749" y="5303217"/>
                    <a:ext cx="205505" cy="21544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21212" r="-18182"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0076687-0222-3AAE-E03F-617522470AE7}"/>
                </a:ext>
              </a:extLst>
            </p:cNvPr>
            <p:cNvGrpSpPr/>
            <p:nvPr/>
          </p:nvGrpSpPr>
          <p:grpSpPr>
            <a:xfrm>
              <a:off x="598563" y="4411584"/>
              <a:ext cx="3836827" cy="220513"/>
              <a:chOff x="598563" y="3973434"/>
              <a:chExt cx="3836827" cy="220513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2B55D8DD-1E44-A028-2E3C-8C5C5A9C76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958" y="4086225"/>
                <a:ext cx="3294267" cy="0"/>
              </a:xfrm>
              <a:prstGeom prst="line">
                <a:avLst/>
              </a:prstGeom>
              <a:ln w="28575">
                <a:solidFill>
                  <a:srgbClr val="D4282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34275426-0C89-B661-5932-7356970EFCFD}"/>
                      </a:ext>
                    </a:extLst>
                  </p:cNvPr>
                  <p:cNvSpPr txBox="1"/>
                  <p:nvPr/>
                </p:nvSpPr>
                <p:spPr>
                  <a:xfrm>
                    <a:off x="4142489" y="3973434"/>
                    <a:ext cx="292901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solidFill>
                                <a:srgbClr val="D4282F"/>
                              </a:solidFill>
                              <a:latin typeface="Cambria Math" panose="02040503050406030204" pitchFamily="18" charset="0"/>
                            </a:rPr>
                            <m:t>𝐿𝑀</m:t>
                          </m:r>
                        </m:oMath>
                      </m:oMathPara>
                    </a14:m>
                    <a:endParaRPr lang="en-US" sz="1400" dirty="0">
                      <a:solidFill>
                        <a:srgbClr val="D4282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8" name="TextBox 37">
                    <a:extLst>
                      <a:ext uri="{FF2B5EF4-FFF2-40B4-BE49-F238E27FC236}">
                        <a16:creationId xmlns:a16="http://schemas.microsoft.com/office/drawing/2014/main" id="{F9A050D2-428F-AD63-A7E0-015C4A38EA8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42489" y="3973434"/>
                    <a:ext cx="292901" cy="215444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14583" r="-10417"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" name="TextBox 91">
                    <a:extLst>
                      <a:ext uri="{FF2B5EF4-FFF2-40B4-BE49-F238E27FC236}">
                        <a16:creationId xmlns:a16="http://schemas.microsoft.com/office/drawing/2014/main" id="{9115C2F5-D272-A134-1371-CF0CBBEAB652}"/>
                      </a:ext>
                    </a:extLst>
                  </p:cNvPr>
                  <p:cNvSpPr txBox="1"/>
                  <p:nvPr/>
                </p:nvSpPr>
                <p:spPr>
                  <a:xfrm>
                    <a:off x="598563" y="3978503"/>
                    <a:ext cx="97078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BE546D91-861E-32B7-36DB-0B9C32BF886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8563" y="3978503"/>
                    <a:ext cx="97078" cy="215444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25000" r="-10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9C32D8A-6097-510F-42E3-8EF02DC72EF8}"/>
                </a:ext>
              </a:extLst>
            </p:cNvPr>
            <p:cNvGrpSpPr/>
            <p:nvPr/>
          </p:nvGrpSpPr>
          <p:grpSpPr>
            <a:xfrm>
              <a:off x="2597963" y="4475752"/>
              <a:ext cx="247424" cy="1518861"/>
              <a:chOff x="2198555" y="4037602"/>
              <a:chExt cx="247424" cy="1518861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2F622C77-0E2D-6A82-24C5-42A8943C7FD8}"/>
                  </a:ext>
                </a:extLst>
              </p:cNvPr>
              <p:cNvSpPr/>
              <p:nvPr/>
            </p:nvSpPr>
            <p:spPr>
              <a:xfrm>
                <a:off x="2280985" y="4037602"/>
                <a:ext cx="82565" cy="8349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97845B85-3228-79C6-85FB-C90348580022}"/>
                  </a:ext>
                </a:extLst>
              </p:cNvPr>
              <p:cNvCxnSpPr>
                <a:cxnSpLocks/>
                <a:stCxn id="87" idx="4"/>
              </p:cNvCxnSpPr>
              <p:nvPr/>
            </p:nvCxnSpPr>
            <p:spPr>
              <a:xfrm>
                <a:off x="2322268" y="4121097"/>
                <a:ext cx="0" cy="118505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TextBox 88">
                    <a:extLst>
                      <a:ext uri="{FF2B5EF4-FFF2-40B4-BE49-F238E27FC236}">
                        <a16:creationId xmlns:a16="http://schemas.microsoft.com/office/drawing/2014/main" id="{7B0FEFD4-ED4B-C68F-A31D-761D088E50D4}"/>
                      </a:ext>
                    </a:extLst>
                  </p:cNvPr>
                  <p:cNvSpPr txBox="1"/>
                  <p:nvPr/>
                </p:nvSpPr>
                <p:spPr>
                  <a:xfrm>
                    <a:off x="2198555" y="5341019"/>
                    <a:ext cx="247424" cy="21544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937498E7-89E5-8A6E-D27C-B6C8288DD43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8555" y="5341019"/>
                    <a:ext cx="247424" cy="215444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E4E98BEE-9316-5629-59D1-84B3765B3028}"/>
                </a:ext>
              </a:extLst>
            </p:cNvPr>
            <p:cNvGrpSpPr/>
            <p:nvPr/>
          </p:nvGrpSpPr>
          <p:grpSpPr>
            <a:xfrm>
              <a:off x="5140240" y="2076847"/>
              <a:ext cx="3277671" cy="3356837"/>
              <a:chOff x="5140240" y="2076847"/>
              <a:chExt cx="3277671" cy="3356837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486C2A25-D2AE-93CF-3EE6-AC97F9520E9D}"/>
                  </a:ext>
                </a:extLst>
              </p:cNvPr>
              <p:cNvCxnSpPr/>
              <p:nvPr/>
            </p:nvCxnSpPr>
            <p:spPr>
              <a:xfrm flipV="1">
                <a:off x="5140240" y="2447888"/>
                <a:ext cx="2985796" cy="2985796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>
                    <a:extLst>
                      <a:ext uri="{FF2B5EF4-FFF2-40B4-BE49-F238E27FC236}">
                        <a16:creationId xmlns:a16="http://schemas.microsoft.com/office/drawing/2014/main" id="{D67DB412-A741-CC3D-CA9E-8C56C9095FFB}"/>
                      </a:ext>
                    </a:extLst>
                  </p:cNvPr>
                  <p:cNvSpPr txBox="1"/>
                  <p:nvPr/>
                </p:nvSpPr>
                <p:spPr>
                  <a:xfrm>
                    <a:off x="7834161" y="2076847"/>
                    <a:ext cx="583750" cy="33855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𝐼𝑛𝑡𝑒𝑟𝑒𝑠𝑡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n-US" sz="1100" b="0" i="1" dirty="0">
                      <a:solidFill>
                        <a:srgbClr val="00B050"/>
                      </a:solidFill>
                      <a:latin typeface="Cambria Math" panose="02040503050406030204" pitchFamily="18" charset="0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𝑃𝑎𝑟𝑖𝑡𝑦</m:t>
                          </m:r>
                        </m:oMath>
                      </m:oMathPara>
                    </a14:m>
                    <a:endParaRPr lang="en-US" sz="11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1" name="TextBox 70">
                    <a:extLst>
                      <a:ext uri="{FF2B5EF4-FFF2-40B4-BE49-F238E27FC236}">
                        <a16:creationId xmlns:a16="http://schemas.microsoft.com/office/drawing/2014/main" id="{6764C863-FB77-5767-BF39-541027B6707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34161" y="2076847"/>
                    <a:ext cx="583750" cy="338554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5208" b="-1636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66B1E1A3-249B-67D5-02B9-C3904667AF97}"/>
                </a:ext>
              </a:extLst>
            </p:cNvPr>
            <p:cNvGrpSpPr/>
            <p:nvPr/>
          </p:nvGrpSpPr>
          <p:grpSpPr>
            <a:xfrm>
              <a:off x="5940712" y="4559247"/>
              <a:ext cx="247424" cy="1432746"/>
              <a:chOff x="6405532" y="4559247"/>
              <a:chExt cx="247424" cy="1432746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E99E59D1-E784-2BA3-A654-4B0CBEBD41B6}"/>
                  </a:ext>
                </a:extLst>
              </p:cNvPr>
              <p:cNvCxnSpPr>
                <a:cxnSpLocks/>
                <a:stCxn id="82" idx="4"/>
              </p:cNvCxnSpPr>
              <p:nvPr/>
            </p:nvCxnSpPr>
            <p:spPr>
              <a:xfrm>
                <a:off x="6522045" y="4559247"/>
                <a:ext cx="7199" cy="115929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2A6F4FA3-97F0-D8B6-665B-EEDAB9F742E3}"/>
                      </a:ext>
                    </a:extLst>
                  </p:cNvPr>
                  <p:cNvSpPr txBox="1"/>
                  <p:nvPr/>
                </p:nvSpPr>
                <p:spPr>
                  <a:xfrm>
                    <a:off x="6405532" y="5776549"/>
                    <a:ext cx="247424" cy="21544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3" name="TextBox 72">
                    <a:extLst>
                      <a:ext uri="{FF2B5EF4-FFF2-40B4-BE49-F238E27FC236}">
                        <a16:creationId xmlns:a16="http://schemas.microsoft.com/office/drawing/2014/main" id="{6157E5C5-73A8-58BC-032F-F3506F020B5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05532" y="5776549"/>
                    <a:ext cx="247424" cy="215444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9DA1FA94-A432-3B8D-5553-2AEEC947776B}"/>
                </a:ext>
              </a:extLst>
            </p:cNvPr>
            <p:cNvGrpSpPr/>
            <p:nvPr/>
          </p:nvGrpSpPr>
          <p:grpSpPr>
            <a:xfrm>
              <a:off x="4086225" y="4406249"/>
              <a:ext cx="2012282" cy="215444"/>
              <a:chOff x="4086225" y="3968099"/>
              <a:chExt cx="2012282" cy="215444"/>
            </a:xfrm>
          </p:grpSpPr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8DE795B6-AD10-3AB7-8D0D-6BD8B2009F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86225" y="4086225"/>
                <a:ext cx="789285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TextBox 79">
                    <a:extLst>
                      <a:ext uri="{FF2B5EF4-FFF2-40B4-BE49-F238E27FC236}">
                        <a16:creationId xmlns:a16="http://schemas.microsoft.com/office/drawing/2014/main" id="{44576657-1CCD-3151-18E4-50EFC217DAEC}"/>
                      </a:ext>
                    </a:extLst>
                  </p:cNvPr>
                  <p:cNvSpPr txBox="1"/>
                  <p:nvPr/>
                </p:nvSpPr>
                <p:spPr>
                  <a:xfrm>
                    <a:off x="4681852" y="3968099"/>
                    <a:ext cx="97078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93DF68C1-0256-F827-0D5A-F03AB88823C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81852" y="3968099"/>
                    <a:ext cx="97078" cy="215444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25000" r="-10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160B51C7-7598-791A-E9E0-1352AFC1182A}"/>
                  </a:ext>
                </a:extLst>
              </p:cNvPr>
              <p:cNvCxnSpPr>
                <a:cxnSpLocks/>
                <a:endCxn id="82" idx="2"/>
              </p:cNvCxnSpPr>
              <p:nvPr/>
            </p:nvCxnSpPr>
            <p:spPr>
              <a:xfrm flipV="1">
                <a:off x="4875510" y="4079350"/>
                <a:ext cx="1140432" cy="68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1797BD13-BF1C-DE49-E6A1-6D3953998032}"/>
                  </a:ext>
                </a:extLst>
              </p:cNvPr>
              <p:cNvSpPr/>
              <p:nvPr/>
            </p:nvSpPr>
            <p:spPr>
              <a:xfrm>
                <a:off x="6015942" y="4037602"/>
                <a:ext cx="82565" cy="8349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1EE23C-685B-7507-8E6A-F97529F84B04}"/>
              </a:ext>
            </a:extLst>
          </p:cNvPr>
          <p:cNvGrpSpPr/>
          <p:nvPr/>
        </p:nvGrpSpPr>
        <p:grpSpPr>
          <a:xfrm>
            <a:off x="1495472" y="2739838"/>
            <a:ext cx="2941490" cy="3739189"/>
            <a:chOff x="1495472" y="2256763"/>
            <a:chExt cx="2941490" cy="3739189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1DB9DC1-2329-D04A-0488-1F7825FE7A6D}"/>
                </a:ext>
              </a:extLst>
            </p:cNvPr>
            <p:cNvCxnSpPr>
              <a:cxnSpLocks/>
            </p:cNvCxnSpPr>
            <p:nvPr/>
          </p:nvCxnSpPr>
          <p:spPr>
            <a:xfrm>
              <a:off x="1495472" y="2256763"/>
              <a:ext cx="2590754" cy="2817119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CC9387F8-7415-487D-0F9A-B9CC77CB4FA7}"/>
                    </a:ext>
                  </a:extLst>
                </p:cNvPr>
                <p:cNvSpPr txBox="1"/>
                <p:nvPr/>
              </p:nvSpPr>
              <p:spPr>
                <a:xfrm>
                  <a:off x="4166119" y="4929899"/>
                  <a:ext cx="270843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sSup>
                          <m:sSupPr>
                            <m:ctrlPr>
                              <a:rPr lang="en-US" sz="1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 sz="14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CC9387F8-7415-487D-0F9A-B9CC77CB4F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6119" y="4929899"/>
                  <a:ext cx="270843" cy="215444"/>
                </a:xfrm>
                <a:prstGeom prst="rect">
                  <a:avLst/>
                </a:prstGeom>
                <a:blipFill>
                  <a:blip r:embed="rId12"/>
                  <a:stretch>
                    <a:fillRect l="-15556" b="-5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B908499-E40F-459B-CD32-B3CA8A3E54DC}"/>
                </a:ext>
              </a:extLst>
            </p:cNvPr>
            <p:cNvSpPr/>
            <p:nvPr/>
          </p:nvSpPr>
          <p:spPr>
            <a:xfrm>
              <a:off x="3522968" y="4477091"/>
              <a:ext cx="82565" cy="834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6888C7D-D0FE-1DF7-6FDC-4C6320829338}"/>
                </a:ext>
              </a:extLst>
            </p:cNvPr>
            <p:cNvCxnSpPr>
              <a:cxnSpLocks/>
              <a:stCxn id="8" idx="4"/>
            </p:cNvCxnSpPr>
            <p:nvPr/>
          </p:nvCxnSpPr>
          <p:spPr>
            <a:xfrm>
              <a:off x="3564251" y="4560586"/>
              <a:ext cx="0" cy="118505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7CA9996-4411-9674-1B9F-D30C3B6EC692}"/>
                    </a:ext>
                  </a:extLst>
                </p:cNvPr>
                <p:cNvSpPr txBox="1"/>
                <p:nvPr/>
              </p:nvSpPr>
              <p:spPr>
                <a:xfrm>
                  <a:off x="3440538" y="5780508"/>
                  <a:ext cx="247424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7CA9996-4411-9674-1B9F-D30C3B6EC6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0538" y="5780508"/>
                  <a:ext cx="247424" cy="215444"/>
                </a:xfrm>
                <a:prstGeom prst="rect">
                  <a:avLst/>
                </a:prstGeom>
                <a:blipFill>
                  <a:blip r:embed="rId13"/>
                  <a:stretch>
                    <a:fillRect l="-9756" b="-2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3748D58-F9F6-29E9-ACFA-C115AC4C0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789261" cy="4351338"/>
          </a:xfrm>
        </p:spPr>
        <p:txBody>
          <a:bodyPr/>
          <a:lstStyle/>
          <a:p>
            <a:r>
              <a:rPr lang="en-US" dirty="0"/>
              <a:t>The government carries out fiscal expansion.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2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Consumption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increase due to increased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  <a:endParaRPr lang="en-US" sz="500" dirty="0"/>
              </a:p>
              <a:p>
                <a:r>
                  <a:rPr lang="en-US" dirty="0"/>
                  <a:t>Investment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increase due to increased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  <a:endParaRPr lang="en-US" sz="500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Government Expenditure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increase by assumption (new construction projects).</a:t>
                </a:r>
              </a:p>
              <a:p>
                <a:r>
                  <a:rPr lang="en-US" dirty="0"/>
                  <a:t>Imports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increase due to increased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  <a:endParaRPr lang="en-US" sz="500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Government Expenditure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remain unchanged.</a:t>
                </a:r>
                <a:endParaRPr lang="en-US" sz="500" dirty="0">
                  <a:solidFill>
                    <a:srgbClr val="FF0000"/>
                  </a:solidFill>
                </a:endParaRPr>
              </a:p>
              <a:p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5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Expanded office hours today and tomorrow: ~ 10:30 PM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Final Exam: May 8</a:t>
            </a:r>
            <a:r>
              <a:rPr lang="en-US" baseline="30000" dirty="0"/>
              <a:t>th</a:t>
            </a:r>
            <a:r>
              <a:rPr lang="en-US" dirty="0"/>
              <a:t> in-class (12:00 PM ~ 12:50 PM)</a:t>
            </a:r>
          </a:p>
          <a:p>
            <a:pPr lvl="1"/>
            <a:r>
              <a:rPr lang="en-US" dirty="0"/>
              <a:t>Complete the online course evaluations, and show proof of completion (screenshot, or a photo of completion)</a:t>
            </a:r>
          </a:p>
          <a:p>
            <a:pPr lvl="1"/>
            <a:r>
              <a:rPr lang="en-US" dirty="0"/>
              <a:t>Confirm and sign the Pre-Final Exam Grade Reports and submit it on the day of the final exam.</a:t>
            </a:r>
          </a:p>
          <a:p>
            <a:pPr lvl="1"/>
            <a:r>
              <a:rPr lang="en-US" dirty="0"/>
              <a:t>Bring the official cheat sheet and a calculator.</a:t>
            </a:r>
          </a:p>
          <a:p>
            <a:pPr lvl="3"/>
            <a:endParaRPr lang="en-US" dirty="0"/>
          </a:p>
          <a:p>
            <a:r>
              <a:rPr lang="en-US" dirty="0"/>
              <a:t>Checking Graded Results / Recovery Office Hours</a:t>
            </a:r>
          </a:p>
          <a:p>
            <a:pPr lvl="1"/>
            <a:r>
              <a:rPr lang="en-US" dirty="0"/>
              <a:t>May 10</a:t>
            </a:r>
            <a:r>
              <a:rPr lang="en-US" baseline="30000" dirty="0"/>
              <a:t>th</a:t>
            </a:r>
            <a:r>
              <a:rPr lang="en-US" dirty="0"/>
              <a:t> (Fri) 6:30 PM ~ 9:30 PM</a:t>
            </a:r>
          </a:p>
          <a:p>
            <a:pPr lvl="1"/>
            <a:r>
              <a:rPr lang="en-US" dirty="0"/>
              <a:t>Send me an email if you cannot make it (or would like more time)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9 Pages</a:t>
            </a:r>
          </a:p>
          <a:p>
            <a:r>
              <a:rPr lang="en-US" dirty="0"/>
              <a:t>5 Problems with 20 sub-questions</a:t>
            </a:r>
          </a:p>
          <a:p>
            <a:r>
              <a:rPr lang="en-US" dirty="0"/>
              <a:t>5 Definitions</a:t>
            </a:r>
          </a:p>
          <a:p>
            <a:r>
              <a:rPr lang="en-US" dirty="0"/>
              <a:t>5 True / False Questions</a:t>
            </a:r>
          </a:p>
          <a:p>
            <a:r>
              <a:rPr lang="en-US" dirty="0"/>
              <a:t>3 Short Answer Questions</a:t>
            </a:r>
          </a:p>
          <a:p>
            <a:endParaRPr lang="en-US" dirty="0"/>
          </a:p>
          <a:p>
            <a:r>
              <a:rPr lang="en-US" dirty="0"/>
              <a:t>Priority</a:t>
            </a:r>
          </a:p>
          <a:p>
            <a:pPr lvl="1"/>
            <a:r>
              <a:rPr lang="en-US" dirty="0"/>
              <a:t>Essential: Quiz, Lecture Slides</a:t>
            </a:r>
          </a:p>
          <a:p>
            <a:pPr lvl="1"/>
            <a:r>
              <a:rPr lang="en-US" dirty="0"/>
              <a:t>Recommended: Textbook</a:t>
            </a:r>
          </a:p>
          <a:p>
            <a:pPr lvl="1"/>
            <a:r>
              <a:rPr lang="en-US" dirty="0"/>
              <a:t>Optional: </a:t>
            </a:r>
            <a:r>
              <a:rPr lang="en-US" dirty="0" err="1"/>
              <a:t>MyLab</a:t>
            </a:r>
            <a:r>
              <a:rPr lang="en-US" dirty="0"/>
              <a:t> Homework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56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GDP Deflator Index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 measure of inflation based on all goods and services produced in an economy.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𝐺𝐷𝑃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𝑁𝐺𝐷𝑃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×100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/>
              </a:p>
              <a:p>
                <a:r>
                  <a:rPr lang="en-US" dirty="0"/>
                  <a:t>Fiscal Policy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government’s use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to influence the economy.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Fisher Equation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An equation that describes the relationship between nominal interest rates, real interest rates, and inflation.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Market Operations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monetary policy tool of the Federal Reserve, where the Fed engages in the sale and purchase of bonds.</a:t>
            </a:r>
          </a:p>
          <a:p>
            <a:pPr lvl="3"/>
            <a:endParaRPr lang="en-US" dirty="0"/>
          </a:p>
          <a:p>
            <a:r>
              <a:rPr lang="en-US" dirty="0"/>
              <a:t>Frictional Unemployment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Unemployment caused by the natural workings of the labor market (i.e. job search process taking time, </a:t>
            </a:r>
            <a:r>
              <a:rPr lang="en-US" dirty="0" err="1">
                <a:solidFill>
                  <a:srgbClr val="FF0000"/>
                </a:solidFill>
              </a:rPr>
              <a:t>etc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Phillips Curve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model that describes the relationship between unemployment and inflation in an economy.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Marginal Propensity to Consume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proportion of extra income that a household will allocate to consumption.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/>
              </a:p>
              <a:p>
                <a:r>
                  <a:rPr lang="en-US" dirty="0"/>
                  <a:t>Real Exchange Rate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price of domestic goods expressed in terms of foreign goods.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Consumer Price Index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 measure of inflation based on a basket of goods and services a typical consumer will purchase.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8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D79A0-4685-8077-8C9B-ADF0F2F4A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12F4-E5A5-3F6D-B60E-66339E63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5BD20-8327-7672-72B9-B6F667A13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4"/>
            <a:ext cx="7954633" cy="4667250"/>
          </a:xfrm>
        </p:spPr>
        <p:txBody>
          <a:bodyPr>
            <a:normAutofit/>
          </a:bodyPr>
          <a:lstStyle/>
          <a:p>
            <a:r>
              <a:rPr lang="en-US" dirty="0"/>
              <a:t>In an open economy, when foreign output increases, domestic exports will decrease.</a:t>
            </a:r>
          </a:p>
          <a:p>
            <a:pPr lvl="3"/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When foreigners’ income increases, they will demand more goods in general.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Some of that increased foreign demand will be absorbed by domestic firms in the form of exports.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Therefore, exports should increase when foreign output increases.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218D-11BE-B824-A207-9873D442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7BD3-55B9-757A-5E09-2498491A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7253-D52C-5E3C-A1F3-5BA6F7B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BA4F-5B2D-1194-396B-C9C43FC0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60D7-31B4-F88F-423B-E2D4F442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039FEB-4C89-951D-F700-AC992B6687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8058150" cy="4351338"/>
              </a:xfrm>
            </p:spPr>
            <p:txBody>
              <a:bodyPr/>
              <a:lstStyle/>
              <a:p>
                <a:r>
                  <a:rPr lang="en-US" dirty="0"/>
                  <a:t>If the CPI as of 2020 was 258, and the CPI of 2021 was 262, the inflation rate would be 1.5%.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TRUE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262−258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258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=0.0155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039FEB-4C89-951D-F700-AC992B6687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8058150" cy="4351338"/>
              </a:xfrm>
              <a:blipFill>
                <a:blip r:embed="rId2"/>
                <a:stretch>
                  <a:fillRect l="-983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D3F9A-C8A0-FC60-D863-7E7BF488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7D32-E881-33B1-77EA-3FDB0B55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1FAE-91F2-6BD6-E415-0107D969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5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D691E-09CC-29BA-538C-B42AC42BF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3C3-A3C3-9482-A3CC-2A16FF7F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E227A-A034-476E-BB68-2C53F800B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Income distribution in a country with a Gini coefficient of 0.3 is more equal compared to a country with a Gini coefficient of 0.4.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Gini coefficient of 0 represents perfect equality.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Gini coefficient of 1 represents maximal inequality.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E97B1-FE3A-0EFB-83E9-E896AE2A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411AF-7C57-5D2D-52FD-8AA253FE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B4C7-2271-A7E1-03A4-BC0CBE60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7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4105</TotalTime>
  <Words>914</Words>
  <Application>Microsoft Office PowerPoint</Application>
  <PresentationFormat>On-screen Show (4:3)</PresentationFormat>
  <Paragraphs>197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Franklin Gothic Book</vt:lpstr>
      <vt:lpstr>Office Theme</vt:lpstr>
      <vt:lpstr>Practice Final Review</vt:lpstr>
      <vt:lpstr>Final Exam Reminders</vt:lpstr>
      <vt:lpstr>Final Exam Statistics</vt:lpstr>
      <vt:lpstr>Problem 1. Definitions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3.C.</vt:lpstr>
      <vt:lpstr>Problem 4.A. &amp; 4.B.</vt:lpstr>
      <vt:lpstr>Problem 5.A. </vt:lpstr>
      <vt:lpstr>Problem 5.B.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97</cp:revision>
  <dcterms:created xsi:type="dcterms:W3CDTF">2023-08-17T23:00:51Z</dcterms:created>
  <dcterms:modified xsi:type="dcterms:W3CDTF">2024-05-06T16:51:52Z</dcterms:modified>
</cp:coreProperties>
</file>