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8"/>
  </p:notesMasterIdLst>
  <p:sldIdLst>
    <p:sldId id="256" r:id="rId2"/>
    <p:sldId id="275" r:id="rId3"/>
    <p:sldId id="305" r:id="rId4"/>
    <p:sldId id="306" r:id="rId5"/>
    <p:sldId id="277" r:id="rId6"/>
    <p:sldId id="278" r:id="rId7"/>
    <p:sldId id="279" r:id="rId8"/>
    <p:sldId id="280" r:id="rId9"/>
    <p:sldId id="310" r:id="rId10"/>
    <p:sldId id="303" r:id="rId11"/>
    <p:sldId id="311" r:id="rId12"/>
    <p:sldId id="283" r:id="rId13"/>
    <p:sldId id="312" r:id="rId14"/>
    <p:sldId id="313" r:id="rId15"/>
    <p:sldId id="314" r:id="rId16"/>
    <p:sldId id="304"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282F"/>
    <a:srgbClr val="F5CFD0"/>
    <a:srgbClr val="E05F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79" autoAdjust="0"/>
    <p:restoredTop sz="94660"/>
  </p:normalViewPr>
  <p:slideViewPr>
    <p:cSldViewPr snapToGrid="0">
      <p:cViewPr varScale="1">
        <p:scale>
          <a:sx n="111" d="100"/>
          <a:sy n="111" d="100"/>
        </p:scale>
        <p:origin x="193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0A6441-4E79-42FF-805B-86C90BDFD38D}" type="datetimeFigureOut">
              <a:rPr lang="en-US" smtClean="0"/>
              <a:t>5/3/2025</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A29054-221E-4755-818D-C35A08AFDBE7}" type="slidenum">
              <a:rPr lang="en-US" smtClean="0"/>
              <a:t>‹#›</a:t>
            </a:fld>
            <a:endParaRPr lang="en-US" dirty="0"/>
          </a:p>
        </p:txBody>
      </p:sp>
    </p:spTree>
    <p:extLst>
      <p:ext uri="{BB962C8B-B14F-4D97-AF65-F5344CB8AC3E}">
        <p14:creationId xmlns:p14="http://schemas.microsoft.com/office/powerpoint/2010/main" val="33427853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4400">
                <a:solidFill>
                  <a:srgbClr val="C00000"/>
                </a:solidFill>
              </a:defRPr>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32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7" name="Google Shape;92;p13">
            <a:extLst>
              <a:ext uri="{FF2B5EF4-FFF2-40B4-BE49-F238E27FC236}">
                <a16:creationId xmlns:a16="http://schemas.microsoft.com/office/drawing/2014/main" id="{BF16982E-3E38-0665-4F07-437DD3F0D5A4}"/>
              </a:ext>
            </a:extLst>
          </p:cNvPr>
          <p:cNvPicPr preferRelativeResize="0"/>
          <p:nvPr/>
        </p:nvPicPr>
        <p:blipFill rotWithShape="1">
          <a:blip r:embed="rId2">
            <a:alphaModFix/>
          </a:blip>
          <a:srcRect/>
          <a:stretch/>
        </p:blipFill>
        <p:spPr>
          <a:xfrm>
            <a:off x="3634323" y="228601"/>
            <a:ext cx="1875353" cy="990599"/>
          </a:xfrm>
          <a:prstGeom prst="rect">
            <a:avLst/>
          </a:prstGeom>
          <a:noFill/>
          <a:ln>
            <a:noFill/>
          </a:ln>
        </p:spPr>
      </p:pic>
    </p:spTree>
    <p:extLst>
      <p:ext uri="{BB962C8B-B14F-4D97-AF65-F5344CB8AC3E}">
        <p14:creationId xmlns:p14="http://schemas.microsoft.com/office/powerpoint/2010/main" val="813549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7" name="Google Shape;101;p14">
            <a:extLst>
              <a:ext uri="{FF2B5EF4-FFF2-40B4-BE49-F238E27FC236}">
                <a16:creationId xmlns:a16="http://schemas.microsoft.com/office/drawing/2014/main" id="{1F852EF2-DB2E-EDA3-947F-AD7E6C19EBD8}"/>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3938102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7" name="Google Shape;101;p14">
            <a:extLst>
              <a:ext uri="{FF2B5EF4-FFF2-40B4-BE49-F238E27FC236}">
                <a16:creationId xmlns:a16="http://schemas.microsoft.com/office/drawing/2014/main" id="{297A800C-E47B-35AC-0EA8-24F3738049A6}"/>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902633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7" name="Google Shape;101;p14">
            <a:extLst>
              <a:ext uri="{FF2B5EF4-FFF2-40B4-BE49-F238E27FC236}">
                <a16:creationId xmlns:a16="http://schemas.microsoft.com/office/drawing/2014/main" id="{859BA894-242B-5A6C-EFD3-428444AAFEC4}"/>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4197355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normAutofit/>
          </a:bodyPr>
          <a:lstStyle>
            <a:lvl1pPr>
              <a:defRPr sz="4400">
                <a:solidFill>
                  <a:srgbClr val="C00000"/>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normAutofit/>
          </a:bodyPr>
          <a:lstStyle>
            <a:lvl1pPr marL="0" indent="0" algn="ctr">
              <a:buNone/>
              <a:defRPr sz="32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8" name="Google Shape;92;p13">
            <a:extLst>
              <a:ext uri="{FF2B5EF4-FFF2-40B4-BE49-F238E27FC236}">
                <a16:creationId xmlns:a16="http://schemas.microsoft.com/office/drawing/2014/main" id="{A5DC9873-6BF3-A825-551C-17B7FBCA97F5}"/>
              </a:ext>
            </a:extLst>
          </p:cNvPr>
          <p:cNvPicPr preferRelativeResize="0"/>
          <p:nvPr/>
        </p:nvPicPr>
        <p:blipFill rotWithShape="1">
          <a:blip r:embed="rId2">
            <a:alphaModFix/>
          </a:blip>
          <a:srcRect/>
          <a:stretch/>
        </p:blipFill>
        <p:spPr>
          <a:xfrm>
            <a:off x="3634323" y="228601"/>
            <a:ext cx="1875353" cy="990599"/>
          </a:xfrm>
          <a:prstGeom prst="rect">
            <a:avLst/>
          </a:prstGeom>
          <a:noFill/>
          <a:ln>
            <a:noFill/>
          </a:ln>
        </p:spPr>
      </p:pic>
    </p:spTree>
    <p:extLst>
      <p:ext uri="{BB962C8B-B14F-4D97-AF65-F5344CB8AC3E}">
        <p14:creationId xmlns:p14="http://schemas.microsoft.com/office/powerpoint/2010/main" val="3150585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6" name="Footer Placeholder 5"/>
          <p:cNvSpPr>
            <a:spLocks noGrp="1"/>
          </p:cNvSpPr>
          <p:nvPr>
            <p:ph type="ftr" sz="quarter" idx="11"/>
          </p:nvPr>
        </p:nvSpPr>
        <p:spPr/>
        <p:txBody>
          <a:bodyPr/>
          <a:lstStyle/>
          <a:p>
            <a:r>
              <a:rPr lang="en-US" dirty="0"/>
              <a:t>DEPARTMENT OF BUSINESS &amp; ECONOMICS</a:t>
            </a: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8" name="Google Shape;101;p14">
            <a:extLst>
              <a:ext uri="{FF2B5EF4-FFF2-40B4-BE49-F238E27FC236}">
                <a16:creationId xmlns:a16="http://schemas.microsoft.com/office/drawing/2014/main" id="{F820AB4E-4F46-3C81-9BD0-65A4D2A2DBEC}"/>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1994596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no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no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8" name="Footer Placeholder 7"/>
          <p:cNvSpPr>
            <a:spLocks noGrp="1"/>
          </p:cNvSpPr>
          <p:nvPr>
            <p:ph type="ftr" sz="quarter" idx="11"/>
          </p:nvPr>
        </p:nvSpPr>
        <p:spPr/>
        <p:txBody>
          <a:bodyPr/>
          <a:lstStyle/>
          <a:p>
            <a:r>
              <a:rPr lang="en-US" dirty="0"/>
              <a:t>DEPARTMENT OF BUSINESS &amp; ECONOMICS</a:t>
            </a:r>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10" name="Google Shape;101;p14">
            <a:extLst>
              <a:ext uri="{FF2B5EF4-FFF2-40B4-BE49-F238E27FC236}">
                <a16:creationId xmlns:a16="http://schemas.microsoft.com/office/drawing/2014/main" id="{C854E680-04A2-EA76-C6A6-8EF6A2AD0BB9}"/>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514257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4" name="Footer Placeholder 3"/>
          <p:cNvSpPr>
            <a:spLocks noGrp="1"/>
          </p:cNvSpPr>
          <p:nvPr>
            <p:ph type="ftr" sz="quarter" idx="11"/>
          </p:nvPr>
        </p:nvSpPr>
        <p:spPr/>
        <p:txBody>
          <a:bodyPr/>
          <a:lstStyle/>
          <a:p>
            <a:r>
              <a:rPr lang="en-US" dirty="0"/>
              <a:t>DEPARTMENT OF BUSINESS &amp; ECONOMICS</a:t>
            </a:r>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6" name="Google Shape;101;p14">
            <a:extLst>
              <a:ext uri="{FF2B5EF4-FFF2-40B4-BE49-F238E27FC236}">
                <a16:creationId xmlns:a16="http://schemas.microsoft.com/office/drawing/2014/main" id="{0E4BED26-AE3D-9FD7-372D-89389F761105}"/>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1551955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3" name="Footer Placeholder 2"/>
          <p:cNvSpPr>
            <a:spLocks noGrp="1"/>
          </p:cNvSpPr>
          <p:nvPr>
            <p:ph type="ftr" sz="quarter" idx="11"/>
          </p:nvPr>
        </p:nvSpPr>
        <p:spPr/>
        <p:txBody>
          <a:bodyPr/>
          <a:lstStyle/>
          <a:p>
            <a:r>
              <a:rPr lang="en-US" dirty="0"/>
              <a:t>DEPARTMENT OF BUSINESS &amp; ECONOMICS</a:t>
            </a:r>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5" name="Google Shape;101;p14">
            <a:extLst>
              <a:ext uri="{FF2B5EF4-FFF2-40B4-BE49-F238E27FC236}">
                <a16:creationId xmlns:a16="http://schemas.microsoft.com/office/drawing/2014/main" id="{63FB725D-7839-2629-E2FD-4289B983E673}"/>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374983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6" name="Footer Placeholder 5"/>
          <p:cNvSpPr>
            <a:spLocks noGrp="1"/>
          </p:cNvSpPr>
          <p:nvPr>
            <p:ph type="ftr" sz="quarter" idx="11"/>
          </p:nvPr>
        </p:nvSpPr>
        <p:spPr/>
        <p:txBody>
          <a:bodyPr/>
          <a:lstStyle/>
          <a:p>
            <a:r>
              <a:rPr lang="en-US" dirty="0"/>
              <a:t>DEPARTMENT OF BUSINESS &amp; ECONOMICS</a:t>
            </a: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8" name="Google Shape;101;p14">
            <a:extLst>
              <a:ext uri="{FF2B5EF4-FFF2-40B4-BE49-F238E27FC236}">
                <a16:creationId xmlns:a16="http://schemas.microsoft.com/office/drawing/2014/main" id="{ADE22408-2DD9-F1EF-2438-A0546996FB22}"/>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2633184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r>
              <a:rPr lang="en-US"/>
              <a:t>ECON 301</a:t>
            </a:r>
            <a:endParaRPr lang="en-US" dirty="0"/>
          </a:p>
        </p:txBody>
      </p:sp>
      <p:sp>
        <p:nvSpPr>
          <p:cNvPr id="6" name="Footer Placeholder 5"/>
          <p:cNvSpPr>
            <a:spLocks noGrp="1"/>
          </p:cNvSpPr>
          <p:nvPr>
            <p:ph type="ftr" sz="quarter" idx="11"/>
          </p:nvPr>
        </p:nvSpPr>
        <p:spPr/>
        <p:txBody>
          <a:bodyPr/>
          <a:lstStyle/>
          <a:p>
            <a:r>
              <a:rPr lang="en-US" dirty="0"/>
              <a:t>DEPARTMENT OF BUSINESS &amp; ECONOMICS</a:t>
            </a: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8" name="Google Shape;101;p14">
            <a:extLst>
              <a:ext uri="{FF2B5EF4-FFF2-40B4-BE49-F238E27FC236}">
                <a16:creationId xmlns:a16="http://schemas.microsoft.com/office/drawing/2014/main" id="{19CEB84E-A1D1-9AFA-DEC7-31056DF6BFAD}"/>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2351165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300" b="1">
                <a:solidFill>
                  <a:schemeClr val="tx1"/>
                </a:solidFill>
                <a:latin typeface="Franklin Gothic Book" panose="020B0503020102020204" pitchFamily="34" charset="0"/>
                <a:cs typeface="Forte Forward" panose="020F0502020204030204" pitchFamily="2" charset="0"/>
              </a:defRPr>
            </a:lvl1pPr>
          </a:lstStyle>
          <a:p>
            <a:r>
              <a:rPr lang="en-US"/>
              <a:t>ECON 301</a:t>
            </a:r>
            <a:endParaRPr lang="en-US" dirty="0"/>
          </a:p>
        </p:txBody>
      </p:sp>
      <p:sp>
        <p:nvSpPr>
          <p:cNvPr id="5" name="Footer Placeholder 4"/>
          <p:cNvSpPr>
            <a:spLocks noGrp="1"/>
          </p:cNvSpPr>
          <p:nvPr>
            <p:ph type="ftr" sz="quarter" idx="3"/>
          </p:nvPr>
        </p:nvSpPr>
        <p:spPr>
          <a:xfrm>
            <a:off x="1690777" y="6356351"/>
            <a:ext cx="5762446" cy="365125"/>
          </a:xfrm>
          <a:prstGeom prst="rect">
            <a:avLst/>
          </a:prstGeom>
        </p:spPr>
        <p:txBody>
          <a:bodyPr vert="horz" lIns="91440" tIns="45720" rIns="91440" bIns="45720" rtlCol="0" anchor="ctr"/>
          <a:lstStyle>
            <a:lvl1pPr algn="ctr">
              <a:defRPr sz="1300" b="1">
                <a:solidFill>
                  <a:schemeClr val="tx1"/>
                </a:solidFill>
                <a:latin typeface="Franklin Gothic Book" panose="020B0503020102020204" pitchFamily="34" charset="0"/>
              </a:defRPr>
            </a:lvl1pPr>
          </a:lstStyle>
          <a:p>
            <a:r>
              <a:rPr lang="en-US" dirty="0"/>
              <a:t>DEPARTMENT OF BUSINESS &amp; ECONOMICS</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300" b="1">
                <a:solidFill>
                  <a:schemeClr val="tx1"/>
                </a:solidFill>
                <a:latin typeface="Franklin Gothic Book" panose="020B0503020102020204" pitchFamily="34" charset="0"/>
              </a:defRPr>
            </a:lvl1pPr>
          </a:lstStyle>
          <a:p>
            <a:fld id="{1A980C56-831A-4EAB-9EDE-57C090F4F877}" type="slidenum">
              <a:rPr lang="en-US" smtClean="0"/>
              <a:t>‹#›</a:t>
            </a:fld>
            <a:endParaRPr lang="en-US" dirty="0"/>
          </a:p>
        </p:txBody>
      </p:sp>
      <p:pic>
        <p:nvPicPr>
          <p:cNvPr id="7" name="Google Shape;91;p13">
            <a:extLst>
              <a:ext uri="{FF2B5EF4-FFF2-40B4-BE49-F238E27FC236}">
                <a16:creationId xmlns:a16="http://schemas.microsoft.com/office/drawing/2014/main" id="{9C136CE5-665B-2FA1-3A31-86C4E8EC1DBB}"/>
              </a:ext>
            </a:extLst>
          </p:cNvPr>
          <p:cNvPicPr preferRelativeResize="0"/>
          <p:nvPr/>
        </p:nvPicPr>
        <p:blipFill rotWithShape="1">
          <a:blip r:embed="rId13">
            <a:alphaModFix/>
          </a:blip>
          <a:srcRect/>
          <a:stretch/>
        </p:blipFill>
        <p:spPr>
          <a:xfrm>
            <a:off x="0" y="0"/>
            <a:ext cx="9144000" cy="423060"/>
          </a:xfrm>
          <a:prstGeom prst="rect">
            <a:avLst/>
          </a:prstGeom>
          <a:noFill/>
          <a:ln>
            <a:noFill/>
          </a:ln>
        </p:spPr>
      </p:pic>
    </p:spTree>
    <p:extLst>
      <p:ext uri="{BB962C8B-B14F-4D97-AF65-F5344CB8AC3E}">
        <p14:creationId xmlns:p14="http://schemas.microsoft.com/office/powerpoint/2010/main" val="382595532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p:txStyles>
    <p:titleStyle>
      <a:lvl1pPr algn="ctr" defTabSz="914400" rtl="0" eaLnBrk="1" latinLnBrk="0" hangingPunct="1">
        <a:lnSpc>
          <a:spcPct val="90000"/>
        </a:lnSpc>
        <a:spcBef>
          <a:spcPct val="0"/>
        </a:spcBef>
        <a:buNone/>
        <a:defRPr sz="3600" b="1" kern="1200">
          <a:solidFill>
            <a:schemeClr val="tx1"/>
          </a:solidFill>
          <a:latin typeface="Franklin Gothic Book" panose="020B0503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Franklin Gothic Book" panose="020B05030201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Book" panose="020B05030201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Franklin Gothic Book" panose="020B05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Franklin Gothic Book" panose="020B05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20.png"/><Relationship Id="rId3" Type="http://schemas.openxmlformats.org/officeDocument/2006/relationships/image" Target="../media/image14.png"/><Relationship Id="rId7" Type="http://schemas.openxmlformats.org/officeDocument/2006/relationships/image" Target="../media/image18.png"/><Relationship Id="rId12" Type="http://schemas.openxmlformats.org/officeDocument/2006/relationships/image" Target="../media/image12.png"/><Relationship Id="rId17" Type="http://schemas.openxmlformats.org/officeDocument/2006/relationships/image" Target="../media/image19.png"/><Relationship Id="rId2" Type="http://schemas.openxmlformats.org/officeDocument/2006/relationships/image" Target="../media/image5.png"/><Relationship Id="rId16" Type="http://schemas.openxmlformats.org/officeDocument/2006/relationships/image" Target="../media/image27.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1.png"/><Relationship Id="rId5" Type="http://schemas.openxmlformats.org/officeDocument/2006/relationships/image" Target="../media/image6.png"/><Relationship Id="rId15" Type="http://schemas.openxmlformats.org/officeDocument/2006/relationships/image" Target="../media/image17.png"/><Relationship Id="rId10" Type="http://schemas.openxmlformats.org/officeDocument/2006/relationships/image" Target="../media/image10.png"/><Relationship Id="rId4" Type="http://schemas.openxmlformats.org/officeDocument/2006/relationships/image" Target="../media/image15.png"/><Relationship Id="rId9" Type="http://schemas.openxmlformats.org/officeDocument/2006/relationships/image" Target="../media/image9.png"/><Relationship Id="rId14" Type="http://schemas.openxmlformats.org/officeDocument/2006/relationships/image" Target="../media/image16.png"/></Relationships>
</file>

<file path=ppt/slides/_rels/slide1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29.png"/><Relationship Id="rId13" Type="http://schemas.openxmlformats.org/officeDocument/2006/relationships/image" Target="../media/image34.png"/><Relationship Id="rId3" Type="http://schemas.openxmlformats.org/officeDocument/2006/relationships/image" Target="../media/image23.png"/><Relationship Id="rId7" Type="http://schemas.openxmlformats.org/officeDocument/2006/relationships/image" Target="../media/image28.png"/><Relationship Id="rId12" Type="http://schemas.openxmlformats.org/officeDocument/2006/relationships/image" Target="../media/image33.png"/><Relationship Id="rId2"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26.png"/><Relationship Id="rId11" Type="http://schemas.openxmlformats.org/officeDocument/2006/relationships/image" Target="../media/image32.png"/><Relationship Id="rId5" Type="http://schemas.openxmlformats.org/officeDocument/2006/relationships/image" Target="../media/image25.png"/><Relationship Id="rId10" Type="http://schemas.openxmlformats.org/officeDocument/2006/relationships/image" Target="../media/image31.png"/><Relationship Id="rId4" Type="http://schemas.openxmlformats.org/officeDocument/2006/relationships/image" Target="../media/image24.png"/><Relationship Id="rId9" Type="http://schemas.openxmlformats.org/officeDocument/2006/relationships/image" Target="../media/image30.png"/><Relationship Id="rId14" Type="http://schemas.openxmlformats.org/officeDocument/2006/relationships/image" Target="../media/image3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2.xml"/><Relationship Id="rId6" Type="http://schemas.openxmlformats.org/officeDocument/2006/relationships/image" Target="../media/image42.png"/><Relationship Id="rId5" Type="http://schemas.openxmlformats.org/officeDocument/2006/relationships/image" Target="../media/image41.png"/><Relationship Id="rId4" Type="http://schemas.openxmlformats.org/officeDocument/2006/relationships/image" Target="../media/image4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981AA-C880-955A-8ACC-D4284C4A7939}"/>
              </a:ext>
            </a:extLst>
          </p:cNvPr>
          <p:cNvSpPr>
            <a:spLocks noGrp="1"/>
          </p:cNvSpPr>
          <p:nvPr>
            <p:ph type="ctrTitle"/>
          </p:nvPr>
        </p:nvSpPr>
        <p:spPr>
          <a:xfrm>
            <a:off x="517585" y="1122363"/>
            <a:ext cx="8108830" cy="2387600"/>
          </a:xfrm>
        </p:spPr>
        <p:txBody>
          <a:bodyPr>
            <a:normAutofit/>
          </a:bodyPr>
          <a:lstStyle/>
          <a:p>
            <a:r>
              <a:rPr lang="en-US" dirty="0"/>
              <a:t>Final Exam Review</a:t>
            </a:r>
            <a:endParaRPr lang="en-US" sz="4000" dirty="0"/>
          </a:p>
        </p:txBody>
      </p:sp>
      <p:sp>
        <p:nvSpPr>
          <p:cNvPr id="3" name="Subtitle 2">
            <a:extLst>
              <a:ext uri="{FF2B5EF4-FFF2-40B4-BE49-F238E27FC236}">
                <a16:creationId xmlns:a16="http://schemas.microsoft.com/office/drawing/2014/main" id="{57868834-9371-0482-209B-C2EBDB2D93F1}"/>
              </a:ext>
            </a:extLst>
          </p:cNvPr>
          <p:cNvSpPr>
            <a:spLocks noGrp="1"/>
          </p:cNvSpPr>
          <p:nvPr>
            <p:ph type="subTitle" idx="1"/>
          </p:nvPr>
        </p:nvSpPr>
        <p:spPr/>
        <p:txBody>
          <a:bodyPr>
            <a:normAutofit/>
          </a:bodyPr>
          <a:lstStyle/>
          <a:p>
            <a:r>
              <a:rPr lang="en-US" sz="3200" dirty="0"/>
              <a:t>ECON </a:t>
            </a:r>
            <a:r>
              <a:rPr lang="en-US" dirty="0"/>
              <a:t>301</a:t>
            </a:r>
            <a:endParaRPr lang="en-US" sz="3200" dirty="0"/>
          </a:p>
        </p:txBody>
      </p:sp>
      <p:sp>
        <p:nvSpPr>
          <p:cNvPr id="4" name="Date Placeholder 3">
            <a:extLst>
              <a:ext uri="{FF2B5EF4-FFF2-40B4-BE49-F238E27FC236}">
                <a16:creationId xmlns:a16="http://schemas.microsoft.com/office/drawing/2014/main" id="{C343A60A-CBE6-B5CE-B9CE-C7DC9386921B}"/>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1EDF44A7-8470-0B18-F1D2-F47845ECB758}"/>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86BCC6C-06D2-CC1B-BC1A-B87124A36DE8}"/>
              </a:ext>
            </a:extLst>
          </p:cNvPr>
          <p:cNvSpPr>
            <a:spLocks noGrp="1"/>
          </p:cNvSpPr>
          <p:nvPr>
            <p:ph type="sldNum" sz="quarter" idx="12"/>
          </p:nvPr>
        </p:nvSpPr>
        <p:spPr/>
        <p:txBody>
          <a:bodyPr/>
          <a:lstStyle/>
          <a:p>
            <a:fld id="{1A980C56-831A-4EAB-9EDE-57C090F4F877}" type="slidenum">
              <a:rPr lang="en-US" smtClean="0"/>
              <a:t>1</a:t>
            </a:fld>
            <a:endParaRPr lang="en-US" dirty="0"/>
          </a:p>
        </p:txBody>
      </p:sp>
    </p:spTree>
    <p:extLst>
      <p:ext uri="{BB962C8B-B14F-4D97-AF65-F5344CB8AC3E}">
        <p14:creationId xmlns:p14="http://schemas.microsoft.com/office/powerpoint/2010/main" val="2505806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294785-2701-708E-70C5-DF10AC6E77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4543D94-DB88-2A45-C993-5D312FEEEC72}"/>
              </a:ext>
            </a:extLst>
          </p:cNvPr>
          <p:cNvSpPr>
            <a:spLocks noGrp="1"/>
          </p:cNvSpPr>
          <p:nvPr>
            <p:ph type="title"/>
          </p:nvPr>
        </p:nvSpPr>
        <p:spPr/>
        <p:txBody>
          <a:bodyPr/>
          <a:lstStyle/>
          <a:p>
            <a:r>
              <a:rPr lang="en-US" dirty="0"/>
              <a:t>Problem 3.A. &amp; 3.B.</a:t>
            </a:r>
          </a:p>
        </p:txBody>
      </p:sp>
      <p:sp>
        <p:nvSpPr>
          <p:cNvPr id="3" name="Content Placeholder 2">
            <a:extLst>
              <a:ext uri="{FF2B5EF4-FFF2-40B4-BE49-F238E27FC236}">
                <a16:creationId xmlns:a16="http://schemas.microsoft.com/office/drawing/2014/main" id="{7E8A88C1-140E-F0D5-8D3C-41656D4E5A95}"/>
              </a:ext>
            </a:extLst>
          </p:cNvPr>
          <p:cNvSpPr>
            <a:spLocks noGrp="1"/>
          </p:cNvSpPr>
          <p:nvPr>
            <p:ph idx="1"/>
          </p:nvPr>
        </p:nvSpPr>
        <p:spPr>
          <a:xfrm>
            <a:off x="628650" y="1825625"/>
            <a:ext cx="4086938" cy="4351338"/>
          </a:xfrm>
        </p:spPr>
        <p:txBody>
          <a:bodyPr/>
          <a:lstStyle/>
          <a:p>
            <a:r>
              <a:rPr lang="en-US" dirty="0"/>
              <a:t>3.A. The government enacts expansionary fiscal policy.</a:t>
            </a:r>
          </a:p>
          <a:p>
            <a:pPr lvl="1"/>
            <a:r>
              <a:rPr lang="en-US" dirty="0">
                <a:solidFill>
                  <a:srgbClr val="FF0000"/>
                </a:solidFill>
              </a:rPr>
              <a:t>IS Curve shifts to the left.</a:t>
            </a:r>
          </a:p>
          <a:p>
            <a:endParaRPr lang="en-US" dirty="0"/>
          </a:p>
          <a:p>
            <a:r>
              <a:rPr lang="en-US" dirty="0"/>
              <a:t>3.B. The Fed counteracts the fiscal expansion with contractionary monetary policy.</a:t>
            </a:r>
          </a:p>
          <a:p>
            <a:pPr lvl="1"/>
            <a:r>
              <a:rPr lang="en-US" dirty="0">
                <a:solidFill>
                  <a:srgbClr val="FF0000"/>
                </a:solidFill>
              </a:rPr>
              <a:t>LM Curve shifts upwards.</a:t>
            </a:r>
          </a:p>
          <a:p>
            <a:endParaRPr lang="en-US" dirty="0">
              <a:solidFill>
                <a:srgbClr val="FF0000"/>
              </a:solidFill>
            </a:endParaRPr>
          </a:p>
          <a:p>
            <a:endParaRPr lang="en-US" dirty="0">
              <a:solidFill>
                <a:srgbClr val="FF0000"/>
              </a:solidFill>
            </a:endParaRPr>
          </a:p>
        </p:txBody>
      </p:sp>
      <p:sp>
        <p:nvSpPr>
          <p:cNvPr id="4" name="Date Placeholder 3">
            <a:extLst>
              <a:ext uri="{FF2B5EF4-FFF2-40B4-BE49-F238E27FC236}">
                <a16:creationId xmlns:a16="http://schemas.microsoft.com/office/drawing/2014/main" id="{30AF1263-E777-19DC-8031-63DF35CAA0BF}"/>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A79660D9-91A3-30AF-B088-BFEAF9C14E09}"/>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BB0946DF-625C-2EB3-454D-A4C4A89C0B83}"/>
              </a:ext>
            </a:extLst>
          </p:cNvPr>
          <p:cNvSpPr>
            <a:spLocks noGrp="1"/>
          </p:cNvSpPr>
          <p:nvPr>
            <p:ph type="sldNum" sz="quarter" idx="12"/>
          </p:nvPr>
        </p:nvSpPr>
        <p:spPr/>
        <p:txBody>
          <a:bodyPr/>
          <a:lstStyle/>
          <a:p>
            <a:fld id="{1A980C56-831A-4EAB-9EDE-57C090F4F877}" type="slidenum">
              <a:rPr lang="en-US" smtClean="0"/>
              <a:t>10</a:t>
            </a:fld>
            <a:endParaRPr lang="en-US" dirty="0"/>
          </a:p>
        </p:txBody>
      </p:sp>
      <p:sp>
        <p:nvSpPr>
          <p:cNvPr id="24" name="Oval 23">
            <a:extLst>
              <a:ext uri="{FF2B5EF4-FFF2-40B4-BE49-F238E27FC236}">
                <a16:creationId xmlns:a16="http://schemas.microsoft.com/office/drawing/2014/main" id="{63AA1221-7C29-D109-2DE4-F59C27CE23D6}"/>
              </a:ext>
            </a:extLst>
          </p:cNvPr>
          <p:cNvSpPr/>
          <p:nvPr/>
        </p:nvSpPr>
        <p:spPr>
          <a:xfrm>
            <a:off x="6094937" y="5667169"/>
            <a:ext cx="73152" cy="73152"/>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a:extLst>
              <a:ext uri="{FF2B5EF4-FFF2-40B4-BE49-F238E27FC236}">
                <a16:creationId xmlns:a16="http://schemas.microsoft.com/office/drawing/2014/main" id="{237CCD82-514A-17D1-8960-DD7C771DA7A1}"/>
              </a:ext>
            </a:extLst>
          </p:cNvPr>
          <p:cNvGrpSpPr/>
          <p:nvPr/>
        </p:nvGrpSpPr>
        <p:grpSpPr>
          <a:xfrm>
            <a:off x="4467605" y="4016394"/>
            <a:ext cx="3671147" cy="2282215"/>
            <a:chOff x="4467605" y="4016394"/>
            <a:chExt cx="3671147" cy="2282215"/>
          </a:xfrm>
        </p:grpSpPr>
        <p:cxnSp>
          <p:nvCxnSpPr>
            <p:cNvPr id="10" name="Straight Arrow Connector 9">
              <a:extLst>
                <a:ext uri="{FF2B5EF4-FFF2-40B4-BE49-F238E27FC236}">
                  <a16:creationId xmlns:a16="http://schemas.microsoft.com/office/drawing/2014/main" id="{456C71FE-903C-8542-BE6A-97B8AEFBB443}"/>
                </a:ext>
              </a:extLst>
            </p:cNvPr>
            <p:cNvCxnSpPr>
              <a:cxnSpLocks/>
            </p:cNvCxnSpPr>
            <p:nvPr/>
          </p:nvCxnSpPr>
          <p:spPr>
            <a:xfrm>
              <a:off x="4784220" y="5709085"/>
              <a:ext cx="3354532" cy="0"/>
            </a:xfrm>
            <a:prstGeom prst="straightConnector1">
              <a:avLst/>
            </a:prstGeom>
            <a:ln w="1905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3" name="Freeform: Shape 12">
              <a:extLst>
                <a:ext uri="{FF2B5EF4-FFF2-40B4-BE49-F238E27FC236}">
                  <a16:creationId xmlns:a16="http://schemas.microsoft.com/office/drawing/2014/main" id="{081B4DDC-BA71-4DD3-402A-A271F323E933}"/>
                </a:ext>
              </a:extLst>
            </p:cNvPr>
            <p:cNvSpPr/>
            <p:nvPr/>
          </p:nvSpPr>
          <p:spPr>
            <a:xfrm rot="16200000">
              <a:off x="5158377" y="4387313"/>
              <a:ext cx="2034846" cy="1787746"/>
            </a:xfrm>
            <a:custGeom>
              <a:avLst/>
              <a:gdLst>
                <a:gd name="connsiteX0" fmla="*/ 0 w 3359150"/>
                <a:gd name="connsiteY0" fmla="*/ 0 h 3352800"/>
                <a:gd name="connsiteX1" fmla="*/ 1358900 w 3359150"/>
                <a:gd name="connsiteY1" fmla="*/ 2051050 h 3352800"/>
                <a:gd name="connsiteX2" fmla="*/ 3359150 w 3359150"/>
                <a:gd name="connsiteY2" fmla="*/ 3352800 h 3352800"/>
              </a:gdLst>
              <a:ahLst/>
              <a:cxnLst>
                <a:cxn ang="0">
                  <a:pos x="connsiteX0" y="connsiteY0"/>
                </a:cxn>
                <a:cxn ang="0">
                  <a:pos x="connsiteX1" y="connsiteY1"/>
                </a:cxn>
                <a:cxn ang="0">
                  <a:pos x="connsiteX2" y="connsiteY2"/>
                </a:cxn>
              </a:cxnLst>
              <a:rect l="l" t="t" r="r" b="b"/>
              <a:pathLst>
                <a:path w="3359150" h="3352800">
                  <a:moveTo>
                    <a:pt x="0" y="0"/>
                  </a:moveTo>
                  <a:cubicBezTo>
                    <a:pt x="399521" y="746125"/>
                    <a:pt x="799042" y="1492250"/>
                    <a:pt x="1358900" y="2051050"/>
                  </a:cubicBezTo>
                  <a:cubicBezTo>
                    <a:pt x="1918758" y="2609850"/>
                    <a:pt x="2638954" y="2981325"/>
                    <a:pt x="3359150" y="3352800"/>
                  </a:cubicBezTo>
                </a:path>
              </a:pathLst>
            </a:custGeom>
            <a:noFill/>
            <a:ln w="1905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080D5984-02E2-8A6C-8221-73D079FECAD3}"/>
                    </a:ext>
                  </a:extLst>
                </p:cNvPr>
                <p:cNvSpPr txBox="1"/>
                <p:nvPr/>
              </p:nvSpPr>
              <p:spPr>
                <a:xfrm>
                  <a:off x="6999422" y="4145986"/>
                  <a:ext cx="45063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solidFill>
                              <a:srgbClr val="00B050"/>
                            </a:solidFill>
                            <a:latin typeface="Cambria Math" panose="02040503050406030204" pitchFamily="18" charset="0"/>
                          </a:rPr>
                          <m:t>𝑃𝐶</m:t>
                        </m:r>
                      </m:oMath>
                    </m:oMathPara>
                  </a14:m>
                  <a:endParaRPr lang="en-US" sz="1400" dirty="0">
                    <a:solidFill>
                      <a:srgbClr val="00B050"/>
                    </a:solidFill>
                  </a:endParaRPr>
                </a:p>
              </p:txBody>
            </p:sp>
          </mc:Choice>
          <mc:Fallback xmlns="">
            <p:sp>
              <p:nvSpPr>
                <p:cNvPr id="14" name="TextBox 13">
                  <a:extLst>
                    <a:ext uri="{FF2B5EF4-FFF2-40B4-BE49-F238E27FC236}">
                      <a16:creationId xmlns:a16="http://schemas.microsoft.com/office/drawing/2014/main" id="{080D5984-02E2-8A6C-8221-73D079FECAD3}"/>
                    </a:ext>
                  </a:extLst>
                </p:cNvPr>
                <p:cNvSpPr txBox="1">
                  <a:spLocks noRot="1" noChangeAspect="1" noMove="1" noResize="1" noEditPoints="1" noAdjustHandles="1" noChangeArrowheads="1" noChangeShapeType="1" noTextEdit="1"/>
                </p:cNvSpPr>
                <p:nvPr/>
              </p:nvSpPr>
              <p:spPr>
                <a:xfrm>
                  <a:off x="6999422" y="4145986"/>
                  <a:ext cx="450636" cy="307777"/>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DA48EB9A-2EFC-AD50-D83A-8FE69670C13A}"/>
                    </a:ext>
                  </a:extLst>
                </p:cNvPr>
                <p:cNvSpPr txBox="1"/>
                <p:nvPr/>
              </p:nvSpPr>
              <p:spPr>
                <a:xfrm>
                  <a:off x="4467605" y="4016394"/>
                  <a:ext cx="716470" cy="2769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200" b="0" i="1" smtClean="0">
                            <a:latin typeface="Cambria Math" panose="02040503050406030204" pitchFamily="18" charset="0"/>
                          </a:rPr>
                          <m:t>𝜋</m:t>
                        </m:r>
                        <m:r>
                          <a:rPr lang="en-US" sz="1200" b="0" i="1" smtClean="0">
                            <a:latin typeface="Cambria Math" panose="02040503050406030204" pitchFamily="18" charset="0"/>
                          </a:rPr>
                          <m:t>−</m:t>
                        </m:r>
                        <m:acc>
                          <m:accPr>
                            <m:chr m:val="̅"/>
                            <m:ctrlPr>
                              <a:rPr lang="en-US" sz="1200" b="0" i="1" smtClean="0">
                                <a:latin typeface="Cambria Math" panose="02040503050406030204" pitchFamily="18" charset="0"/>
                              </a:rPr>
                            </m:ctrlPr>
                          </m:accPr>
                          <m:e>
                            <m:r>
                              <a:rPr lang="en-US" sz="1200" b="0" i="1" smtClean="0">
                                <a:latin typeface="Cambria Math" panose="02040503050406030204" pitchFamily="18" charset="0"/>
                              </a:rPr>
                              <m:t>𝜋</m:t>
                            </m:r>
                          </m:e>
                        </m:acc>
                      </m:oMath>
                    </m:oMathPara>
                  </a14:m>
                  <a:endParaRPr lang="en-US" sz="1200" dirty="0"/>
                </a:p>
              </p:txBody>
            </p:sp>
          </mc:Choice>
          <mc:Fallback xmlns="">
            <p:sp>
              <p:nvSpPr>
                <p:cNvPr id="26" name="TextBox 25">
                  <a:extLst>
                    <a:ext uri="{FF2B5EF4-FFF2-40B4-BE49-F238E27FC236}">
                      <a16:creationId xmlns:a16="http://schemas.microsoft.com/office/drawing/2014/main" id="{DA48EB9A-2EFC-AD50-D83A-8FE69670C13A}"/>
                    </a:ext>
                  </a:extLst>
                </p:cNvPr>
                <p:cNvSpPr txBox="1">
                  <a:spLocks noRot="1" noChangeAspect="1" noMove="1" noResize="1" noEditPoints="1" noAdjustHandles="1" noChangeArrowheads="1" noChangeShapeType="1" noTextEdit="1"/>
                </p:cNvSpPr>
                <p:nvPr/>
              </p:nvSpPr>
              <p:spPr>
                <a:xfrm>
                  <a:off x="4467605" y="4016394"/>
                  <a:ext cx="716470" cy="276999"/>
                </a:xfrm>
                <a:prstGeom prst="rect">
                  <a:avLst/>
                </a:prstGeom>
                <a:blipFill>
                  <a:blip r:embed="rId3"/>
                  <a:stretch>
                    <a:fillRect r="-5128"/>
                  </a:stretch>
                </a:blipFill>
              </p:spPr>
              <p:txBody>
                <a:bodyPr/>
                <a:lstStyle/>
                <a:p>
                  <a:r>
                    <a:rPr lang="en-US">
                      <a:noFill/>
                    </a:rPr>
                    <a:t> </a:t>
                  </a:r>
                </a:p>
              </p:txBody>
            </p:sp>
          </mc:Fallback>
        </mc:AlternateContent>
      </p:grpSp>
      <p:grpSp>
        <p:nvGrpSpPr>
          <p:cNvPr id="47" name="Group 46">
            <a:extLst>
              <a:ext uri="{FF2B5EF4-FFF2-40B4-BE49-F238E27FC236}">
                <a16:creationId xmlns:a16="http://schemas.microsoft.com/office/drawing/2014/main" id="{19422115-4C0D-58EE-CE7D-924226970258}"/>
              </a:ext>
            </a:extLst>
          </p:cNvPr>
          <p:cNvGrpSpPr/>
          <p:nvPr/>
        </p:nvGrpSpPr>
        <p:grpSpPr>
          <a:xfrm>
            <a:off x="4784220" y="1673949"/>
            <a:ext cx="3725307" cy="4755573"/>
            <a:chOff x="4784220" y="1673949"/>
            <a:chExt cx="3725307" cy="4755573"/>
          </a:xfrm>
        </p:grpSpPr>
        <p:cxnSp>
          <p:nvCxnSpPr>
            <p:cNvPr id="7" name="Straight Arrow Connector 6">
              <a:extLst>
                <a:ext uri="{FF2B5EF4-FFF2-40B4-BE49-F238E27FC236}">
                  <a16:creationId xmlns:a16="http://schemas.microsoft.com/office/drawing/2014/main" id="{84E7D699-C70C-6BE1-1292-4643D113C92E}"/>
                </a:ext>
              </a:extLst>
            </p:cNvPr>
            <p:cNvCxnSpPr/>
            <p:nvPr/>
          </p:nvCxnSpPr>
          <p:spPr>
            <a:xfrm>
              <a:off x="5120193" y="1673949"/>
              <a:ext cx="0" cy="2286000"/>
            </a:xfrm>
            <a:prstGeom prst="straightConnector1">
              <a:avLst/>
            </a:prstGeom>
            <a:ln w="1905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CB7CC567-F82A-CC5C-9AA3-6108C3CE4FDD}"/>
                </a:ext>
              </a:extLst>
            </p:cNvPr>
            <p:cNvCxnSpPr>
              <a:cxnSpLocks/>
            </p:cNvCxnSpPr>
            <p:nvPr/>
          </p:nvCxnSpPr>
          <p:spPr>
            <a:xfrm>
              <a:off x="4784220" y="3549984"/>
              <a:ext cx="3354532" cy="0"/>
            </a:xfrm>
            <a:prstGeom prst="straightConnector1">
              <a:avLst/>
            </a:prstGeom>
            <a:ln w="1905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CED38E11-5715-F94E-D955-D61A76911F30}"/>
                </a:ext>
              </a:extLst>
            </p:cNvPr>
            <p:cNvCxnSpPr/>
            <p:nvPr/>
          </p:nvCxnSpPr>
          <p:spPr>
            <a:xfrm>
              <a:off x="5120193" y="4143522"/>
              <a:ext cx="0" cy="2286000"/>
            </a:xfrm>
            <a:prstGeom prst="straightConnector1">
              <a:avLst/>
            </a:prstGeom>
            <a:ln w="1905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561140C-E2AE-48DF-908B-97DC7D4B394F}"/>
                </a:ext>
              </a:extLst>
            </p:cNvPr>
            <p:cNvCxnSpPr>
              <a:cxnSpLocks/>
            </p:cNvCxnSpPr>
            <p:nvPr/>
          </p:nvCxnSpPr>
          <p:spPr>
            <a:xfrm>
              <a:off x="5120193" y="2805693"/>
              <a:ext cx="292735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Freeform: Shape 11">
              <a:extLst>
                <a:ext uri="{FF2B5EF4-FFF2-40B4-BE49-F238E27FC236}">
                  <a16:creationId xmlns:a16="http://schemas.microsoft.com/office/drawing/2014/main" id="{E6E44010-ACA2-8F8E-E61E-A6FC112A98C5}"/>
                </a:ext>
              </a:extLst>
            </p:cNvPr>
            <p:cNvSpPr/>
            <p:nvPr/>
          </p:nvSpPr>
          <p:spPr>
            <a:xfrm>
              <a:off x="5620335" y="1937544"/>
              <a:ext cx="2213263" cy="2194560"/>
            </a:xfrm>
            <a:custGeom>
              <a:avLst/>
              <a:gdLst>
                <a:gd name="connsiteX0" fmla="*/ 0 w 3359150"/>
                <a:gd name="connsiteY0" fmla="*/ 0 h 3352800"/>
                <a:gd name="connsiteX1" fmla="*/ 1358900 w 3359150"/>
                <a:gd name="connsiteY1" fmla="*/ 2051050 h 3352800"/>
                <a:gd name="connsiteX2" fmla="*/ 3359150 w 3359150"/>
                <a:gd name="connsiteY2" fmla="*/ 3352800 h 3352800"/>
              </a:gdLst>
              <a:ahLst/>
              <a:cxnLst>
                <a:cxn ang="0">
                  <a:pos x="connsiteX0" y="connsiteY0"/>
                </a:cxn>
                <a:cxn ang="0">
                  <a:pos x="connsiteX1" y="connsiteY1"/>
                </a:cxn>
                <a:cxn ang="0">
                  <a:pos x="connsiteX2" y="connsiteY2"/>
                </a:cxn>
              </a:cxnLst>
              <a:rect l="l" t="t" r="r" b="b"/>
              <a:pathLst>
                <a:path w="3359150" h="3352800">
                  <a:moveTo>
                    <a:pt x="0" y="0"/>
                  </a:moveTo>
                  <a:cubicBezTo>
                    <a:pt x="399521" y="746125"/>
                    <a:pt x="799042" y="1492250"/>
                    <a:pt x="1358900" y="2051050"/>
                  </a:cubicBezTo>
                  <a:cubicBezTo>
                    <a:pt x="1918758" y="2609850"/>
                    <a:pt x="2638954" y="2981325"/>
                    <a:pt x="3359150" y="3352800"/>
                  </a:cubicBezTo>
                </a:path>
              </a:pathLst>
            </a:custGeom>
            <a:noFill/>
            <a:ln w="1905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3A6A6384-6A20-98B9-8B1D-28A52FF84BBF}"/>
                    </a:ext>
                  </a:extLst>
                </p:cNvPr>
                <p:cNvSpPr txBox="1"/>
                <p:nvPr/>
              </p:nvSpPr>
              <p:spPr>
                <a:xfrm>
                  <a:off x="8031960" y="2629552"/>
                  <a:ext cx="477567"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solidFill>
                              <a:srgbClr val="C00000"/>
                            </a:solidFill>
                            <a:latin typeface="Cambria Math" panose="02040503050406030204" pitchFamily="18" charset="0"/>
                          </a:rPr>
                          <m:t>𝐿𝑀</m:t>
                        </m:r>
                      </m:oMath>
                    </m:oMathPara>
                  </a14:m>
                  <a:endParaRPr lang="en-US" sz="1400" dirty="0">
                    <a:solidFill>
                      <a:srgbClr val="C00000"/>
                    </a:solidFill>
                  </a:endParaRPr>
                </a:p>
              </p:txBody>
            </p:sp>
          </mc:Choice>
          <mc:Fallback xmlns="">
            <p:sp>
              <p:nvSpPr>
                <p:cNvPr id="15" name="TextBox 14">
                  <a:extLst>
                    <a:ext uri="{FF2B5EF4-FFF2-40B4-BE49-F238E27FC236}">
                      <a16:creationId xmlns:a16="http://schemas.microsoft.com/office/drawing/2014/main" id="{3A6A6384-6A20-98B9-8B1D-28A52FF84BBF}"/>
                    </a:ext>
                  </a:extLst>
                </p:cNvPr>
                <p:cNvSpPr txBox="1">
                  <a:spLocks noRot="1" noChangeAspect="1" noMove="1" noResize="1" noEditPoints="1" noAdjustHandles="1" noChangeArrowheads="1" noChangeShapeType="1" noTextEdit="1"/>
                </p:cNvSpPr>
                <p:nvPr/>
              </p:nvSpPr>
              <p:spPr>
                <a:xfrm>
                  <a:off x="8031960" y="2629552"/>
                  <a:ext cx="477567" cy="307777"/>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13396AC0-C4CA-2EDC-CCCE-1404ED946AC4}"/>
                    </a:ext>
                  </a:extLst>
                </p:cNvPr>
                <p:cNvSpPr txBox="1"/>
                <p:nvPr/>
              </p:nvSpPr>
              <p:spPr>
                <a:xfrm>
                  <a:off x="7787102" y="3989633"/>
                  <a:ext cx="39017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solidFill>
                              <a:srgbClr val="00B0F0"/>
                            </a:solidFill>
                            <a:latin typeface="Cambria Math" panose="02040503050406030204" pitchFamily="18" charset="0"/>
                          </a:rPr>
                          <m:t>𝐼𝑆</m:t>
                        </m:r>
                      </m:oMath>
                    </m:oMathPara>
                  </a14:m>
                  <a:endParaRPr lang="en-US" sz="1400" dirty="0">
                    <a:solidFill>
                      <a:srgbClr val="00B0F0"/>
                    </a:solidFill>
                  </a:endParaRPr>
                </a:p>
              </p:txBody>
            </p:sp>
          </mc:Choice>
          <mc:Fallback xmlns="">
            <p:sp>
              <p:nvSpPr>
                <p:cNvPr id="16" name="TextBox 15">
                  <a:extLst>
                    <a:ext uri="{FF2B5EF4-FFF2-40B4-BE49-F238E27FC236}">
                      <a16:creationId xmlns:a16="http://schemas.microsoft.com/office/drawing/2014/main" id="{13396AC0-C4CA-2EDC-CCCE-1404ED946AC4}"/>
                    </a:ext>
                  </a:extLst>
                </p:cNvPr>
                <p:cNvSpPr txBox="1">
                  <a:spLocks noRot="1" noChangeAspect="1" noMove="1" noResize="1" noEditPoints="1" noAdjustHandles="1" noChangeArrowheads="1" noChangeShapeType="1" noTextEdit="1"/>
                </p:cNvSpPr>
                <p:nvPr/>
              </p:nvSpPr>
              <p:spPr>
                <a:xfrm>
                  <a:off x="7787102" y="3989633"/>
                  <a:ext cx="390171" cy="307777"/>
                </a:xfrm>
                <a:prstGeom prst="rect">
                  <a:avLst/>
                </a:prstGeom>
                <a:blipFill>
                  <a:blip r:embed="rId5"/>
                  <a:stretch>
                    <a:fillRect/>
                  </a:stretch>
                </a:blipFill>
              </p:spPr>
              <p:txBody>
                <a:bodyPr/>
                <a:lstStyle/>
                <a:p>
                  <a:r>
                    <a:rPr lang="en-US">
                      <a:noFill/>
                    </a:rPr>
                    <a:t> </a:t>
                  </a:r>
                </a:p>
              </p:txBody>
            </p:sp>
          </mc:Fallback>
        </mc:AlternateContent>
        <p:sp>
          <p:nvSpPr>
            <p:cNvPr id="17" name="Oval 16">
              <a:extLst>
                <a:ext uri="{FF2B5EF4-FFF2-40B4-BE49-F238E27FC236}">
                  <a16:creationId xmlns:a16="http://schemas.microsoft.com/office/drawing/2014/main" id="{059F6589-04A0-25F4-696E-EA679ABC3ED5}"/>
                </a:ext>
              </a:extLst>
            </p:cNvPr>
            <p:cNvSpPr/>
            <p:nvPr/>
          </p:nvSpPr>
          <p:spPr>
            <a:xfrm>
              <a:off x="6094937" y="2767686"/>
              <a:ext cx="73152" cy="73152"/>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a:extLst>
                <a:ext uri="{FF2B5EF4-FFF2-40B4-BE49-F238E27FC236}">
                  <a16:creationId xmlns:a16="http://schemas.microsoft.com/office/drawing/2014/main" id="{A4E038BA-1E53-0DFA-80C5-7B80EC757D8D}"/>
                </a:ext>
              </a:extLst>
            </p:cNvPr>
            <p:cNvCxnSpPr>
              <a:cxnSpLocks/>
              <a:stCxn id="17" idx="4"/>
            </p:cNvCxnSpPr>
            <p:nvPr/>
          </p:nvCxnSpPr>
          <p:spPr>
            <a:xfrm>
              <a:off x="6131513" y="2840838"/>
              <a:ext cx="0" cy="286681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6E18AB1D-E64E-7C39-3331-0E14BF8DF261}"/>
                    </a:ext>
                  </a:extLst>
                </p:cNvPr>
                <p:cNvSpPr txBox="1"/>
                <p:nvPr/>
              </p:nvSpPr>
              <p:spPr>
                <a:xfrm>
                  <a:off x="5827432" y="3534240"/>
                  <a:ext cx="336188"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600" b="0" i="1" dirty="0" smtClean="0">
                                <a:latin typeface="Cambria Math" panose="02040503050406030204" pitchFamily="18" charset="0"/>
                              </a:rPr>
                            </m:ctrlPr>
                          </m:sSubPr>
                          <m:e>
                            <m:r>
                              <a:rPr lang="en-US" sz="1600" b="0" i="1" dirty="0" smtClean="0">
                                <a:latin typeface="Cambria Math" panose="02040503050406030204" pitchFamily="18" charset="0"/>
                              </a:rPr>
                              <m:t>𝑌</m:t>
                            </m:r>
                          </m:e>
                          <m:sub>
                            <m:r>
                              <a:rPr lang="en-US" sz="1600" b="0" i="1" dirty="0" smtClean="0">
                                <a:latin typeface="Cambria Math" panose="02040503050406030204" pitchFamily="18" charset="0"/>
                              </a:rPr>
                              <m:t>𝑛</m:t>
                            </m:r>
                          </m:sub>
                        </m:sSub>
                      </m:oMath>
                    </m:oMathPara>
                  </a14:m>
                  <a:endParaRPr lang="en-US" sz="1600" dirty="0"/>
                </a:p>
              </p:txBody>
            </p:sp>
          </mc:Choice>
          <mc:Fallback xmlns="">
            <p:sp>
              <p:nvSpPr>
                <p:cNvPr id="20" name="TextBox 19">
                  <a:extLst>
                    <a:ext uri="{FF2B5EF4-FFF2-40B4-BE49-F238E27FC236}">
                      <a16:creationId xmlns:a16="http://schemas.microsoft.com/office/drawing/2014/main" id="{6E18AB1D-E64E-7C39-3331-0E14BF8DF261}"/>
                    </a:ext>
                  </a:extLst>
                </p:cNvPr>
                <p:cNvSpPr txBox="1">
                  <a:spLocks noRot="1" noChangeAspect="1" noMove="1" noResize="1" noEditPoints="1" noAdjustHandles="1" noChangeArrowheads="1" noChangeShapeType="1" noTextEdit="1"/>
                </p:cNvSpPr>
                <p:nvPr/>
              </p:nvSpPr>
              <p:spPr>
                <a:xfrm>
                  <a:off x="5827432" y="3534240"/>
                  <a:ext cx="336188" cy="338554"/>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3B9CEAB0-A479-887B-1ED7-D7E86B322357}"/>
                    </a:ext>
                  </a:extLst>
                </p:cNvPr>
                <p:cNvSpPr txBox="1"/>
                <p:nvPr/>
              </p:nvSpPr>
              <p:spPr>
                <a:xfrm>
                  <a:off x="4807445" y="2610466"/>
                  <a:ext cx="336188"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600" b="0" i="1" dirty="0" smtClean="0">
                                <a:latin typeface="Cambria Math" panose="02040503050406030204" pitchFamily="18" charset="0"/>
                              </a:rPr>
                            </m:ctrlPr>
                          </m:sSubPr>
                          <m:e>
                            <m:r>
                              <a:rPr lang="en-US" sz="1600" b="0" i="1" dirty="0" smtClean="0">
                                <a:latin typeface="Cambria Math" panose="02040503050406030204" pitchFamily="18" charset="0"/>
                              </a:rPr>
                              <m:t>𝑟</m:t>
                            </m:r>
                          </m:e>
                          <m:sub>
                            <m:r>
                              <a:rPr lang="en-US" sz="1600" b="0" i="1" dirty="0" smtClean="0">
                                <a:latin typeface="Cambria Math" panose="02040503050406030204" pitchFamily="18" charset="0"/>
                              </a:rPr>
                              <m:t>𝑛</m:t>
                            </m:r>
                          </m:sub>
                        </m:sSub>
                      </m:oMath>
                    </m:oMathPara>
                  </a14:m>
                  <a:endParaRPr lang="en-US" sz="1600" dirty="0"/>
                </a:p>
              </p:txBody>
            </p:sp>
          </mc:Choice>
          <mc:Fallback xmlns="">
            <p:sp>
              <p:nvSpPr>
                <p:cNvPr id="22" name="TextBox 21">
                  <a:extLst>
                    <a:ext uri="{FF2B5EF4-FFF2-40B4-BE49-F238E27FC236}">
                      <a16:creationId xmlns:a16="http://schemas.microsoft.com/office/drawing/2014/main" id="{3B9CEAB0-A479-887B-1ED7-D7E86B322357}"/>
                    </a:ext>
                  </a:extLst>
                </p:cNvPr>
                <p:cNvSpPr txBox="1">
                  <a:spLocks noRot="1" noChangeAspect="1" noMove="1" noResize="1" noEditPoints="1" noAdjustHandles="1" noChangeArrowheads="1" noChangeShapeType="1" noTextEdit="1"/>
                </p:cNvSpPr>
                <p:nvPr/>
              </p:nvSpPr>
              <p:spPr>
                <a:xfrm>
                  <a:off x="4807445" y="2610466"/>
                  <a:ext cx="336188" cy="338554"/>
                </a:xfrm>
                <a:prstGeom prst="rect">
                  <a:avLst/>
                </a:prstGeom>
                <a:blipFill>
                  <a:blip r:embed="rId7"/>
                  <a:stretch>
                    <a:fillRect/>
                  </a:stretch>
                </a:blipFill>
              </p:spPr>
              <p:txBody>
                <a:bodyPr/>
                <a:lstStyle/>
                <a:p>
                  <a:r>
                    <a:rPr lang="en-US">
                      <a:noFill/>
                    </a:rPr>
                    <a:t> </a:t>
                  </a:r>
                </a:p>
              </p:txBody>
            </p:sp>
          </mc:Fallback>
        </mc:AlternateContent>
        <p:sp>
          <p:nvSpPr>
            <p:cNvPr id="23" name="TextBox 22">
              <a:extLst>
                <a:ext uri="{FF2B5EF4-FFF2-40B4-BE49-F238E27FC236}">
                  <a16:creationId xmlns:a16="http://schemas.microsoft.com/office/drawing/2014/main" id="{3EA201BB-189A-C989-0769-8FCC399CC92D}"/>
                </a:ext>
              </a:extLst>
            </p:cNvPr>
            <p:cNvSpPr txBox="1"/>
            <p:nvPr/>
          </p:nvSpPr>
          <p:spPr>
            <a:xfrm>
              <a:off x="7499395" y="5399778"/>
              <a:ext cx="708848" cy="307777"/>
            </a:xfrm>
            <a:prstGeom prst="rect">
              <a:avLst/>
            </a:prstGeom>
            <a:noFill/>
          </p:spPr>
          <p:txBody>
            <a:bodyPr wrap="none" rtlCol="0">
              <a:spAutoFit/>
            </a:bodyPr>
            <a:lstStyle/>
            <a:p>
              <a:r>
                <a:rPr lang="en-US" sz="1400" dirty="0"/>
                <a:t>Output</a:t>
              </a:r>
            </a:p>
          </p:txBody>
        </p:sp>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2E36586E-F141-420C-7EED-423010B61C3A}"/>
                    </a:ext>
                  </a:extLst>
                </p:cNvPr>
                <p:cNvSpPr txBox="1"/>
                <p:nvPr/>
              </p:nvSpPr>
              <p:spPr>
                <a:xfrm>
                  <a:off x="6087422" y="5710373"/>
                  <a:ext cx="336188"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600" b="0" i="1" dirty="0" smtClean="0">
                                <a:latin typeface="Cambria Math" panose="02040503050406030204" pitchFamily="18" charset="0"/>
                              </a:rPr>
                            </m:ctrlPr>
                          </m:sSubPr>
                          <m:e>
                            <m:r>
                              <a:rPr lang="en-US" sz="1600" b="0" i="1" dirty="0" smtClean="0">
                                <a:latin typeface="Cambria Math" panose="02040503050406030204" pitchFamily="18" charset="0"/>
                              </a:rPr>
                              <m:t>𝑌</m:t>
                            </m:r>
                          </m:e>
                          <m:sub>
                            <m:r>
                              <a:rPr lang="en-US" sz="1600" b="0" i="1" dirty="0" smtClean="0">
                                <a:latin typeface="Cambria Math" panose="02040503050406030204" pitchFamily="18" charset="0"/>
                              </a:rPr>
                              <m:t>𝑛</m:t>
                            </m:r>
                          </m:sub>
                        </m:sSub>
                      </m:oMath>
                    </m:oMathPara>
                  </a14:m>
                  <a:endParaRPr lang="en-US" sz="1600" dirty="0"/>
                </a:p>
              </p:txBody>
            </p:sp>
          </mc:Choice>
          <mc:Fallback xmlns="">
            <p:sp>
              <p:nvSpPr>
                <p:cNvPr id="27" name="TextBox 26">
                  <a:extLst>
                    <a:ext uri="{FF2B5EF4-FFF2-40B4-BE49-F238E27FC236}">
                      <a16:creationId xmlns:a16="http://schemas.microsoft.com/office/drawing/2014/main" id="{2E36586E-F141-420C-7EED-423010B61C3A}"/>
                    </a:ext>
                  </a:extLst>
                </p:cNvPr>
                <p:cNvSpPr txBox="1">
                  <a:spLocks noRot="1" noChangeAspect="1" noMove="1" noResize="1" noEditPoints="1" noAdjustHandles="1" noChangeArrowheads="1" noChangeShapeType="1" noTextEdit="1"/>
                </p:cNvSpPr>
                <p:nvPr/>
              </p:nvSpPr>
              <p:spPr>
                <a:xfrm>
                  <a:off x="6087422" y="5710373"/>
                  <a:ext cx="336188" cy="338554"/>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D96A384E-E5BA-CFBF-405A-1B2B6381FCA9}"/>
                    </a:ext>
                  </a:extLst>
                </p:cNvPr>
                <p:cNvSpPr txBox="1"/>
                <p:nvPr/>
              </p:nvSpPr>
              <p:spPr>
                <a:xfrm>
                  <a:off x="6048380" y="2409366"/>
                  <a:ext cx="336188"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600" b="0" i="1" dirty="0" smtClean="0">
                            <a:latin typeface="Cambria Math" panose="02040503050406030204" pitchFamily="18" charset="0"/>
                          </a:rPr>
                          <m:t>𝐴</m:t>
                        </m:r>
                      </m:oMath>
                    </m:oMathPara>
                  </a14:m>
                  <a:endParaRPr lang="en-US" sz="1600" dirty="0"/>
                </a:p>
              </p:txBody>
            </p:sp>
          </mc:Choice>
          <mc:Fallback xmlns="">
            <p:sp>
              <p:nvSpPr>
                <p:cNvPr id="28" name="TextBox 27">
                  <a:extLst>
                    <a:ext uri="{FF2B5EF4-FFF2-40B4-BE49-F238E27FC236}">
                      <a16:creationId xmlns:a16="http://schemas.microsoft.com/office/drawing/2014/main" id="{D96A384E-E5BA-CFBF-405A-1B2B6381FCA9}"/>
                    </a:ext>
                  </a:extLst>
                </p:cNvPr>
                <p:cNvSpPr txBox="1">
                  <a:spLocks noRot="1" noChangeAspect="1" noMove="1" noResize="1" noEditPoints="1" noAdjustHandles="1" noChangeArrowheads="1" noChangeShapeType="1" noTextEdit="1"/>
                </p:cNvSpPr>
                <p:nvPr/>
              </p:nvSpPr>
              <p:spPr>
                <a:xfrm>
                  <a:off x="6048380" y="2409366"/>
                  <a:ext cx="336188" cy="338554"/>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9" name="TextBox 28">
                  <a:extLst>
                    <a:ext uri="{FF2B5EF4-FFF2-40B4-BE49-F238E27FC236}">
                      <a16:creationId xmlns:a16="http://schemas.microsoft.com/office/drawing/2014/main" id="{E4956AC6-9881-0B6F-6731-FE35B38DF143}"/>
                    </a:ext>
                  </a:extLst>
                </p:cNvPr>
                <p:cNvSpPr txBox="1"/>
                <p:nvPr/>
              </p:nvSpPr>
              <p:spPr>
                <a:xfrm>
                  <a:off x="5788242" y="5354015"/>
                  <a:ext cx="336188"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600" b="0" i="1" dirty="0" smtClean="0">
                            <a:latin typeface="Cambria Math" panose="02040503050406030204" pitchFamily="18" charset="0"/>
                          </a:rPr>
                          <m:t>𝐴</m:t>
                        </m:r>
                      </m:oMath>
                    </m:oMathPara>
                  </a14:m>
                  <a:endParaRPr lang="en-US" sz="1600" dirty="0"/>
                </a:p>
              </p:txBody>
            </p:sp>
          </mc:Choice>
          <mc:Fallback xmlns="">
            <p:sp>
              <p:nvSpPr>
                <p:cNvPr id="29" name="TextBox 28">
                  <a:extLst>
                    <a:ext uri="{FF2B5EF4-FFF2-40B4-BE49-F238E27FC236}">
                      <a16:creationId xmlns:a16="http://schemas.microsoft.com/office/drawing/2014/main" id="{E4956AC6-9881-0B6F-6731-FE35B38DF143}"/>
                    </a:ext>
                  </a:extLst>
                </p:cNvPr>
                <p:cNvSpPr txBox="1">
                  <a:spLocks noRot="1" noChangeAspect="1" noMove="1" noResize="1" noEditPoints="1" noAdjustHandles="1" noChangeArrowheads="1" noChangeShapeType="1" noTextEdit="1"/>
                </p:cNvSpPr>
                <p:nvPr/>
              </p:nvSpPr>
              <p:spPr>
                <a:xfrm>
                  <a:off x="5788242" y="5354015"/>
                  <a:ext cx="336188" cy="338554"/>
                </a:xfrm>
                <a:prstGeom prst="rect">
                  <a:avLst/>
                </a:prstGeom>
                <a:blipFill>
                  <a:blip r:embed="rId10"/>
                  <a:stretch>
                    <a:fillRect/>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98019472-529A-743D-D7DA-DDA898F1DB6A}"/>
                  </a:ext>
                </a:extLst>
              </p:cNvPr>
              <p:cNvSpPr txBox="1"/>
              <p:nvPr/>
            </p:nvSpPr>
            <p:spPr>
              <a:xfrm>
                <a:off x="7858365" y="3607336"/>
                <a:ext cx="455509"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solidFill>
                            <a:srgbClr val="00B0F0"/>
                          </a:solidFill>
                          <a:latin typeface="Cambria Math" panose="02040503050406030204" pitchFamily="18" charset="0"/>
                        </a:rPr>
                        <m:t>𝐼</m:t>
                      </m:r>
                      <m:sSup>
                        <m:sSupPr>
                          <m:ctrlPr>
                            <a:rPr lang="en-US" sz="1400" b="0" i="1" dirty="0" smtClean="0">
                              <a:solidFill>
                                <a:srgbClr val="00B0F0"/>
                              </a:solidFill>
                              <a:latin typeface="Cambria Math" panose="02040503050406030204" pitchFamily="18" charset="0"/>
                            </a:rPr>
                          </m:ctrlPr>
                        </m:sSupPr>
                        <m:e>
                          <m:r>
                            <a:rPr lang="en-US" sz="1400" b="0" i="1" dirty="0" smtClean="0">
                              <a:solidFill>
                                <a:srgbClr val="00B0F0"/>
                              </a:solidFill>
                              <a:latin typeface="Cambria Math" panose="02040503050406030204" pitchFamily="18" charset="0"/>
                            </a:rPr>
                            <m:t>𝑆</m:t>
                          </m:r>
                        </m:e>
                        <m:sup>
                          <m:r>
                            <a:rPr lang="en-US" sz="1400" b="0" i="1" dirty="0" smtClean="0">
                              <a:solidFill>
                                <a:srgbClr val="00B0F0"/>
                              </a:solidFill>
                              <a:latin typeface="Cambria Math" panose="02040503050406030204" pitchFamily="18" charset="0"/>
                            </a:rPr>
                            <m:t>′</m:t>
                          </m:r>
                        </m:sup>
                      </m:sSup>
                    </m:oMath>
                  </m:oMathPara>
                </a14:m>
                <a:endParaRPr lang="en-US" sz="1400" dirty="0">
                  <a:solidFill>
                    <a:srgbClr val="00B0F0"/>
                  </a:solidFill>
                </a:endParaRPr>
              </a:p>
            </p:txBody>
          </p:sp>
        </mc:Choice>
        <mc:Fallback xmlns="">
          <p:sp>
            <p:nvSpPr>
              <p:cNvPr id="31" name="TextBox 30">
                <a:extLst>
                  <a:ext uri="{FF2B5EF4-FFF2-40B4-BE49-F238E27FC236}">
                    <a16:creationId xmlns:a16="http://schemas.microsoft.com/office/drawing/2014/main" id="{98019472-529A-743D-D7DA-DDA898F1DB6A}"/>
                  </a:ext>
                </a:extLst>
              </p:cNvPr>
              <p:cNvSpPr txBox="1">
                <a:spLocks noRot="1" noChangeAspect="1" noMove="1" noResize="1" noEditPoints="1" noAdjustHandles="1" noChangeArrowheads="1" noChangeShapeType="1" noTextEdit="1"/>
              </p:cNvSpPr>
              <p:nvPr/>
            </p:nvSpPr>
            <p:spPr>
              <a:xfrm>
                <a:off x="7858365" y="3607336"/>
                <a:ext cx="455509" cy="307777"/>
              </a:xfrm>
              <a:prstGeom prst="rect">
                <a:avLst/>
              </a:prstGeom>
              <a:blipFill>
                <a:blip r:embed="rId11"/>
                <a:stretch>
                  <a:fillRect/>
                </a:stretch>
              </a:blipFill>
            </p:spPr>
            <p:txBody>
              <a:bodyPr/>
              <a:lstStyle/>
              <a:p>
                <a:r>
                  <a:rPr lang="en-US">
                    <a:noFill/>
                  </a:rPr>
                  <a:t> </a:t>
                </a:r>
              </a:p>
            </p:txBody>
          </p:sp>
        </mc:Fallback>
      </mc:AlternateContent>
      <p:grpSp>
        <p:nvGrpSpPr>
          <p:cNvPr id="48" name="Group 47">
            <a:extLst>
              <a:ext uri="{FF2B5EF4-FFF2-40B4-BE49-F238E27FC236}">
                <a16:creationId xmlns:a16="http://schemas.microsoft.com/office/drawing/2014/main" id="{273ED7C9-0F6D-9671-41E3-FF48A15CB2AF}"/>
              </a:ext>
            </a:extLst>
          </p:cNvPr>
          <p:cNvGrpSpPr/>
          <p:nvPr/>
        </p:nvGrpSpPr>
        <p:grpSpPr>
          <a:xfrm>
            <a:off x="6064430" y="1629032"/>
            <a:ext cx="1828800" cy="4419895"/>
            <a:chOff x="5400144" y="1716272"/>
            <a:chExt cx="1828800" cy="4419895"/>
          </a:xfrm>
        </p:grpSpPr>
        <p:sp>
          <p:nvSpPr>
            <p:cNvPr id="30" name="Freeform: Shape 29">
              <a:extLst>
                <a:ext uri="{FF2B5EF4-FFF2-40B4-BE49-F238E27FC236}">
                  <a16:creationId xmlns:a16="http://schemas.microsoft.com/office/drawing/2014/main" id="{52C1FDCC-3BA6-D183-E0AE-5EA54D11B6BE}"/>
                </a:ext>
              </a:extLst>
            </p:cNvPr>
            <p:cNvSpPr/>
            <p:nvPr/>
          </p:nvSpPr>
          <p:spPr>
            <a:xfrm>
              <a:off x="5400144" y="1716272"/>
              <a:ext cx="1828800" cy="2251994"/>
            </a:xfrm>
            <a:custGeom>
              <a:avLst/>
              <a:gdLst>
                <a:gd name="connsiteX0" fmla="*/ 0 w 3359150"/>
                <a:gd name="connsiteY0" fmla="*/ 0 h 3352800"/>
                <a:gd name="connsiteX1" fmla="*/ 1358900 w 3359150"/>
                <a:gd name="connsiteY1" fmla="*/ 2051050 h 3352800"/>
                <a:gd name="connsiteX2" fmla="*/ 3359150 w 3359150"/>
                <a:gd name="connsiteY2" fmla="*/ 3352800 h 3352800"/>
              </a:gdLst>
              <a:ahLst/>
              <a:cxnLst>
                <a:cxn ang="0">
                  <a:pos x="connsiteX0" y="connsiteY0"/>
                </a:cxn>
                <a:cxn ang="0">
                  <a:pos x="connsiteX1" y="connsiteY1"/>
                </a:cxn>
                <a:cxn ang="0">
                  <a:pos x="connsiteX2" y="connsiteY2"/>
                </a:cxn>
              </a:cxnLst>
              <a:rect l="l" t="t" r="r" b="b"/>
              <a:pathLst>
                <a:path w="3359150" h="3352800">
                  <a:moveTo>
                    <a:pt x="0" y="0"/>
                  </a:moveTo>
                  <a:cubicBezTo>
                    <a:pt x="399521" y="746125"/>
                    <a:pt x="799042" y="1492250"/>
                    <a:pt x="1358900" y="2051050"/>
                  </a:cubicBezTo>
                  <a:cubicBezTo>
                    <a:pt x="1918758" y="2609850"/>
                    <a:pt x="2638954" y="2981325"/>
                    <a:pt x="3359150" y="3352800"/>
                  </a:cubicBezTo>
                </a:path>
              </a:pathLst>
            </a:custGeom>
            <a:noFill/>
            <a:ln w="1905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BFE5434A-D613-076D-0C15-4143D7DFD30F}"/>
                </a:ext>
              </a:extLst>
            </p:cNvPr>
            <p:cNvSpPr/>
            <p:nvPr/>
          </p:nvSpPr>
          <p:spPr>
            <a:xfrm>
              <a:off x="5947163" y="2850295"/>
              <a:ext cx="73152" cy="73152"/>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a:extLst>
                <a:ext uri="{FF2B5EF4-FFF2-40B4-BE49-F238E27FC236}">
                  <a16:creationId xmlns:a16="http://schemas.microsoft.com/office/drawing/2014/main" id="{D69823B4-EB3D-446F-977D-9395431CB975}"/>
                </a:ext>
              </a:extLst>
            </p:cNvPr>
            <p:cNvCxnSpPr>
              <a:cxnSpLocks/>
              <a:stCxn id="32" idx="4"/>
            </p:cNvCxnSpPr>
            <p:nvPr/>
          </p:nvCxnSpPr>
          <p:spPr>
            <a:xfrm>
              <a:off x="5983739" y="2923447"/>
              <a:ext cx="0" cy="286434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4CD1C36F-159B-9CD6-90E5-D7BBD3B3AE06}"/>
                </a:ext>
              </a:extLst>
            </p:cNvPr>
            <p:cNvCxnSpPr>
              <a:cxnSpLocks/>
            </p:cNvCxnSpPr>
            <p:nvPr/>
          </p:nvCxnSpPr>
          <p:spPr>
            <a:xfrm>
              <a:off x="5981857" y="5757880"/>
              <a:ext cx="0" cy="6808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id="{67968A21-E270-02D0-DC64-4D104BA08CEB}"/>
                </a:ext>
              </a:extLst>
            </p:cNvPr>
            <p:cNvSpPr/>
            <p:nvPr/>
          </p:nvSpPr>
          <p:spPr>
            <a:xfrm>
              <a:off x="5947279" y="5146674"/>
              <a:ext cx="73152" cy="73152"/>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37" name="TextBox 36">
                  <a:extLst>
                    <a:ext uri="{FF2B5EF4-FFF2-40B4-BE49-F238E27FC236}">
                      <a16:creationId xmlns:a16="http://schemas.microsoft.com/office/drawing/2014/main" id="{6BBF3E13-B9EB-59C6-9E91-4D02DD904F4F}"/>
                    </a:ext>
                  </a:extLst>
                </p:cNvPr>
                <p:cNvSpPr txBox="1"/>
                <p:nvPr/>
              </p:nvSpPr>
              <p:spPr>
                <a:xfrm>
                  <a:off x="5983739" y="2500963"/>
                  <a:ext cx="336188"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600" b="0" i="1" dirty="0" smtClean="0">
                            <a:latin typeface="Cambria Math" panose="02040503050406030204" pitchFamily="18" charset="0"/>
                          </a:rPr>
                          <m:t>𝐵</m:t>
                        </m:r>
                      </m:oMath>
                    </m:oMathPara>
                  </a14:m>
                  <a:endParaRPr lang="en-US" sz="1600" dirty="0"/>
                </a:p>
              </p:txBody>
            </p:sp>
          </mc:Choice>
          <mc:Fallback xmlns="">
            <p:sp>
              <p:nvSpPr>
                <p:cNvPr id="37" name="TextBox 36">
                  <a:extLst>
                    <a:ext uri="{FF2B5EF4-FFF2-40B4-BE49-F238E27FC236}">
                      <a16:creationId xmlns:a16="http://schemas.microsoft.com/office/drawing/2014/main" id="{6BBF3E13-B9EB-59C6-9E91-4D02DD904F4F}"/>
                    </a:ext>
                  </a:extLst>
                </p:cNvPr>
                <p:cNvSpPr txBox="1">
                  <a:spLocks noRot="1" noChangeAspect="1" noMove="1" noResize="1" noEditPoints="1" noAdjustHandles="1" noChangeArrowheads="1" noChangeShapeType="1" noTextEdit="1"/>
                </p:cNvSpPr>
                <p:nvPr/>
              </p:nvSpPr>
              <p:spPr>
                <a:xfrm>
                  <a:off x="5983739" y="2500963"/>
                  <a:ext cx="336188" cy="338554"/>
                </a:xfrm>
                <a:prstGeom prst="rect">
                  <a:avLst/>
                </a:prstGeom>
                <a:blipFill>
                  <a:blip r:embed="rId1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8" name="TextBox 37">
                  <a:extLst>
                    <a:ext uri="{FF2B5EF4-FFF2-40B4-BE49-F238E27FC236}">
                      <a16:creationId xmlns:a16="http://schemas.microsoft.com/office/drawing/2014/main" id="{8B7D4C02-18BF-D23A-B055-095D0A18C684}"/>
                    </a:ext>
                  </a:extLst>
                </p:cNvPr>
                <p:cNvSpPr txBox="1"/>
                <p:nvPr/>
              </p:nvSpPr>
              <p:spPr>
                <a:xfrm>
                  <a:off x="5998948" y="5023741"/>
                  <a:ext cx="336188"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600" b="0" i="1" dirty="0" smtClean="0">
                            <a:latin typeface="Cambria Math" panose="02040503050406030204" pitchFamily="18" charset="0"/>
                          </a:rPr>
                          <m:t>𝐵</m:t>
                        </m:r>
                      </m:oMath>
                    </m:oMathPara>
                  </a14:m>
                  <a:endParaRPr lang="en-US" sz="1600" dirty="0"/>
                </a:p>
              </p:txBody>
            </p:sp>
          </mc:Choice>
          <mc:Fallback xmlns="">
            <p:sp>
              <p:nvSpPr>
                <p:cNvPr id="38" name="TextBox 37">
                  <a:extLst>
                    <a:ext uri="{FF2B5EF4-FFF2-40B4-BE49-F238E27FC236}">
                      <a16:creationId xmlns:a16="http://schemas.microsoft.com/office/drawing/2014/main" id="{8B7D4C02-18BF-D23A-B055-095D0A18C684}"/>
                    </a:ext>
                  </a:extLst>
                </p:cNvPr>
                <p:cNvSpPr txBox="1">
                  <a:spLocks noRot="1" noChangeAspect="1" noMove="1" noResize="1" noEditPoints="1" noAdjustHandles="1" noChangeArrowheads="1" noChangeShapeType="1" noTextEdit="1"/>
                </p:cNvSpPr>
                <p:nvPr/>
              </p:nvSpPr>
              <p:spPr>
                <a:xfrm>
                  <a:off x="5998948" y="5023741"/>
                  <a:ext cx="336188" cy="338554"/>
                </a:xfrm>
                <a:prstGeom prst="rect">
                  <a:avLst/>
                </a:prstGeom>
                <a:blipFill>
                  <a:blip r:embed="rId1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9" name="TextBox 38">
                  <a:extLst>
                    <a:ext uri="{FF2B5EF4-FFF2-40B4-BE49-F238E27FC236}">
                      <a16:creationId xmlns:a16="http://schemas.microsoft.com/office/drawing/2014/main" id="{37A8141E-2EDD-1433-8E18-D41782E1CB93}"/>
                    </a:ext>
                  </a:extLst>
                </p:cNvPr>
                <p:cNvSpPr txBox="1"/>
                <p:nvPr/>
              </p:nvSpPr>
              <p:spPr>
                <a:xfrm>
                  <a:off x="5678151" y="3639595"/>
                  <a:ext cx="336188"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US" sz="1600" b="0" i="1" dirty="0" smtClean="0">
                                <a:latin typeface="Cambria Math" panose="02040503050406030204" pitchFamily="18" charset="0"/>
                              </a:rPr>
                            </m:ctrlPr>
                          </m:sSupPr>
                          <m:e>
                            <m:r>
                              <a:rPr lang="en-US" sz="1600" b="0" i="1" dirty="0" smtClean="0">
                                <a:latin typeface="Cambria Math" panose="02040503050406030204" pitchFamily="18" charset="0"/>
                              </a:rPr>
                              <m:t>𝑌</m:t>
                            </m:r>
                          </m:e>
                          <m:sup>
                            <m:r>
                              <a:rPr lang="en-US" sz="1600" b="0" i="1" dirty="0" smtClean="0">
                                <a:latin typeface="Cambria Math" panose="02040503050406030204" pitchFamily="18" charset="0"/>
                              </a:rPr>
                              <m:t>′</m:t>
                            </m:r>
                          </m:sup>
                        </m:sSup>
                      </m:oMath>
                    </m:oMathPara>
                  </a14:m>
                  <a:endParaRPr lang="en-US" sz="1600" dirty="0"/>
                </a:p>
              </p:txBody>
            </p:sp>
          </mc:Choice>
          <mc:Fallback xmlns="">
            <p:sp>
              <p:nvSpPr>
                <p:cNvPr id="39" name="TextBox 38">
                  <a:extLst>
                    <a:ext uri="{FF2B5EF4-FFF2-40B4-BE49-F238E27FC236}">
                      <a16:creationId xmlns:a16="http://schemas.microsoft.com/office/drawing/2014/main" id="{37A8141E-2EDD-1433-8E18-D41782E1CB93}"/>
                    </a:ext>
                  </a:extLst>
                </p:cNvPr>
                <p:cNvSpPr txBox="1">
                  <a:spLocks noRot="1" noChangeAspect="1" noMove="1" noResize="1" noEditPoints="1" noAdjustHandles="1" noChangeArrowheads="1" noChangeShapeType="1" noTextEdit="1"/>
                </p:cNvSpPr>
                <p:nvPr/>
              </p:nvSpPr>
              <p:spPr>
                <a:xfrm>
                  <a:off x="5678151" y="3639595"/>
                  <a:ext cx="336188" cy="338554"/>
                </a:xfrm>
                <a:prstGeom prst="rect">
                  <a:avLst/>
                </a:prstGeom>
                <a:blipFill>
                  <a:blip r:embed="rId1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1" name="TextBox 40">
                  <a:extLst>
                    <a:ext uri="{FF2B5EF4-FFF2-40B4-BE49-F238E27FC236}">
                      <a16:creationId xmlns:a16="http://schemas.microsoft.com/office/drawing/2014/main" id="{315BF167-FD3F-3B17-821C-719BF65A33B5}"/>
                    </a:ext>
                  </a:extLst>
                </p:cNvPr>
                <p:cNvSpPr txBox="1"/>
                <p:nvPr/>
              </p:nvSpPr>
              <p:spPr>
                <a:xfrm>
                  <a:off x="5983739" y="5797613"/>
                  <a:ext cx="336188"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US" sz="1600" b="0" i="1" dirty="0" smtClean="0">
                                <a:latin typeface="Cambria Math" panose="02040503050406030204" pitchFamily="18" charset="0"/>
                              </a:rPr>
                            </m:ctrlPr>
                          </m:sSupPr>
                          <m:e>
                            <m:r>
                              <a:rPr lang="en-US" sz="1600" b="0" i="1" dirty="0" smtClean="0">
                                <a:latin typeface="Cambria Math" panose="02040503050406030204" pitchFamily="18" charset="0"/>
                              </a:rPr>
                              <m:t>𝑌</m:t>
                            </m:r>
                          </m:e>
                          <m:sup>
                            <m:r>
                              <a:rPr lang="en-US" sz="1600" b="0" i="1" dirty="0" smtClean="0">
                                <a:latin typeface="Cambria Math" panose="02040503050406030204" pitchFamily="18" charset="0"/>
                              </a:rPr>
                              <m:t>′</m:t>
                            </m:r>
                          </m:sup>
                        </m:sSup>
                      </m:oMath>
                    </m:oMathPara>
                  </a14:m>
                  <a:endParaRPr lang="en-US" sz="1600" dirty="0"/>
                </a:p>
              </p:txBody>
            </p:sp>
          </mc:Choice>
          <mc:Fallback xmlns="">
            <p:sp>
              <p:nvSpPr>
                <p:cNvPr id="41" name="TextBox 40">
                  <a:extLst>
                    <a:ext uri="{FF2B5EF4-FFF2-40B4-BE49-F238E27FC236}">
                      <a16:creationId xmlns:a16="http://schemas.microsoft.com/office/drawing/2014/main" id="{315BF167-FD3F-3B17-821C-719BF65A33B5}"/>
                    </a:ext>
                  </a:extLst>
                </p:cNvPr>
                <p:cNvSpPr txBox="1">
                  <a:spLocks noRot="1" noChangeAspect="1" noMove="1" noResize="1" noEditPoints="1" noAdjustHandles="1" noChangeArrowheads="1" noChangeShapeType="1" noTextEdit="1"/>
                </p:cNvSpPr>
                <p:nvPr/>
              </p:nvSpPr>
              <p:spPr>
                <a:xfrm>
                  <a:off x="5983739" y="5797613"/>
                  <a:ext cx="336188" cy="338554"/>
                </a:xfrm>
                <a:prstGeom prst="rect">
                  <a:avLst/>
                </a:prstGeom>
                <a:blipFill>
                  <a:blip r:embed="rId15"/>
                  <a:stretch>
                    <a:fillRect/>
                  </a:stretch>
                </a:blipFill>
              </p:spPr>
              <p:txBody>
                <a:bodyPr/>
                <a:lstStyle/>
                <a:p>
                  <a:r>
                    <a:rPr lang="en-US">
                      <a:noFill/>
                    </a:rPr>
                    <a:t> </a:t>
                  </a:r>
                </a:p>
              </p:txBody>
            </p:sp>
          </mc:Fallback>
        </mc:AlternateContent>
      </p:grpSp>
      <p:grpSp>
        <p:nvGrpSpPr>
          <p:cNvPr id="49" name="Group 48">
            <a:extLst>
              <a:ext uri="{FF2B5EF4-FFF2-40B4-BE49-F238E27FC236}">
                <a16:creationId xmlns:a16="http://schemas.microsoft.com/office/drawing/2014/main" id="{8413307A-9C0E-3679-4F1C-E06361AD585A}"/>
              </a:ext>
            </a:extLst>
          </p:cNvPr>
          <p:cNvGrpSpPr/>
          <p:nvPr/>
        </p:nvGrpSpPr>
        <p:grpSpPr>
          <a:xfrm>
            <a:off x="4808968" y="1518859"/>
            <a:ext cx="3751266" cy="407759"/>
            <a:chOff x="4815840" y="3095602"/>
            <a:chExt cx="3751266" cy="407759"/>
          </a:xfrm>
        </p:grpSpPr>
        <p:cxnSp>
          <p:nvCxnSpPr>
            <p:cNvPr id="40" name="Straight Connector 39">
              <a:extLst>
                <a:ext uri="{FF2B5EF4-FFF2-40B4-BE49-F238E27FC236}">
                  <a16:creationId xmlns:a16="http://schemas.microsoft.com/office/drawing/2014/main" id="{077FEF2E-446A-5CD1-BDE1-1FC9E0A1E917}"/>
                </a:ext>
              </a:extLst>
            </p:cNvPr>
            <p:cNvCxnSpPr>
              <a:cxnSpLocks/>
            </p:cNvCxnSpPr>
            <p:nvPr/>
          </p:nvCxnSpPr>
          <p:spPr>
            <a:xfrm>
              <a:off x="5127905" y="3375443"/>
              <a:ext cx="292735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2" name="TextBox 41">
                  <a:extLst>
                    <a:ext uri="{FF2B5EF4-FFF2-40B4-BE49-F238E27FC236}">
                      <a16:creationId xmlns:a16="http://schemas.microsoft.com/office/drawing/2014/main" id="{869EBA6A-4EB4-2A32-B755-504D22C9F8A2}"/>
                    </a:ext>
                  </a:extLst>
                </p:cNvPr>
                <p:cNvSpPr txBox="1"/>
                <p:nvPr/>
              </p:nvSpPr>
              <p:spPr>
                <a:xfrm>
                  <a:off x="8031960" y="3195584"/>
                  <a:ext cx="53514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solidFill>
                              <a:srgbClr val="C00000"/>
                            </a:solidFill>
                            <a:latin typeface="Cambria Math" panose="02040503050406030204" pitchFamily="18" charset="0"/>
                          </a:rPr>
                          <m:t>𝐿</m:t>
                        </m:r>
                        <m:sSup>
                          <m:sSupPr>
                            <m:ctrlPr>
                              <a:rPr lang="en-US" sz="1400" b="0" i="1" dirty="0" smtClean="0">
                                <a:solidFill>
                                  <a:srgbClr val="C00000"/>
                                </a:solidFill>
                                <a:latin typeface="Cambria Math" panose="02040503050406030204" pitchFamily="18" charset="0"/>
                              </a:rPr>
                            </m:ctrlPr>
                          </m:sSupPr>
                          <m:e>
                            <m:r>
                              <a:rPr lang="en-US" sz="1400" b="0" i="1" dirty="0" smtClean="0">
                                <a:solidFill>
                                  <a:srgbClr val="C00000"/>
                                </a:solidFill>
                                <a:latin typeface="Cambria Math" panose="02040503050406030204" pitchFamily="18" charset="0"/>
                              </a:rPr>
                              <m:t>𝑀</m:t>
                            </m:r>
                          </m:e>
                          <m:sup>
                            <m:r>
                              <a:rPr lang="en-US" sz="1400" b="0" i="1" dirty="0" smtClean="0">
                                <a:solidFill>
                                  <a:srgbClr val="C00000"/>
                                </a:solidFill>
                                <a:latin typeface="Cambria Math" panose="02040503050406030204" pitchFamily="18" charset="0"/>
                              </a:rPr>
                              <m:t>′</m:t>
                            </m:r>
                          </m:sup>
                        </m:sSup>
                      </m:oMath>
                    </m:oMathPara>
                  </a14:m>
                  <a:endParaRPr lang="en-US" sz="1400" dirty="0">
                    <a:solidFill>
                      <a:srgbClr val="C00000"/>
                    </a:solidFill>
                  </a:endParaRPr>
                </a:p>
              </p:txBody>
            </p:sp>
          </mc:Choice>
          <mc:Fallback xmlns="">
            <p:sp>
              <p:nvSpPr>
                <p:cNvPr id="42" name="TextBox 41">
                  <a:extLst>
                    <a:ext uri="{FF2B5EF4-FFF2-40B4-BE49-F238E27FC236}">
                      <a16:creationId xmlns:a16="http://schemas.microsoft.com/office/drawing/2014/main" id="{869EBA6A-4EB4-2A32-B755-504D22C9F8A2}"/>
                    </a:ext>
                  </a:extLst>
                </p:cNvPr>
                <p:cNvSpPr txBox="1">
                  <a:spLocks noRot="1" noChangeAspect="1" noMove="1" noResize="1" noEditPoints="1" noAdjustHandles="1" noChangeArrowheads="1" noChangeShapeType="1" noTextEdit="1"/>
                </p:cNvSpPr>
                <p:nvPr/>
              </p:nvSpPr>
              <p:spPr>
                <a:xfrm>
                  <a:off x="8031960" y="3195584"/>
                  <a:ext cx="535146" cy="307777"/>
                </a:xfrm>
                <a:prstGeom prst="rect">
                  <a:avLst/>
                </a:prstGeom>
                <a:blipFill>
                  <a:blip r:embed="rId16"/>
                  <a:stretch>
                    <a:fillRect/>
                  </a:stretch>
                </a:blipFill>
              </p:spPr>
              <p:txBody>
                <a:bodyPr/>
                <a:lstStyle/>
                <a:p>
                  <a:r>
                    <a:rPr lang="en-US">
                      <a:noFill/>
                    </a:rPr>
                    <a:t> </a:t>
                  </a:r>
                </a:p>
              </p:txBody>
            </p:sp>
          </mc:Fallback>
        </mc:AlternateContent>
        <p:sp>
          <p:nvSpPr>
            <p:cNvPr id="43" name="Oval 42">
              <a:extLst>
                <a:ext uri="{FF2B5EF4-FFF2-40B4-BE49-F238E27FC236}">
                  <a16:creationId xmlns:a16="http://schemas.microsoft.com/office/drawing/2014/main" id="{0DDA0299-C3DB-E358-E26E-1EF70DE94F33}"/>
                </a:ext>
              </a:extLst>
            </p:cNvPr>
            <p:cNvSpPr/>
            <p:nvPr/>
          </p:nvSpPr>
          <p:spPr>
            <a:xfrm>
              <a:off x="6101809" y="3338867"/>
              <a:ext cx="73152" cy="73152"/>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44" name="TextBox 43">
                  <a:extLst>
                    <a:ext uri="{FF2B5EF4-FFF2-40B4-BE49-F238E27FC236}">
                      <a16:creationId xmlns:a16="http://schemas.microsoft.com/office/drawing/2014/main" id="{6E09CC7E-D935-9C16-7162-31705FCADA8E}"/>
                    </a:ext>
                  </a:extLst>
                </p:cNvPr>
                <p:cNvSpPr txBox="1"/>
                <p:nvPr/>
              </p:nvSpPr>
              <p:spPr>
                <a:xfrm>
                  <a:off x="6086658" y="3095602"/>
                  <a:ext cx="336188"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600" b="0" i="1" dirty="0" smtClean="0">
                            <a:latin typeface="Cambria Math" panose="02040503050406030204" pitchFamily="18" charset="0"/>
                          </a:rPr>
                          <m:t>𝐶</m:t>
                        </m:r>
                      </m:oMath>
                    </m:oMathPara>
                  </a14:m>
                  <a:endParaRPr lang="en-US" sz="1600" dirty="0"/>
                </a:p>
              </p:txBody>
            </p:sp>
          </mc:Choice>
          <mc:Fallback xmlns="">
            <p:sp>
              <p:nvSpPr>
                <p:cNvPr id="44" name="TextBox 43">
                  <a:extLst>
                    <a:ext uri="{FF2B5EF4-FFF2-40B4-BE49-F238E27FC236}">
                      <a16:creationId xmlns:a16="http://schemas.microsoft.com/office/drawing/2014/main" id="{6E09CC7E-D935-9C16-7162-31705FCADA8E}"/>
                    </a:ext>
                  </a:extLst>
                </p:cNvPr>
                <p:cNvSpPr txBox="1">
                  <a:spLocks noRot="1" noChangeAspect="1" noMove="1" noResize="1" noEditPoints="1" noAdjustHandles="1" noChangeArrowheads="1" noChangeShapeType="1" noTextEdit="1"/>
                </p:cNvSpPr>
                <p:nvPr/>
              </p:nvSpPr>
              <p:spPr>
                <a:xfrm>
                  <a:off x="6086658" y="3095602"/>
                  <a:ext cx="336188" cy="338554"/>
                </a:xfrm>
                <a:prstGeom prst="rect">
                  <a:avLst/>
                </a:prstGeom>
                <a:blipFill>
                  <a:blip r:embed="rId1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5" name="TextBox 44">
                  <a:extLst>
                    <a:ext uri="{FF2B5EF4-FFF2-40B4-BE49-F238E27FC236}">
                      <a16:creationId xmlns:a16="http://schemas.microsoft.com/office/drawing/2014/main" id="{01DBAB2B-918A-52BA-54A3-CD98F33CB9B8}"/>
                    </a:ext>
                  </a:extLst>
                </p:cNvPr>
                <p:cNvSpPr txBox="1"/>
                <p:nvPr/>
              </p:nvSpPr>
              <p:spPr>
                <a:xfrm>
                  <a:off x="4815840" y="3098157"/>
                  <a:ext cx="336188"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Sup>
                          <m:sSubSupPr>
                            <m:ctrlPr>
                              <a:rPr lang="en-US" sz="1600" b="0" i="1" dirty="0" smtClean="0">
                                <a:latin typeface="Cambria Math" panose="02040503050406030204" pitchFamily="18" charset="0"/>
                              </a:rPr>
                            </m:ctrlPr>
                          </m:sSubSupPr>
                          <m:e>
                            <m:r>
                              <a:rPr lang="en-US" sz="1600" b="0" i="1" dirty="0" smtClean="0">
                                <a:latin typeface="Cambria Math" panose="02040503050406030204" pitchFamily="18" charset="0"/>
                              </a:rPr>
                              <m:t>𝑟</m:t>
                            </m:r>
                          </m:e>
                          <m:sub>
                            <m:r>
                              <a:rPr lang="en-US" sz="1600" b="0" i="1" dirty="0" smtClean="0">
                                <a:latin typeface="Cambria Math" panose="02040503050406030204" pitchFamily="18" charset="0"/>
                              </a:rPr>
                              <m:t>𝑛</m:t>
                            </m:r>
                          </m:sub>
                          <m:sup>
                            <m:r>
                              <a:rPr lang="en-US" sz="1600" b="0" i="1" dirty="0" smtClean="0">
                                <a:latin typeface="Cambria Math" panose="02040503050406030204" pitchFamily="18" charset="0"/>
                              </a:rPr>
                              <m:t>′</m:t>
                            </m:r>
                          </m:sup>
                        </m:sSubSup>
                      </m:oMath>
                    </m:oMathPara>
                  </a14:m>
                  <a:endParaRPr lang="en-US" sz="1600" dirty="0"/>
                </a:p>
              </p:txBody>
            </p:sp>
          </mc:Choice>
          <mc:Fallback xmlns="">
            <p:sp>
              <p:nvSpPr>
                <p:cNvPr id="45" name="TextBox 44">
                  <a:extLst>
                    <a:ext uri="{FF2B5EF4-FFF2-40B4-BE49-F238E27FC236}">
                      <a16:creationId xmlns:a16="http://schemas.microsoft.com/office/drawing/2014/main" id="{01DBAB2B-918A-52BA-54A3-CD98F33CB9B8}"/>
                    </a:ext>
                  </a:extLst>
                </p:cNvPr>
                <p:cNvSpPr txBox="1">
                  <a:spLocks noRot="1" noChangeAspect="1" noMove="1" noResize="1" noEditPoints="1" noAdjustHandles="1" noChangeArrowheads="1" noChangeShapeType="1" noTextEdit="1"/>
                </p:cNvSpPr>
                <p:nvPr/>
              </p:nvSpPr>
              <p:spPr>
                <a:xfrm>
                  <a:off x="4815840" y="3098157"/>
                  <a:ext cx="336188" cy="338554"/>
                </a:xfrm>
                <a:prstGeom prst="rect">
                  <a:avLst/>
                </a:prstGeom>
                <a:blipFill>
                  <a:blip r:embed="rId18"/>
                  <a:stretch>
                    <a:fillRect/>
                  </a:stretch>
                </a:blipFill>
              </p:spPr>
              <p:txBody>
                <a:bodyPr/>
                <a:lstStyle/>
                <a:p>
                  <a:r>
                    <a:rPr lang="en-US">
                      <a:noFill/>
                    </a:rPr>
                    <a:t> </a:t>
                  </a:r>
                </a:p>
              </p:txBody>
            </p:sp>
          </mc:Fallback>
        </mc:AlternateContent>
      </p:grpSp>
      <p:cxnSp>
        <p:nvCxnSpPr>
          <p:cNvPr id="54" name="Straight Connector 53">
            <a:extLst>
              <a:ext uri="{FF2B5EF4-FFF2-40B4-BE49-F238E27FC236}">
                <a16:creationId xmlns:a16="http://schemas.microsoft.com/office/drawing/2014/main" id="{F975CDC4-7083-EADE-AA34-2260DFE73DC6}"/>
              </a:ext>
            </a:extLst>
          </p:cNvPr>
          <p:cNvCxnSpPr>
            <a:cxnSpLocks/>
            <a:stCxn id="43" idx="4"/>
            <a:endCxn id="17" idx="0"/>
          </p:cNvCxnSpPr>
          <p:nvPr/>
        </p:nvCxnSpPr>
        <p:spPr>
          <a:xfrm>
            <a:off x="6131513" y="1835276"/>
            <a:ext cx="0" cy="93241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1415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7"/>
                                        </p:tgtEl>
                                        <p:attrNameLst>
                                          <p:attrName>style.visibility</p:attrName>
                                        </p:attrNameLst>
                                      </p:cBhvr>
                                      <p:to>
                                        <p:strVal val="visible"/>
                                      </p:to>
                                    </p:set>
                                    <p:animEffect transition="in" filter="fade">
                                      <p:cBhvr>
                                        <p:cTn id="10" dur="500"/>
                                        <p:tgtEl>
                                          <p:spTgt spid="4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fade">
                                      <p:cBhvr>
                                        <p:cTn id="13" dur="500"/>
                                        <p:tgtEl>
                                          <p:spTgt spid="24"/>
                                        </p:tgtEl>
                                      </p:cBhvr>
                                    </p:animEffect>
                                  </p:childTnLst>
                                </p:cTn>
                              </p:par>
                              <p:par>
                                <p:cTn id="14" presetID="10" presetClass="entr" presetSubtype="0" fill="hold" nodeType="withEffect">
                                  <p:stCondLst>
                                    <p:cond delay="0"/>
                                  </p:stCondLst>
                                  <p:childTnLst>
                                    <p:set>
                                      <p:cBhvr>
                                        <p:cTn id="15" dur="1" fill="hold">
                                          <p:stCondLst>
                                            <p:cond delay="0"/>
                                          </p:stCondLst>
                                        </p:cTn>
                                        <p:tgtEl>
                                          <p:spTgt spid="50"/>
                                        </p:tgtEl>
                                        <p:attrNameLst>
                                          <p:attrName>style.visibility</p:attrName>
                                        </p:attrNameLst>
                                      </p:cBhvr>
                                      <p:to>
                                        <p:strVal val="visible"/>
                                      </p:to>
                                    </p:set>
                                    <p:animEffect transition="in" filter="fade">
                                      <p:cBhvr>
                                        <p:cTn id="16" dur="500"/>
                                        <p:tgtEl>
                                          <p:spTgt spid="50"/>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48"/>
                                        </p:tgtEl>
                                        <p:attrNameLst>
                                          <p:attrName>style.visibility</p:attrName>
                                        </p:attrNameLst>
                                      </p:cBhvr>
                                      <p:to>
                                        <p:strVal val="visible"/>
                                      </p:to>
                                    </p:set>
                                    <p:animEffect transition="in" filter="fade">
                                      <p:cBhvr>
                                        <p:cTn id="21" dur="500"/>
                                        <p:tgtEl>
                                          <p:spTgt spid="48"/>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1"/>
                                        </p:tgtEl>
                                        <p:attrNameLst>
                                          <p:attrName>style.visibility</p:attrName>
                                        </p:attrNameLst>
                                      </p:cBhvr>
                                      <p:to>
                                        <p:strVal val="visible"/>
                                      </p:to>
                                    </p:set>
                                    <p:animEffect transition="in" filter="fade">
                                      <p:cBhvr>
                                        <p:cTn id="24" dur="500"/>
                                        <p:tgtEl>
                                          <p:spTgt spid="31"/>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5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9"/>
                                        </p:tgtEl>
                                        <p:attrNameLst>
                                          <p:attrName>style.visibility</p:attrName>
                                        </p:attrNameLst>
                                      </p:cBhvr>
                                      <p:to>
                                        <p:strVal val="visible"/>
                                      </p:to>
                                    </p:set>
                                    <p:animEffect transition="in" filter="fade">
                                      <p:cBhvr>
                                        <p:cTn id="37" dur="500"/>
                                        <p:tgtEl>
                                          <p:spTgt spid="49"/>
                                        </p:tgtEl>
                                      </p:cBhvr>
                                    </p:animEffect>
                                  </p:childTnLst>
                                </p:cTn>
                              </p:par>
                              <p:par>
                                <p:cTn id="38" presetID="10" presetClass="entr" presetSubtype="0" fill="hold" nodeType="withEffect">
                                  <p:stCondLst>
                                    <p:cond delay="0"/>
                                  </p:stCondLst>
                                  <p:childTnLst>
                                    <p:set>
                                      <p:cBhvr>
                                        <p:cTn id="39" dur="1" fill="hold">
                                          <p:stCondLst>
                                            <p:cond delay="0"/>
                                          </p:stCondLst>
                                        </p:cTn>
                                        <p:tgtEl>
                                          <p:spTgt spid="54"/>
                                        </p:tgtEl>
                                        <p:attrNameLst>
                                          <p:attrName>style.visibility</p:attrName>
                                        </p:attrNameLst>
                                      </p:cBhvr>
                                      <p:to>
                                        <p:strVal val="visible"/>
                                      </p:to>
                                    </p:set>
                                    <p:animEffect transition="in" filter="fade">
                                      <p:cBhvr>
                                        <p:cTn id="40" dur="500"/>
                                        <p:tgtEl>
                                          <p:spTgt spid="54"/>
                                        </p:tgtEl>
                                      </p:cBhvr>
                                    </p:animEffect>
                                  </p:childTnLst>
                                </p:cTn>
                              </p:par>
                              <p:par>
                                <p:cTn id="41" presetID="10" presetClass="entr" presetSubtype="0" fill="hold" nodeType="with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fade">
                                      <p:cBhvr>
                                        <p:cTn id="4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9B31C3-EB4D-AD8A-C8F7-B29ECBF040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50591F-EF98-EE10-3883-DFB0CA3C14F8}"/>
              </a:ext>
            </a:extLst>
          </p:cNvPr>
          <p:cNvSpPr>
            <a:spLocks noGrp="1"/>
          </p:cNvSpPr>
          <p:nvPr>
            <p:ph type="title"/>
          </p:nvPr>
        </p:nvSpPr>
        <p:spPr/>
        <p:txBody>
          <a:bodyPr/>
          <a:lstStyle/>
          <a:p>
            <a:r>
              <a:rPr lang="en-US" dirty="0"/>
              <a:t>Problem 3.C.</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B3E0C2C-ABB9-8A15-C58F-40FBAC1E91A0}"/>
                  </a:ext>
                </a:extLst>
              </p:cNvPr>
              <p:cNvSpPr>
                <a:spLocks noGrp="1"/>
              </p:cNvSpPr>
              <p:nvPr>
                <p:ph idx="1"/>
              </p:nvPr>
            </p:nvSpPr>
            <p:spPr/>
            <p:txBody>
              <a:bodyPr/>
              <a:lstStyle/>
              <a:p>
                <a:r>
                  <a:rPr lang="en-US" dirty="0"/>
                  <a:t>Explain in your own words why the Federal Reserve would conduct contractionary monetary policy as a response to increased government expenditure.</a:t>
                </a:r>
              </a:p>
              <a:p>
                <a:endParaRPr lang="en-US" sz="500" dirty="0"/>
              </a:p>
              <a:p>
                <a:pPr lvl="1"/>
                <a:r>
                  <a:rPr lang="en-US" dirty="0">
                    <a:solidFill>
                      <a:srgbClr val="FF0000"/>
                    </a:solidFill>
                  </a:rPr>
                  <a:t>At the short run equilibrium </a:t>
                </a:r>
                <a14:m>
                  <m:oMath xmlns:m="http://schemas.openxmlformats.org/officeDocument/2006/math">
                    <m:r>
                      <a:rPr lang="en-US" i="1" dirty="0" smtClean="0">
                        <a:solidFill>
                          <a:srgbClr val="FF0000"/>
                        </a:solidFill>
                        <a:latin typeface="Cambria Math" panose="02040503050406030204" pitchFamily="18" charset="0"/>
                      </a:rPr>
                      <m:t>(</m:t>
                    </m:r>
                    <m:r>
                      <a:rPr lang="en-US" i="1" dirty="0" smtClean="0">
                        <a:solidFill>
                          <a:srgbClr val="FF0000"/>
                        </a:solidFill>
                        <a:latin typeface="Cambria Math" panose="02040503050406030204" pitchFamily="18" charset="0"/>
                      </a:rPr>
                      <m:t>𝐵</m:t>
                    </m:r>
                    <m:r>
                      <a:rPr lang="en-US" i="1" dirty="0" smtClean="0">
                        <a:solidFill>
                          <a:srgbClr val="FF0000"/>
                        </a:solidFill>
                        <a:latin typeface="Cambria Math" panose="02040503050406030204" pitchFamily="18" charset="0"/>
                      </a:rPr>
                      <m:t>)</m:t>
                    </m:r>
                  </m:oMath>
                </a14:m>
                <a:r>
                  <a:rPr lang="en-US" dirty="0">
                    <a:solidFill>
                      <a:srgbClr val="FF0000"/>
                    </a:solidFill>
                  </a:rPr>
                  <a:t>, inflation will outpace the target rate </a:t>
                </a:r>
                <a14:m>
                  <m:oMath xmlns:m="http://schemas.openxmlformats.org/officeDocument/2006/math">
                    <m:r>
                      <a:rPr lang="en-US" i="1" dirty="0" smtClean="0">
                        <a:solidFill>
                          <a:srgbClr val="FF0000"/>
                        </a:solidFill>
                        <a:latin typeface="Cambria Math" panose="02040503050406030204" pitchFamily="18" charset="0"/>
                      </a:rPr>
                      <m:t>(</m:t>
                    </m:r>
                    <m:r>
                      <a:rPr lang="en-US" i="1" dirty="0" smtClean="0">
                        <a:solidFill>
                          <a:srgbClr val="FF0000"/>
                        </a:solidFill>
                        <a:latin typeface="Cambria Math" panose="02040503050406030204" pitchFamily="18" charset="0"/>
                      </a:rPr>
                      <m:t>𝜋</m:t>
                    </m:r>
                    <m:r>
                      <a:rPr lang="en-US" i="1" dirty="0" smtClean="0">
                        <a:solidFill>
                          <a:srgbClr val="FF0000"/>
                        </a:solidFill>
                        <a:latin typeface="Cambria Math" panose="02040503050406030204" pitchFamily="18" charset="0"/>
                      </a:rPr>
                      <m:t>&gt;</m:t>
                    </m:r>
                    <m:acc>
                      <m:accPr>
                        <m:chr m:val="̅"/>
                        <m:ctrlPr>
                          <a:rPr lang="en-US" i="1" dirty="0" smtClean="0">
                            <a:solidFill>
                              <a:srgbClr val="FF0000"/>
                            </a:solidFill>
                            <a:latin typeface="Cambria Math" panose="02040503050406030204" pitchFamily="18" charset="0"/>
                          </a:rPr>
                        </m:ctrlPr>
                      </m:accPr>
                      <m:e>
                        <m:r>
                          <a:rPr lang="en-US" b="0" i="1" dirty="0" smtClean="0">
                            <a:solidFill>
                              <a:srgbClr val="FF0000"/>
                            </a:solidFill>
                            <a:latin typeface="Cambria Math" panose="02040503050406030204" pitchFamily="18" charset="0"/>
                          </a:rPr>
                          <m:t>𝜋</m:t>
                        </m:r>
                      </m:e>
                    </m:acc>
                    <m:r>
                      <a:rPr lang="en-US" i="1" dirty="0" smtClean="0">
                        <a:solidFill>
                          <a:srgbClr val="FF0000"/>
                        </a:solidFill>
                        <a:latin typeface="Cambria Math" panose="02040503050406030204" pitchFamily="18" charset="0"/>
                      </a:rPr>
                      <m:t>)</m:t>
                    </m:r>
                  </m:oMath>
                </a14:m>
                <a:r>
                  <a:rPr lang="en-US" dirty="0">
                    <a:solidFill>
                      <a:srgbClr val="FF0000"/>
                    </a:solidFill>
                  </a:rPr>
                  <a:t>.</a:t>
                </a:r>
              </a:p>
              <a:p>
                <a:pPr lvl="1"/>
                <a:r>
                  <a:rPr lang="en-US" dirty="0">
                    <a:solidFill>
                      <a:srgbClr val="FF0000"/>
                    </a:solidFill>
                  </a:rPr>
                  <a:t>This will erode the public’s trust in the Fed’s ability to control inflation, which will lead to the economy’s expectations diverging (de-anchoring) from the target rate </a:t>
                </a:r>
                <a14:m>
                  <m:oMath xmlns:m="http://schemas.openxmlformats.org/officeDocument/2006/math">
                    <m:r>
                      <a:rPr lang="en-US" i="1" dirty="0">
                        <a:solidFill>
                          <a:srgbClr val="FF0000"/>
                        </a:solidFill>
                        <a:latin typeface="Cambria Math" panose="02040503050406030204" pitchFamily="18" charset="0"/>
                      </a:rPr>
                      <m:t>(</m:t>
                    </m:r>
                    <m:acc>
                      <m:accPr>
                        <m:chr m:val="̅"/>
                        <m:ctrlPr>
                          <a:rPr lang="en-US" i="1" dirty="0">
                            <a:solidFill>
                              <a:srgbClr val="FF0000"/>
                            </a:solidFill>
                            <a:latin typeface="Cambria Math" panose="02040503050406030204" pitchFamily="18" charset="0"/>
                          </a:rPr>
                        </m:ctrlPr>
                      </m:accPr>
                      <m:e>
                        <m:r>
                          <a:rPr lang="en-US" i="1" dirty="0">
                            <a:solidFill>
                              <a:srgbClr val="FF0000"/>
                            </a:solidFill>
                            <a:latin typeface="Cambria Math" panose="02040503050406030204" pitchFamily="18" charset="0"/>
                          </a:rPr>
                          <m:t>𝜋</m:t>
                        </m:r>
                      </m:e>
                    </m:acc>
                    <m:r>
                      <a:rPr lang="en-US" i="1" dirty="0" smtClean="0">
                        <a:solidFill>
                          <a:srgbClr val="FF0000"/>
                        </a:solidFill>
                        <a:latin typeface="Cambria Math" panose="02040503050406030204" pitchFamily="18" charset="0"/>
                        <a:ea typeface="Cambria Math" panose="02040503050406030204" pitchFamily="18" charset="0"/>
                      </a:rPr>
                      <m:t>≠</m:t>
                    </m:r>
                    <m:sSup>
                      <m:sSupPr>
                        <m:ctrlPr>
                          <a:rPr lang="en-US" b="0" i="1" dirty="0" smtClean="0">
                            <a:solidFill>
                              <a:srgbClr val="FF0000"/>
                            </a:solidFill>
                            <a:latin typeface="Cambria Math" panose="02040503050406030204" pitchFamily="18" charset="0"/>
                            <a:ea typeface="Cambria Math" panose="02040503050406030204" pitchFamily="18" charset="0"/>
                          </a:rPr>
                        </m:ctrlPr>
                      </m:sSupPr>
                      <m:e>
                        <m:r>
                          <a:rPr lang="en-US" b="0" i="1" dirty="0" smtClean="0">
                            <a:solidFill>
                              <a:srgbClr val="FF0000"/>
                            </a:solidFill>
                            <a:latin typeface="Cambria Math" panose="02040503050406030204" pitchFamily="18" charset="0"/>
                            <a:ea typeface="Cambria Math" panose="02040503050406030204" pitchFamily="18" charset="0"/>
                          </a:rPr>
                          <m:t>𝜋</m:t>
                        </m:r>
                      </m:e>
                      <m:sup>
                        <m:r>
                          <a:rPr lang="en-US" b="0" i="1" dirty="0" smtClean="0">
                            <a:solidFill>
                              <a:srgbClr val="FF0000"/>
                            </a:solidFill>
                            <a:latin typeface="Cambria Math" panose="02040503050406030204" pitchFamily="18" charset="0"/>
                            <a:ea typeface="Cambria Math" panose="02040503050406030204" pitchFamily="18" charset="0"/>
                          </a:rPr>
                          <m:t>𝑒</m:t>
                        </m:r>
                      </m:sup>
                    </m:sSup>
                    <m:r>
                      <a:rPr lang="en-US" i="1" dirty="0">
                        <a:solidFill>
                          <a:srgbClr val="FF0000"/>
                        </a:solidFill>
                        <a:latin typeface="Cambria Math" panose="02040503050406030204" pitchFamily="18" charset="0"/>
                      </a:rPr>
                      <m:t>)</m:t>
                    </m:r>
                  </m:oMath>
                </a14:m>
                <a:r>
                  <a:rPr lang="en-US" dirty="0">
                    <a:solidFill>
                      <a:srgbClr val="FF0000"/>
                    </a:solidFill>
                  </a:rPr>
                  <a:t>.</a:t>
                </a:r>
              </a:p>
              <a:p>
                <a:pPr lvl="1"/>
                <a:r>
                  <a:rPr lang="en-US" dirty="0">
                    <a:solidFill>
                      <a:srgbClr val="FF0000"/>
                    </a:solidFill>
                  </a:rPr>
                  <a:t>The Fed will conduct contractionary monetary policy to return the economy’s output to potential output </a:t>
                </a:r>
                <a14:m>
                  <m:oMath xmlns:m="http://schemas.openxmlformats.org/officeDocument/2006/math">
                    <m:r>
                      <a:rPr lang="en-US" i="1" dirty="0" smtClean="0">
                        <a:solidFill>
                          <a:srgbClr val="FF0000"/>
                        </a:solidFill>
                        <a:latin typeface="Cambria Math" panose="02040503050406030204" pitchFamily="18" charset="0"/>
                      </a:rPr>
                      <m:t>(</m:t>
                    </m:r>
                    <m:sSub>
                      <m:sSubPr>
                        <m:ctrlPr>
                          <a:rPr lang="en-US" b="0" i="1" dirty="0" smtClean="0">
                            <a:solidFill>
                              <a:srgbClr val="FF0000"/>
                            </a:solidFill>
                            <a:latin typeface="Cambria Math" panose="02040503050406030204" pitchFamily="18" charset="0"/>
                          </a:rPr>
                        </m:ctrlPr>
                      </m:sSubPr>
                      <m:e>
                        <m:r>
                          <a:rPr lang="en-US" i="1" dirty="0" smtClean="0">
                            <a:solidFill>
                              <a:srgbClr val="FF0000"/>
                            </a:solidFill>
                            <a:latin typeface="Cambria Math" panose="02040503050406030204" pitchFamily="18" charset="0"/>
                          </a:rPr>
                          <m:t>𝑌</m:t>
                        </m:r>
                      </m:e>
                      <m:sub>
                        <m:r>
                          <a:rPr lang="en-US" b="0" i="1" dirty="0" smtClean="0">
                            <a:solidFill>
                              <a:srgbClr val="FF0000"/>
                            </a:solidFill>
                            <a:latin typeface="Cambria Math" panose="02040503050406030204" pitchFamily="18" charset="0"/>
                          </a:rPr>
                          <m:t>𝑛</m:t>
                        </m:r>
                      </m:sub>
                    </m:sSub>
                    <m:r>
                      <a:rPr lang="en-US" i="1" dirty="0" smtClean="0">
                        <a:solidFill>
                          <a:srgbClr val="FF0000"/>
                        </a:solidFill>
                        <a:latin typeface="Cambria Math" panose="02040503050406030204" pitchFamily="18" charset="0"/>
                      </a:rPr>
                      <m:t>)</m:t>
                    </m:r>
                  </m:oMath>
                </a14:m>
                <a:r>
                  <a:rPr lang="en-US" dirty="0">
                    <a:solidFill>
                      <a:srgbClr val="FF0000"/>
                    </a:solidFill>
                  </a:rPr>
                  <a:t>, which will return inflation to the target rate </a:t>
                </a:r>
                <a14:m>
                  <m:oMath xmlns:m="http://schemas.openxmlformats.org/officeDocument/2006/math">
                    <m:r>
                      <a:rPr lang="en-US" i="1" dirty="0">
                        <a:solidFill>
                          <a:srgbClr val="FF0000"/>
                        </a:solidFill>
                        <a:latin typeface="Cambria Math" panose="02040503050406030204" pitchFamily="18" charset="0"/>
                      </a:rPr>
                      <m:t>(</m:t>
                    </m:r>
                    <m:r>
                      <a:rPr lang="en-US" i="1" dirty="0">
                        <a:solidFill>
                          <a:srgbClr val="FF0000"/>
                        </a:solidFill>
                        <a:latin typeface="Cambria Math" panose="02040503050406030204" pitchFamily="18" charset="0"/>
                      </a:rPr>
                      <m:t>𝜋</m:t>
                    </m:r>
                    <m:r>
                      <a:rPr lang="en-US" b="0" i="1" dirty="0" smtClean="0">
                        <a:solidFill>
                          <a:srgbClr val="FF0000"/>
                        </a:solidFill>
                        <a:latin typeface="Cambria Math" panose="02040503050406030204" pitchFamily="18" charset="0"/>
                      </a:rPr>
                      <m:t>=</m:t>
                    </m:r>
                    <m:acc>
                      <m:accPr>
                        <m:chr m:val="̅"/>
                        <m:ctrlPr>
                          <a:rPr lang="en-US" i="1" dirty="0">
                            <a:solidFill>
                              <a:srgbClr val="FF0000"/>
                            </a:solidFill>
                            <a:latin typeface="Cambria Math" panose="02040503050406030204" pitchFamily="18" charset="0"/>
                          </a:rPr>
                        </m:ctrlPr>
                      </m:accPr>
                      <m:e>
                        <m:r>
                          <a:rPr lang="en-US" i="1" dirty="0">
                            <a:solidFill>
                              <a:srgbClr val="FF0000"/>
                            </a:solidFill>
                            <a:latin typeface="Cambria Math" panose="02040503050406030204" pitchFamily="18" charset="0"/>
                          </a:rPr>
                          <m:t>𝜋</m:t>
                        </m:r>
                      </m:e>
                    </m:acc>
                    <m:r>
                      <a:rPr lang="en-US" i="1" dirty="0">
                        <a:solidFill>
                          <a:srgbClr val="FF0000"/>
                        </a:solidFill>
                        <a:latin typeface="Cambria Math" panose="02040503050406030204" pitchFamily="18" charset="0"/>
                      </a:rPr>
                      <m:t>)</m:t>
                    </m:r>
                  </m:oMath>
                </a14:m>
                <a:r>
                  <a:rPr lang="en-US" dirty="0">
                    <a:solidFill>
                      <a:srgbClr val="FF0000"/>
                    </a:solidFill>
                  </a:rPr>
                  <a:t>.</a:t>
                </a:r>
              </a:p>
              <a:p>
                <a:endParaRPr lang="en-US" dirty="0"/>
              </a:p>
            </p:txBody>
          </p:sp>
        </mc:Choice>
        <mc:Fallback xmlns="">
          <p:sp>
            <p:nvSpPr>
              <p:cNvPr id="3" name="Content Placeholder 2">
                <a:extLst>
                  <a:ext uri="{FF2B5EF4-FFF2-40B4-BE49-F238E27FC236}">
                    <a16:creationId xmlns:a16="http://schemas.microsoft.com/office/drawing/2014/main" id="{BB3E0C2C-ABB9-8A15-C58F-40FBAC1E91A0}"/>
                  </a:ext>
                </a:extLst>
              </p:cNvPr>
              <p:cNvSpPr>
                <a:spLocks noGrp="1" noRot="1" noChangeAspect="1" noMove="1" noResize="1" noEditPoints="1" noAdjustHandles="1" noChangeArrowheads="1" noChangeShapeType="1" noTextEdit="1"/>
              </p:cNvSpPr>
              <p:nvPr>
                <p:ph idx="1"/>
              </p:nvPr>
            </p:nvSpPr>
            <p:spPr>
              <a:blipFill>
                <a:blip r:embed="rId2"/>
                <a:stretch>
                  <a:fillRect l="-1005" t="-1821" r="-54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65704FBD-9D70-FC1A-4CB4-B3C903A72CDE}"/>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21221C7C-6BCA-651C-A856-CCD3C143B1E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FE81E369-3E90-A864-35E0-0FBC75560A34}"/>
              </a:ext>
            </a:extLst>
          </p:cNvPr>
          <p:cNvSpPr>
            <a:spLocks noGrp="1"/>
          </p:cNvSpPr>
          <p:nvPr>
            <p:ph type="sldNum" sz="quarter" idx="12"/>
          </p:nvPr>
        </p:nvSpPr>
        <p:spPr/>
        <p:txBody>
          <a:bodyPr/>
          <a:lstStyle/>
          <a:p>
            <a:fld id="{1A980C56-831A-4EAB-9EDE-57C090F4F877}" type="slidenum">
              <a:rPr lang="en-US" smtClean="0"/>
              <a:t>11</a:t>
            </a:fld>
            <a:endParaRPr lang="en-US" dirty="0"/>
          </a:p>
        </p:txBody>
      </p:sp>
    </p:spTree>
    <p:extLst>
      <p:ext uri="{BB962C8B-B14F-4D97-AF65-F5344CB8AC3E}">
        <p14:creationId xmlns:p14="http://schemas.microsoft.com/office/powerpoint/2010/main" val="3543984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9E5A57-F187-F9DB-FFC0-465735B29F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099AAA-8E11-3928-66C3-61E27809DFEB}"/>
              </a:ext>
            </a:extLst>
          </p:cNvPr>
          <p:cNvSpPr>
            <a:spLocks noGrp="1"/>
          </p:cNvSpPr>
          <p:nvPr>
            <p:ph type="title"/>
          </p:nvPr>
        </p:nvSpPr>
        <p:spPr/>
        <p:txBody>
          <a:bodyPr/>
          <a:lstStyle/>
          <a:p>
            <a:r>
              <a:rPr lang="en-US" dirty="0"/>
              <a:t>Problem 4.A. &amp; 4.B. &amp; 4.C. </a:t>
            </a:r>
          </a:p>
        </p:txBody>
      </p:sp>
      <p:sp>
        <p:nvSpPr>
          <p:cNvPr id="4" name="Date Placeholder 3">
            <a:extLst>
              <a:ext uri="{FF2B5EF4-FFF2-40B4-BE49-F238E27FC236}">
                <a16:creationId xmlns:a16="http://schemas.microsoft.com/office/drawing/2014/main" id="{503271F1-3F84-2904-0243-B76E7196A9DE}"/>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3310AAF7-371A-E7C1-CD8A-74EBB4E1118C}"/>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AB468013-016F-8FB7-3274-80E49D33B9AF}"/>
              </a:ext>
            </a:extLst>
          </p:cNvPr>
          <p:cNvSpPr>
            <a:spLocks noGrp="1"/>
          </p:cNvSpPr>
          <p:nvPr>
            <p:ph type="sldNum" sz="quarter" idx="12"/>
          </p:nvPr>
        </p:nvSpPr>
        <p:spPr/>
        <p:txBody>
          <a:bodyPr/>
          <a:lstStyle/>
          <a:p>
            <a:fld id="{1A980C56-831A-4EAB-9EDE-57C090F4F877}" type="slidenum">
              <a:rPr lang="en-US" smtClean="0"/>
              <a:t>12</a:t>
            </a:fld>
            <a:endParaRPr lang="en-US" dirty="0"/>
          </a:p>
        </p:txBody>
      </p:sp>
      <p:cxnSp>
        <p:nvCxnSpPr>
          <p:cNvPr id="15" name="Straight Arrow Connector 14">
            <a:extLst>
              <a:ext uri="{FF2B5EF4-FFF2-40B4-BE49-F238E27FC236}">
                <a16:creationId xmlns:a16="http://schemas.microsoft.com/office/drawing/2014/main" id="{A7656038-CA32-87B7-01AC-2FD26F02701E}"/>
              </a:ext>
            </a:extLst>
          </p:cNvPr>
          <p:cNvCxnSpPr/>
          <p:nvPr/>
        </p:nvCxnSpPr>
        <p:spPr>
          <a:xfrm>
            <a:off x="459656" y="5810759"/>
            <a:ext cx="388620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B3C95167-EBC5-BB32-9BF7-6F3F3730A6DE}"/>
              </a:ext>
            </a:extLst>
          </p:cNvPr>
          <p:cNvCxnSpPr>
            <a:cxnSpLocks/>
          </p:cNvCxnSpPr>
          <p:nvPr/>
        </p:nvCxnSpPr>
        <p:spPr>
          <a:xfrm flipV="1">
            <a:off x="622966" y="2516757"/>
            <a:ext cx="0" cy="3455726"/>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3AA3CD83-DA94-5F21-AD5E-C8DADD72E2F4}"/>
                  </a:ext>
                </a:extLst>
              </p:cNvPr>
              <p:cNvSpPr txBox="1"/>
              <p:nvPr/>
            </p:nvSpPr>
            <p:spPr>
              <a:xfrm>
                <a:off x="3690141" y="5799490"/>
                <a:ext cx="579198"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latin typeface="Cambria Math" panose="02040503050406030204" pitchFamily="18" charset="0"/>
                        </a:rPr>
                        <m:t>𝐾</m:t>
                      </m:r>
                      <m:r>
                        <a:rPr lang="en-US" sz="1400" b="0" i="1" dirty="0" smtClean="0">
                          <a:latin typeface="Cambria Math" panose="02040503050406030204" pitchFamily="18" charset="0"/>
                        </a:rPr>
                        <m:t>/</m:t>
                      </m:r>
                      <m:r>
                        <a:rPr lang="en-US" sz="1400" b="0" i="1" dirty="0" smtClean="0">
                          <a:latin typeface="Cambria Math" panose="02040503050406030204" pitchFamily="18" charset="0"/>
                        </a:rPr>
                        <m:t>𝑁</m:t>
                      </m:r>
                    </m:oMath>
                  </m:oMathPara>
                </a14:m>
                <a:endParaRPr lang="en-US" sz="1400" dirty="0"/>
              </a:p>
            </p:txBody>
          </p:sp>
        </mc:Choice>
        <mc:Fallback xmlns="">
          <p:sp>
            <p:nvSpPr>
              <p:cNvPr id="17" name="TextBox 16">
                <a:extLst>
                  <a:ext uri="{FF2B5EF4-FFF2-40B4-BE49-F238E27FC236}">
                    <a16:creationId xmlns:a16="http://schemas.microsoft.com/office/drawing/2014/main" id="{3AA3CD83-DA94-5F21-AD5E-C8DADD72E2F4}"/>
                  </a:ext>
                </a:extLst>
              </p:cNvPr>
              <p:cNvSpPr txBox="1">
                <a:spLocks noRot="1" noChangeAspect="1" noMove="1" noResize="1" noEditPoints="1" noAdjustHandles="1" noChangeArrowheads="1" noChangeShapeType="1" noTextEdit="1"/>
              </p:cNvSpPr>
              <p:nvPr/>
            </p:nvSpPr>
            <p:spPr>
              <a:xfrm>
                <a:off x="3690141" y="5799490"/>
                <a:ext cx="579198" cy="307777"/>
              </a:xfrm>
              <a:prstGeom prst="rect">
                <a:avLst/>
              </a:prstGeom>
              <a:blipFill>
                <a:blip r:embed="rId2"/>
                <a:stretch>
                  <a:fillRect b="-588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3A257D62-50D7-96FC-B442-403AA60E9DCA}"/>
                  </a:ext>
                </a:extLst>
              </p:cNvPr>
              <p:cNvSpPr txBox="1"/>
              <p:nvPr/>
            </p:nvSpPr>
            <p:spPr>
              <a:xfrm rot="16200000">
                <a:off x="179419" y="2445767"/>
                <a:ext cx="56047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𝑌</m:t>
                      </m:r>
                      <m:r>
                        <a:rPr lang="en-US" sz="1400" b="0" i="1" smtClean="0">
                          <a:latin typeface="Cambria Math" panose="02040503050406030204" pitchFamily="18" charset="0"/>
                        </a:rPr>
                        <m:t>/</m:t>
                      </m:r>
                      <m:r>
                        <a:rPr lang="en-US" sz="1400" b="0" i="1" smtClean="0">
                          <a:latin typeface="Cambria Math" panose="02040503050406030204" pitchFamily="18" charset="0"/>
                        </a:rPr>
                        <m:t>𝑁</m:t>
                      </m:r>
                    </m:oMath>
                  </m:oMathPara>
                </a14:m>
                <a:endParaRPr lang="en-US" sz="1400" dirty="0"/>
              </a:p>
            </p:txBody>
          </p:sp>
        </mc:Choice>
        <mc:Fallback xmlns="">
          <p:sp>
            <p:nvSpPr>
              <p:cNvPr id="18" name="TextBox 17">
                <a:extLst>
                  <a:ext uri="{FF2B5EF4-FFF2-40B4-BE49-F238E27FC236}">
                    <a16:creationId xmlns:a16="http://schemas.microsoft.com/office/drawing/2014/main" id="{3A257D62-50D7-96FC-B442-403AA60E9DCA}"/>
                  </a:ext>
                </a:extLst>
              </p:cNvPr>
              <p:cNvSpPr txBox="1">
                <a:spLocks noRot="1" noChangeAspect="1" noMove="1" noResize="1" noEditPoints="1" noAdjustHandles="1" noChangeArrowheads="1" noChangeShapeType="1" noTextEdit="1"/>
              </p:cNvSpPr>
              <p:nvPr/>
            </p:nvSpPr>
            <p:spPr>
              <a:xfrm rot="16200000">
                <a:off x="179419" y="2445767"/>
                <a:ext cx="560474" cy="307777"/>
              </a:xfrm>
              <a:prstGeom prst="rect">
                <a:avLst/>
              </a:prstGeom>
              <a:blipFill>
                <a:blip r:embed="rId3"/>
                <a:stretch>
                  <a:fillRect r="-5882"/>
                </a:stretch>
              </a:blipFill>
            </p:spPr>
            <p:txBody>
              <a:bodyPr/>
              <a:lstStyle/>
              <a:p>
                <a:r>
                  <a:rPr lang="en-US">
                    <a:noFill/>
                  </a:rPr>
                  <a:t> </a:t>
                </a:r>
              </a:p>
            </p:txBody>
          </p:sp>
        </mc:Fallback>
      </mc:AlternateContent>
      <p:grpSp>
        <p:nvGrpSpPr>
          <p:cNvPr id="41" name="Group 40">
            <a:extLst>
              <a:ext uri="{FF2B5EF4-FFF2-40B4-BE49-F238E27FC236}">
                <a16:creationId xmlns:a16="http://schemas.microsoft.com/office/drawing/2014/main" id="{C39DCD17-ED20-69CB-E314-E4F7A63897A8}"/>
              </a:ext>
            </a:extLst>
          </p:cNvPr>
          <p:cNvGrpSpPr/>
          <p:nvPr/>
        </p:nvGrpSpPr>
        <p:grpSpPr>
          <a:xfrm>
            <a:off x="625714" y="2393400"/>
            <a:ext cx="3703540" cy="3401393"/>
            <a:chOff x="625714" y="2393400"/>
            <a:chExt cx="3703540" cy="3401393"/>
          </a:xfrm>
        </p:grpSpPr>
        <p:sp>
          <p:nvSpPr>
            <p:cNvPr id="19" name="Freeform: Shape 18">
              <a:extLst>
                <a:ext uri="{FF2B5EF4-FFF2-40B4-BE49-F238E27FC236}">
                  <a16:creationId xmlns:a16="http://schemas.microsoft.com/office/drawing/2014/main" id="{9884D62B-E36C-0A46-BC89-9A0EBE9CD615}"/>
                </a:ext>
              </a:extLst>
            </p:cNvPr>
            <p:cNvSpPr/>
            <p:nvPr/>
          </p:nvSpPr>
          <p:spPr>
            <a:xfrm>
              <a:off x="628650" y="3034342"/>
              <a:ext cx="3554083" cy="2760451"/>
            </a:xfrm>
            <a:custGeom>
              <a:avLst/>
              <a:gdLst>
                <a:gd name="connsiteX0" fmla="*/ 0 w 3554083"/>
                <a:gd name="connsiteY0" fmla="*/ 3174520 h 3174520"/>
                <a:gd name="connsiteX1" fmla="*/ 1078302 w 3554083"/>
                <a:gd name="connsiteY1" fmla="*/ 879894 h 3174520"/>
                <a:gd name="connsiteX2" fmla="*/ 3554083 w 3554083"/>
                <a:gd name="connsiteY2" fmla="*/ 0 h 3174520"/>
              </a:gdLst>
              <a:ahLst/>
              <a:cxnLst>
                <a:cxn ang="0">
                  <a:pos x="connsiteX0" y="connsiteY0"/>
                </a:cxn>
                <a:cxn ang="0">
                  <a:pos x="connsiteX1" y="connsiteY1"/>
                </a:cxn>
                <a:cxn ang="0">
                  <a:pos x="connsiteX2" y="connsiteY2"/>
                </a:cxn>
              </a:cxnLst>
              <a:rect l="l" t="t" r="r" b="b"/>
              <a:pathLst>
                <a:path w="3554083" h="3174520">
                  <a:moveTo>
                    <a:pt x="0" y="3174520"/>
                  </a:moveTo>
                  <a:cubicBezTo>
                    <a:pt x="242977" y="2291750"/>
                    <a:pt x="485955" y="1408981"/>
                    <a:pt x="1078302" y="879894"/>
                  </a:cubicBezTo>
                  <a:cubicBezTo>
                    <a:pt x="1670649" y="350807"/>
                    <a:pt x="2612366" y="175403"/>
                    <a:pt x="3554083" y="0"/>
                  </a:cubicBezTo>
                </a:path>
              </a:pathLst>
            </a:custGeom>
            <a:noFill/>
            <a:ln w="28575">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DB5213A8-535A-F2CF-CB82-0BD738F1C9FE}"/>
                </a:ext>
              </a:extLst>
            </p:cNvPr>
            <p:cNvSpPr/>
            <p:nvPr/>
          </p:nvSpPr>
          <p:spPr>
            <a:xfrm>
              <a:off x="625714" y="4591243"/>
              <a:ext cx="3554083" cy="1200263"/>
            </a:xfrm>
            <a:custGeom>
              <a:avLst/>
              <a:gdLst>
                <a:gd name="connsiteX0" fmla="*/ 0 w 3554083"/>
                <a:gd name="connsiteY0" fmla="*/ 3174520 h 3174520"/>
                <a:gd name="connsiteX1" fmla="*/ 1078302 w 3554083"/>
                <a:gd name="connsiteY1" fmla="*/ 879894 h 3174520"/>
                <a:gd name="connsiteX2" fmla="*/ 3554083 w 3554083"/>
                <a:gd name="connsiteY2" fmla="*/ 0 h 3174520"/>
              </a:gdLst>
              <a:ahLst/>
              <a:cxnLst>
                <a:cxn ang="0">
                  <a:pos x="connsiteX0" y="connsiteY0"/>
                </a:cxn>
                <a:cxn ang="0">
                  <a:pos x="connsiteX1" y="connsiteY1"/>
                </a:cxn>
                <a:cxn ang="0">
                  <a:pos x="connsiteX2" y="connsiteY2"/>
                </a:cxn>
              </a:cxnLst>
              <a:rect l="l" t="t" r="r" b="b"/>
              <a:pathLst>
                <a:path w="3554083" h="3174520">
                  <a:moveTo>
                    <a:pt x="0" y="3174520"/>
                  </a:moveTo>
                  <a:cubicBezTo>
                    <a:pt x="242977" y="2291750"/>
                    <a:pt x="485955" y="1408981"/>
                    <a:pt x="1078302" y="879894"/>
                  </a:cubicBezTo>
                  <a:cubicBezTo>
                    <a:pt x="1670649" y="350807"/>
                    <a:pt x="2612366" y="175403"/>
                    <a:pt x="3554083" y="0"/>
                  </a:cubicBezTo>
                </a:path>
              </a:pathLst>
            </a:custGeom>
            <a:noFill/>
            <a:ln w="28575">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05B7987B-76B7-6083-8275-81ED4B4909DD}"/>
                    </a:ext>
                  </a:extLst>
                </p:cNvPr>
                <p:cNvSpPr txBox="1"/>
                <p:nvPr/>
              </p:nvSpPr>
              <p:spPr>
                <a:xfrm>
                  <a:off x="3778335" y="3145235"/>
                  <a:ext cx="404533" cy="38036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100" b="0" i="1" smtClean="0">
                            <a:solidFill>
                              <a:srgbClr val="0070C0"/>
                            </a:solidFill>
                            <a:latin typeface="Cambria Math" panose="02040503050406030204" pitchFamily="18" charset="0"/>
                          </a:rPr>
                          <m:t>𝑓</m:t>
                        </m:r>
                        <m:d>
                          <m:dPr>
                            <m:ctrlPr>
                              <a:rPr lang="en-US" sz="1100" b="0" i="1" smtClean="0">
                                <a:solidFill>
                                  <a:srgbClr val="0070C0"/>
                                </a:solidFill>
                                <a:latin typeface="Cambria Math" panose="02040503050406030204" pitchFamily="18" charset="0"/>
                              </a:rPr>
                            </m:ctrlPr>
                          </m:dPr>
                          <m:e>
                            <m:f>
                              <m:fPr>
                                <m:ctrlPr>
                                  <a:rPr lang="en-US" sz="1100" i="1">
                                    <a:solidFill>
                                      <a:srgbClr val="0070C0"/>
                                    </a:solidFill>
                                    <a:latin typeface="Cambria Math" panose="02040503050406030204" pitchFamily="18" charset="0"/>
                                  </a:rPr>
                                </m:ctrlPr>
                              </m:fPr>
                              <m:num>
                                <m:r>
                                  <a:rPr lang="en-US" sz="1100" b="0" i="1" smtClean="0">
                                    <a:solidFill>
                                      <a:srgbClr val="0070C0"/>
                                    </a:solidFill>
                                    <a:latin typeface="Cambria Math" panose="02040503050406030204" pitchFamily="18" charset="0"/>
                                  </a:rPr>
                                  <m:t>𝐾</m:t>
                                </m:r>
                              </m:num>
                              <m:den>
                                <m:r>
                                  <a:rPr lang="en-US" sz="1100" i="1">
                                    <a:solidFill>
                                      <a:srgbClr val="0070C0"/>
                                    </a:solidFill>
                                    <a:latin typeface="Cambria Math" panose="02040503050406030204" pitchFamily="18" charset="0"/>
                                  </a:rPr>
                                  <m:t>𝑁</m:t>
                                </m:r>
                              </m:den>
                            </m:f>
                          </m:e>
                        </m:d>
                      </m:oMath>
                    </m:oMathPara>
                  </a14:m>
                  <a:endParaRPr lang="en-US" sz="1100" dirty="0">
                    <a:solidFill>
                      <a:srgbClr val="0070C0"/>
                    </a:solidFill>
                  </a:endParaRPr>
                </a:p>
              </p:txBody>
            </p:sp>
          </mc:Choice>
          <mc:Fallback xmlns="">
            <p:sp>
              <p:nvSpPr>
                <p:cNvPr id="21" name="TextBox 20">
                  <a:extLst>
                    <a:ext uri="{FF2B5EF4-FFF2-40B4-BE49-F238E27FC236}">
                      <a16:creationId xmlns:a16="http://schemas.microsoft.com/office/drawing/2014/main" id="{05B7987B-76B7-6083-8275-81ED4B4909DD}"/>
                    </a:ext>
                  </a:extLst>
                </p:cNvPr>
                <p:cNvSpPr txBox="1">
                  <a:spLocks noRot="1" noChangeAspect="1" noMove="1" noResize="1" noEditPoints="1" noAdjustHandles="1" noChangeArrowheads="1" noChangeShapeType="1" noTextEdit="1"/>
                </p:cNvSpPr>
                <p:nvPr/>
              </p:nvSpPr>
              <p:spPr>
                <a:xfrm>
                  <a:off x="3778335" y="3145235"/>
                  <a:ext cx="404533" cy="380361"/>
                </a:xfrm>
                <a:prstGeom prst="rect">
                  <a:avLst/>
                </a:prstGeom>
                <a:blipFill>
                  <a:blip r:embed="rId4"/>
                  <a:stretch>
                    <a:fillRect l="-1212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72414B0E-66BC-88EB-8A82-CC0847C8C729}"/>
                    </a:ext>
                  </a:extLst>
                </p:cNvPr>
                <p:cNvSpPr txBox="1"/>
                <p:nvPr/>
              </p:nvSpPr>
              <p:spPr>
                <a:xfrm>
                  <a:off x="3694978" y="4678563"/>
                  <a:ext cx="634276" cy="38036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100" b="0" i="1" smtClean="0">
                                <a:solidFill>
                                  <a:schemeClr val="accent6">
                                    <a:lumMod val="75000"/>
                                  </a:schemeClr>
                                </a:solidFill>
                                <a:latin typeface="Cambria Math" panose="02040503050406030204" pitchFamily="18" charset="0"/>
                              </a:rPr>
                            </m:ctrlPr>
                          </m:sSubPr>
                          <m:e>
                            <m:r>
                              <a:rPr lang="en-US" sz="1100" b="0" i="1" smtClean="0">
                                <a:solidFill>
                                  <a:schemeClr val="accent6">
                                    <a:lumMod val="75000"/>
                                  </a:schemeClr>
                                </a:solidFill>
                                <a:latin typeface="Cambria Math" panose="02040503050406030204" pitchFamily="18" charset="0"/>
                              </a:rPr>
                              <m:t>𝑠</m:t>
                            </m:r>
                          </m:e>
                          <m:sub>
                            <m:r>
                              <a:rPr lang="en-US" sz="1100" b="0" i="1" smtClean="0">
                                <a:solidFill>
                                  <a:schemeClr val="accent6">
                                    <a:lumMod val="75000"/>
                                  </a:schemeClr>
                                </a:solidFill>
                                <a:latin typeface="Cambria Math" panose="02040503050406030204" pitchFamily="18" charset="0"/>
                              </a:rPr>
                              <m:t>𝐿</m:t>
                            </m:r>
                          </m:sub>
                        </m:sSub>
                        <m:r>
                          <a:rPr lang="en-US" sz="1100" b="0" i="1" smtClean="0">
                            <a:solidFill>
                              <a:schemeClr val="accent6">
                                <a:lumMod val="75000"/>
                              </a:schemeClr>
                            </a:solidFill>
                            <a:latin typeface="Cambria Math" panose="02040503050406030204" pitchFamily="18" charset="0"/>
                          </a:rPr>
                          <m:t>⋅</m:t>
                        </m:r>
                        <m:r>
                          <a:rPr lang="en-US" sz="1100" b="0" i="1" smtClean="0">
                            <a:solidFill>
                              <a:schemeClr val="accent6">
                                <a:lumMod val="75000"/>
                              </a:schemeClr>
                            </a:solidFill>
                            <a:latin typeface="Cambria Math" panose="02040503050406030204" pitchFamily="18" charset="0"/>
                          </a:rPr>
                          <m:t>𝑓</m:t>
                        </m:r>
                        <m:d>
                          <m:dPr>
                            <m:ctrlPr>
                              <a:rPr lang="en-US" sz="1100" b="0" i="1" smtClean="0">
                                <a:solidFill>
                                  <a:schemeClr val="accent6">
                                    <a:lumMod val="75000"/>
                                  </a:schemeClr>
                                </a:solidFill>
                                <a:latin typeface="Cambria Math" panose="02040503050406030204" pitchFamily="18" charset="0"/>
                              </a:rPr>
                            </m:ctrlPr>
                          </m:dPr>
                          <m:e>
                            <m:f>
                              <m:fPr>
                                <m:ctrlPr>
                                  <a:rPr lang="en-US" sz="1100" i="1">
                                    <a:solidFill>
                                      <a:schemeClr val="accent6">
                                        <a:lumMod val="75000"/>
                                      </a:schemeClr>
                                    </a:solidFill>
                                    <a:latin typeface="Cambria Math" panose="02040503050406030204" pitchFamily="18" charset="0"/>
                                  </a:rPr>
                                </m:ctrlPr>
                              </m:fPr>
                              <m:num>
                                <m:r>
                                  <a:rPr lang="en-US" sz="1100" b="0" i="1" smtClean="0">
                                    <a:solidFill>
                                      <a:schemeClr val="accent6">
                                        <a:lumMod val="75000"/>
                                      </a:schemeClr>
                                    </a:solidFill>
                                    <a:latin typeface="Cambria Math" panose="02040503050406030204" pitchFamily="18" charset="0"/>
                                  </a:rPr>
                                  <m:t>𝐾</m:t>
                                </m:r>
                              </m:num>
                              <m:den>
                                <m:r>
                                  <a:rPr lang="en-US" sz="1100" i="1">
                                    <a:solidFill>
                                      <a:schemeClr val="accent6">
                                        <a:lumMod val="75000"/>
                                      </a:schemeClr>
                                    </a:solidFill>
                                    <a:latin typeface="Cambria Math" panose="02040503050406030204" pitchFamily="18" charset="0"/>
                                  </a:rPr>
                                  <m:t>𝑁</m:t>
                                </m:r>
                              </m:den>
                            </m:f>
                          </m:e>
                        </m:d>
                      </m:oMath>
                    </m:oMathPara>
                  </a14:m>
                  <a:endParaRPr lang="en-US" sz="1100" dirty="0">
                    <a:solidFill>
                      <a:schemeClr val="accent6">
                        <a:lumMod val="75000"/>
                      </a:schemeClr>
                    </a:solidFill>
                  </a:endParaRPr>
                </a:p>
              </p:txBody>
            </p:sp>
          </mc:Choice>
          <mc:Fallback xmlns="">
            <p:sp>
              <p:nvSpPr>
                <p:cNvPr id="22" name="TextBox 21">
                  <a:extLst>
                    <a:ext uri="{FF2B5EF4-FFF2-40B4-BE49-F238E27FC236}">
                      <a16:creationId xmlns:a16="http://schemas.microsoft.com/office/drawing/2014/main" id="{72414B0E-66BC-88EB-8A82-CC0847C8C729}"/>
                    </a:ext>
                  </a:extLst>
                </p:cNvPr>
                <p:cNvSpPr txBox="1">
                  <a:spLocks noRot="1" noChangeAspect="1" noMove="1" noResize="1" noEditPoints="1" noAdjustHandles="1" noChangeArrowheads="1" noChangeShapeType="1" noTextEdit="1"/>
                </p:cNvSpPr>
                <p:nvPr/>
              </p:nvSpPr>
              <p:spPr>
                <a:xfrm>
                  <a:off x="3694978" y="4678563"/>
                  <a:ext cx="634276" cy="380361"/>
                </a:xfrm>
                <a:prstGeom prst="rect">
                  <a:avLst/>
                </a:prstGeom>
                <a:blipFill>
                  <a:blip r:embed="rId5"/>
                  <a:stretch>
                    <a:fillRect l="-2885"/>
                  </a:stretch>
                </a:blipFill>
              </p:spPr>
              <p:txBody>
                <a:bodyPr/>
                <a:lstStyle/>
                <a:p>
                  <a:r>
                    <a:rPr lang="en-US">
                      <a:noFill/>
                    </a:rPr>
                    <a:t> </a:t>
                  </a:r>
                </a:p>
              </p:txBody>
            </p:sp>
          </mc:Fallback>
        </mc:AlternateContent>
        <p:cxnSp>
          <p:nvCxnSpPr>
            <p:cNvPr id="23" name="Straight Connector 22">
              <a:extLst>
                <a:ext uri="{FF2B5EF4-FFF2-40B4-BE49-F238E27FC236}">
                  <a16:creationId xmlns:a16="http://schemas.microsoft.com/office/drawing/2014/main" id="{497B6378-2EB7-0DC0-9F43-79A621741C2F}"/>
                </a:ext>
              </a:extLst>
            </p:cNvPr>
            <p:cNvCxnSpPr>
              <a:cxnSpLocks/>
              <a:stCxn id="20" idx="0"/>
              <a:endCxn id="24" idx="2"/>
            </p:cNvCxnSpPr>
            <p:nvPr/>
          </p:nvCxnSpPr>
          <p:spPr>
            <a:xfrm flipV="1">
              <a:off x="625714" y="2709192"/>
              <a:ext cx="3417009" cy="3082314"/>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1233E04D-4458-7A2B-1F51-AA0BDBFF6D1A}"/>
                    </a:ext>
                  </a:extLst>
                </p:cNvPr>
                <p:cNvSpPr txBox="1"/>
                <p:nvPr/>
              </p:nvSpPr>
              <p:spPr>
                <a:xfrm>
                  <a:off x="3921472" y="2393400"/>
                  <a:ext cx="242502" cy="31579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100" b="0" i="1" smtClean="0">
                            <a:solidFill>
                              <a:srgbClr val="C00000"/>
                            </a:solidFill>
                            <a:latin typeface="Cambria Math" panose="02040503050406030204" pitchFamily="18" charset="0"/>
                          </a:rPr>
                          <m:t>𝛿</m:t>
                        </m:r>
                        <m:f>
                          <m:fPr>
                            <m:ctrlPr>
                              <a:rPr lang="en-US" sz="1100" b="0" i="1" smtClean="0">
                                <a:solidFill>
                                  <a:srgbClr val="C00000"/>
                                </a:solidFill>
                                <a:latin typeface="Cambria Math" panose="02040503050406030204" pitchFamily="18" charset="0"/>
                              </a:rPr>
                            </m:ctrlPr>
                          </m:fPr>
                          <m:num>
                            <m:r>
                              <a:rPr lang="en-US" sz="1100" b="0" i="1" smtClean="0">
                                <a:solidFill>
                                  <a:srgbClr val="C00000"/>
                                </a:solidFill>
                                <a:latin typeface="Cambria Math" panose="02040503050406030204" pitchFamily="18" charset="0"/>
                              </a:rPr>
                              <m:t>𝐾</m:t>
                            </m:r>
                          </m:num>
                          <m:den>
                            <m:r>
                              <a:rPr lang="en-US" sz="1100" b="0" i="1" smtClean="0">
                                <a:solidFill>
                                  <a:srgbClr val="C00000"/>
                                </a:solidFill>
                                <a:latin typeface="Cambria Math" panose="02040503050406030204" pitchFamily="18" charset="0"/>
                              </a:rPr>
                              <m:t>𝑁</m:t>
                            </m:r>
                          </m:den>
                        </m:f>
                      </m:oMath>
                    </m:oMathPara>
                  </a14:m>
                  <a:endParaRPr lang="en-US" sz="1100" dirty="0">
                    <a:solidFill>
                      <a:srgbClr val="C00000"/>
                    </a:solidFill>
                  </a:endParaRPr>
                </a:p>
              </p:txBody>
            </p:sp>
          </mc:Choice>
          <mc:Fallback xmlns="">
            <p:sp>
              <p:nvSpPr>
                <p:cNvPr id="24" name="TextBox 23">
                  <a:extLst>
                    <a:ext uri="{FF2B5EF4-FFF2-40B4-BE49-F238E27FC236}">
                      <a16:creationId xmlns:a16="http://schemas.microsoft.com/office/drawing/2014/main" id="{1233E04D-4458-7A2B-1F51-AA0BDBFF6D1A}"/>
                    </a:ext>
                  </a:extLst>
                </p:cNvPr>
                <p:cNvSpPr txBox="1">
                  <a:spLocks noRot="1" noChangeAspect="1" noMove="1" noResize="1" noEditPoints="1" noAdjustHandles="1" noChangeArrowheads="1" noChangeShapeType="1" noTextEdit="1"/>
                </p:cNvSpPr>
                <p:nvPr/>
              </p:nvSpPr>
              <p:spPr>
                <a:xfrm>
                  <a:off x="3921472" y="2393400"/>
                  <a:ext cx="242502" cy="315792"/>
                </a:xfrm>
                <a:prstGeom prst="rect">
                  <a:avLst/>
                </a:prstGeom>
                <a:blipFill>
                  <a:blip r:embed="rId6"/>
                  <a:stretch>
                    <a:fillRect l="-12500" t="-1961" r="-12500" b="-15686"/>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93DE8981-BD0D-2517-DFF3-0FAEA7AE068A}"/>
                  </a:ext>
                </a:extLst>
              </p:cNvPr>
              <p:cNvSpPr txBox="1"/>
              <p:nvPr/>
            </p:nvSpPr>
            <p:spPr>
              <a:xfrm>
                <a:off x="8399378" y="5813899"/>
                <a:ext cx="632674"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𝑇𝑖𝑚𝑒</m:t>
                      </m:r>
                    </m:oMath>
                  </m:oMathPara>
                </a14:m>
                <a:endParaRPr lang="en-US" sz="1400" dirty="0"/>
              </a:p>
            </p:txBody>
          </p:sp>
        </mc:Choice>
        <mc:Fallback xmlns="">
          <p:sp>
            <p:nvSpPr>
              <p:cNvPr id="25" name="TextBox 24">
                <a:extLst>
                  <a:ext uri="{FF2B5EF4-FFF2-40B4-BE49-F238E27FC236}">
                    <a16:creationId xmlns:a16="http://schemas.microsoft.com/office/drawing/2014/main" id="{93DE8981-BD0D-2517-DFF3-0FAEA7AE068A}"/>
                  </a:ext>
                </a:extLst>
              </p:cNvPr>
              <p:cNvSpPr txBox="1">
                <a:spLocks noRot="1" noChangeAspect="1" noMove="1" noResize="1" noEditPoints="1" noAdjustHandles="1" noChangeArrowheads="1" noChangeShapeType="1" noTextEdit="1"/>
              </p:cNvSpPr>
              <p:nvPr/>
            </p:nvSpPr>
            <p:spPr>
              <a:xfrm>
                <a:off x="8399378" y="5813899"/>
                <a:ext cx="632674" cy="307777"/>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5E89D77C-2BEE-3F8E-C71E-D4F000D6D4D9}"/>
                  </a:ext>
                </a:extLst>
              </p:cNvPr>
              <p:cNvSpPr txBox="1"/>
              <p:nvPr/>
            </p:nvSpPr>
            <p:spPr>
              <a:xfrm rot="16200000">
                <a:off x="4544243" y="2372377"/>
                <a:ext cx="714811"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𝑌</m:t>
                      </m:r>
                      <m:r>
                        <a:rPr lang="en-US" sz="1400" i="1">
                          <a:latin typeface="Cambria Math" panose="02040503050406030204" pitchFamily="18" charset="0"/>
                        </a:rPr>
                        <m:t>/</m:t>
                      </m:r>
                      <m:r>
                        <a:rPr lang="en-US" sz="1400" i="1">
                          <a:latin typeface="Cambria Math" panose="02040503050406030204" pitchFamily="18" charset="0"/>
                        </a:rPr>
                        <m:t>𝑁</m:t>
                      </m:r>
                    </m:oMath>
                  </m:oMathPara>
                </a14:m>
                <a:endParaRPr lang="en-US" sz="1400" dirty="0"/>
              </a:p>
            </p:txBody>
          </p:sp>
        </mc:Choice>
        <mc:Fallback xmlns="">
          <p:sp>
            <p:nvSpPr>
              <p:cNvPr id="26" name="TextBox 25">
                <a:extLst>
                  <a:ext uri="{FF2B5EF4-FFF2-40B4-BE49-F238E27FC236}">
                    <a16:creationId xmlns:a16="http://schemas.microsoft.com/office/drawing/2014/main" id="{5E89D77C-2BEE-3F8E-C71E-D4F000D6D4D9}"/>
                  </a:ext>
                </a:extLst>
              </p:cNvPr>
              <p:cNvSpPr txBox="1">
                <a:spLocks noRot="1" noChangeAspect="1" noMove="1" noResize="1" noEditPoints="1" noAdjustHandles="1" noChangeArrowheads="1" noChangeShapeType="1" noTextEdit="1"/>
              </p:cNvSpPr>
              <p:nvPr/>
            </p:nvSpPr>
            <p:spPr>
              <a:xfrm rot="16200000">
                <a:off x="4544243" y="2372377"/>
                <a:ext cx="714811" cy="307777"/>
              </a:xfrm>
              <a:prstGeom prst="rect">
                <a:avLst/>
              </a:prstGeom>
              <a:blipFill>
                <a:blip r:embed="rId8"/>
                <a:stretch>
                  <a:fillRect r="-8000"/>
                </a:stretch>
              </a:blipFill>
            </p:spPr>
            <p:txBody>
              <a:bodyPr/>
              <a:lstStyle/>
              <a:p>
                <a:r>
                  <a:rPr lang="en-US">
                    <a:noFill/>
                  </a:rPr>
                  <a:t> </a:t>
                </a:r>
              </a:p>
            </p:txBody>
          </p:sp>
        </mc:Fallback>
      </mc:AlternateContent>
      <p:cxnSp>
        <p:nvCxnSpPr>
          <p:cNvPr id="27" name="Straight Arrow Connector 26">
            <a:extLst>
              <a:ext uri="{FF2B5EF4-FFF2-40B4-BE49-F238E27FC236}">
                <a16:creationId xmlns:a16="http://schemas.microsoft.com/office/drawing/2014/main" id="{E53D3AE8-3B62-8601-F07A-7A34551EA23A}"/>
              </a:ext>
            </a:extLst>
          </p:cNvPr>
          <p:cNvCxnSpPr>
            <a:cxnSpLocks/>
          </p:cNvCxnSpPr>
          <p:nvPr/>
        </p:nvCxnSpPr>
        <p:spPr>
          <a:xfrm>
            <a:off x="5088702" y="5813899"/>
            <a:ext cx="388620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472E69C5-DCA1-A674-C588-23567E9B0436}"/>
              </a:ext>
            </a:extLst>
          </p:cNvPr>
          <p:cNvCxnSpPr>
            <a:cxnSpLocks/>
          </p:cNvCxnSpPr>
          <p:nvPr/>
        </p:nvCxnSpPr>
        <p:spPr>
          <a:xfrm flipV="1">
            <a:off x="5099093" y="2516757"/>
            <a:ext cx="0" cy="329714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1BE0C74-3508-B64B-0125-1CE661CFF072}"/>
              </a:ext>
            </a:extLst>
          </p:cNvPr>
          <p:cNvCxnSpPr>
            <a:cxnSpLocks/>
          </p:cNvCxnSpPr>
          <p:nvPr/>
        </p:nvCxnSpPr>
        <p:spPr>
          <a:xfrm>
            <a:off x="5806252" y="5764542"/>
            <a:ext cx="0" cy="1095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27DD9E85-558C-8938-B521-DD657C11DE8D}"/>
                  </a:ext>
                </a:extLst>
              </p:cNvPr>
              <p:cNvSpPr txBox="1"/>
              <p:nvPr/>
            </p:nvSpPr>
            <p:spPr>
              <a:xfrm>
                <a:off x="5618540" y="5863257"/>
                <a:ext cx="375424" cy="3077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400" b="0" i="1" smtClean="0">
                              <a:latin typeface="Cambria Math" panose="02040503050406030204" pitchFamily="18" charset="0"/>
                            </a:rPr>
                          </m:ctrlPr>
                        </m:sSubPr>
                        <m:e>
                          <m:r>
                            <a:rPr lang="en-US" sz="1400" b="0" i="1" smtClean="0">
                              <a:latin typeface="Cambria Math" panose="02040503050406030204" pitchFamily="18" charset="0"/>
                            </a:rPr>
                            <m:t>𝑡</m:t>
                          </m:r>
                        </m:e>
                        <m:sub>
                          <m:r>
                            <a:rPr lang="en-US" sz="1400" b="0" i="1" smtClean="0">
                              <a:latin typeface="Cambria Math" panose="02040503050406030204" pitchFamily="18" charset="0"/>
                            </a:rPr>
                            <m:t>0</m:t>
                          </m:r>
                        </m:sub>
                      </m:sSub>
                    </m:oMath>
                  </m:oMathPara>
                </a14:m>
                <a:endParaRPr lang="en-US" sz="1400" dirty="0"/>
              </a:p>
            </p:txBody>
          </p:sp>
        </mc:Choice>
        <mc:Fallback xmlns="">
          <p:sp>
            <p:nvSpPr>
              <p:cNvPr id="31" name="TextBox 30">
                <a:extLst>
                  <a:ext uri="{FF2B5EF4-FFF2-40B4-BE49-F238E27FC236}">
                    <a16:creationId xmlns:a16="http://schemas.microsoft.com/office/drawing/2014/main" id="{27DD9E85-558C-8938-B521-DD657C11DE8D}"/>
                  </a:ext>
                </a:extLst>
              </p:cNvPr>
              <p:cNvSpPr txBox="1">
                <a:spLocks noRot="1" noChangeAspect="1" noMove="1" noResize="1" noEditPoints="1" noAdjustHandles="1" noChangeArrowheads="1" noChangeShapeType="1" noTextEdit="1"/>
              </p:cNvSpPr>
              <p:nvPr/>
            </p:nvSpPr>
            <p:spPr>
              <a:xfrm>
                <a:off x="5618540" y="5863257"/>
                <a:ext cx="375424" cy="307777"/>
              </a:xfrm>
              <a:prstGeom prst="rect">
                <a:avLst/>
              </a:prstGeom>
              <a:blipFill>
                <a:blip r:embed="rId9"/>
                <a:stretch>
                  <a:fillRect/>
                </a:stretch>
              </a:blipFill>
            </p:spPr>
            <p:txBody>
              <a:bodyPr/>
              <a:lstStyle/>
              <a:p>
                <a:r>
                  <a:rPr lang="en-US">
                    <a:noFill/>
                  </a:rPr>
                  <a:t> </a:t>
                </a:r>
              </a:p>
            </p:txBody>
          </p:sp>
        </mc:Fallback>
      </mc:AlternateContent>
      <p:cxnSp>
        <p:nvCxnSpPr>
          <p:cNvPr id="32" name="Straight Connector 31">
            <a:extLst>
              <a:ext uri="{FF2B5EF4-FFF2-40B4-BE49-F238E27FC236}">
                <a16:creationId xmlns:a16="http://schemas.microsoft.com/office/drawing/2014/main" id="{C868964D-16D2-A8FF-2A9E-61C5A6B2AB95}"/>
              </a:ext>
            </a:extLst>
          </p:cNvPr>
          <p:cNvCxnSpPr>
            <a:cxnSpLocks/>
          </p:cNvCxnSpPr>
          <p:nvPr/>
        </p:nvCxnSpPr>
        <p:spPr>
          <a:xfrm flipV="1">
            <a:off x="5806252" y="2769205"/>
            <a:ext cx="0" cy="299533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59" name="Group 58">
            <a:extLst>
              <a:ext uri="{FF2B5EF4-FFF2-40B4-BE49-F238E27FC236}">
                <a16:creationId xmlns:a16="http://schemas.microsoft.com/office/drawing/2014/main" id="{886A8CD8-DA47-D394-2B91-47111C948033}"/>
              </a:ext>
            </a:extLst>
          </p:cNvPr>
          <p:cNvGrpSpPr/>
          <p:nvPr/>
        </p:nvGrpSpPr>
        <p:grpSpPr>
          <a:xfrm>
            <a:off x="321381" y="3866306"/>
            <a:ext cx="1322869" cy="2172377"/>
            <a:chOff x="321381" y="3866306"/>
            <a:chExt cx="1322869" cy="2172377"/>
          </a:xfrm>
        </p:grpSpPr>
        <p:sp>
          <p:nvSpPr>
            <p:cNvPr id="42" name="Oval 41">
              <a:extLst>
                <a:ext uri="{FF2B5EF4-FFF2-40B4-BE49-F238E27FC236}">
                  <a16:creationId xmlns:a16="http://schemas.microsoft.com/office/drawing/2014/main" id="{F7BEF860-6501-1B8F-7349-7671286FB66A}"/>
                </a:ext>
              </a:extLst>
            </p:cNvPr>
            <p:cNvSpPr/>
            <p:nvPr/>
          </p:nvSpPr>
          <p:spPr>
            <a:xfrm>
              <a:off x="1469399" y="4955962"/>
              <a:ext cx="73152" cy="73152"/>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3" name="Straight Connector 42">
              <a:extLst>
                <a:ext uri="{FF2B5EF4-FFF2-40B4-BE49-F238E27FC236}">
                  <a16:creationId xmlns:a16="http://schemas.microsoft.com/office/drawing/2014/main" id="{B1750078-E244-9B21-C5DA-8749D101B84F}"/>
                </a:ext>
              </a:extLst>
            </p:cNvPr>
            <p:cNvCxnSpPr>
              <a:cxnSpLocks/>
              <a:stCxn id="44" idx="4"/>
            </p:cNvCxnSpPr>
            <p:nvPr/>
          </p:nvCxnSpPr>
          <p:spPr>
            <a:xfrm flipH="1">
              <a:off x="1505975" y="4011021"/>
              <a:ext cx="773" cy="178048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4" name="Oval 43">
              <a:extLst>
                <a:ext uri="{FF2B5EF4-FFF2-40B4-BE49-F238E27FC236}">
                  <a16:creationId xmlns:a16="http://schemas.microsoft.com/office/drawing/2014/main" id="{1B0C00C2-F3F2-DF40-9FDD-794D3819D943}"/>
                </a:ext>
              </a:extLst>
            </p:cNvPr>
            <p:cNvSpPr/>
            <p:nvPr/>
          </p:nvSpPr>
          <p:spPr>
            <a:xfrm>
              <a:off x="1470172" y="3937869"/>
              <a:ext cx="73152" cy="73152"/>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46" name="TextBox 45">
                  <a:extLst>
                    <a:ext uri="{FF2B5EF4-FFF2-40B4-BE49-F238E27FC236}">
                      <a16:creationId xmlns:a16="http://schemas.microsoft.com/office/drawing/2014/main" id="{1EF960FB-6BDF-B22B-932F-4B807020D3CC}"/>
                    </a:ext>
                  </a:extLst>
                </p:cNvPr>
                <p:cNvSpPr txBox="1"/>
                <p:nvPr/>
              </p:nvSpPr>
              <p:spPr>
                <a:xfrm>
                  <a:off x="1367700" y="5822405"/>
                  <a:ext cx="276550" cy="21627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en-US" sz="1000" b="0" i="1" smtClean="0">
                                <a:solidFill>
                                  <a:schemeClr val="tx1"/>
                                </a:solidFill>
                                <a:latin typeface="Cambria Math" panose="02040503050406030204" pitchFamily="18" charset="0"/>
                              </a:rPr>
                            </m:ctrlPr>
                          </m:sSubSupPr>
                          <m:e>
                            <m:d>
                              <m:dPr>
                                <m:ctrlPr>
                                  <a:rPr lang="en-US" sz="1000" b="0" i="1" smtClean="0">
                                    <a:solidFill>
                                      <a:schemeClr val="tx1"/>
                                    </a:solidFill>
                                    <a:latin typeface="Cambria Math" panose="02040503050406030204" pitchFamily="18" charset="0"/>
                                  </a:rPr>
                                </m:ctrlPr>
                              </m:dPr>
                              <m:e>
                                <m:box>
                                  <m:boxPr>
                                    <m:ctrlPr>
                                      <a:rPr lang="en-US" sz="1000" b="0" i="1" smtClean="0">
                                        <a:solidFill>
                                          <a:schemeClr val="tx1"/>
                                        </a:solidFill>
                                        <a:latin typeface="Cambria Math" panose="02040503050406030204" pitchFamily="18" charset="0"/>
                                      </a:rPr>
                                    </m:ctrlPr>
                                  </m:boxPr>
                                  <m:e>
                                    <m:argPr>
                                      <m:argSz m:val="-1"/>
                                    </m:argPr>
                                    <m:f>
                                      <m:fPr>
                                        <m:ctrlPr>
                                          <a:rPr lang="en-US" sz="1000" b="0" i="1" smtClean="0">
                                            <a:solidFill>
                                              <a:schemeClr val="tx1"/>
                                            </a:solidFill>
                                            <a:latin typeface="Cambria Math" panose="02040503050406030204" pitchFamily="18" charset="0"/>
                                          </a:rPr>
                                        </m:ctrlPr>
                                      </m:fPr>
                                      <m:num>
                                        <m:r>
                                          <a:rPr lang="en-US" sz="1000" b="0" i="1" smtClean="0">
                                            <a:solidFill>
                                              <a:schemeClr val="tx1"/>
                                            </a:solidFill>
                                            <a:latin typeface="Cambria Math" panose="02040503050406030204" pitchFamily="18" charset="0"/>
                                          </a:rPr>
                                          <m:t>𝐾</m:t>
                                        </m:r>
                                      </m:num>
                                      <m:den>
                                        <m:r>
                                          <a:rPr lang="en-US" sz="1000" b="0" i="1" smtClean="0">
                                            <a:solidFill>
                                              <a:schemeClr val="tx1"/>
                                            </a:solidFill>
                                            <a:latin typeface="Cambria Math" panose="02040503050406030204" pitchFamily="18" charset="0"/>
                                          </a:rPr>
                                          <m:t>𝑁</m:t>
                                        </m:r>
                                      </m:den>
                                    </m:f>
                                  </m:e>
                                </m:box>
                              </m:e>
                            </m:d>
                          </m:e>
                          <m:sub>
                            <m:r>
                              <a:rPr lang="en-US" sz="1000" b="0" i="1" smtClean="0">
                                <a:solidFill>
                                  <a:schemeClr val="tx1"/>
                                </a:solidFill>
                                <a:latin typeface="Cambria Math" panose="02040503050406030204" pitchFamily="18" charset="0"/>
                              </a:rPr>
                              <m:t>0</m:t>
                            </m:r>
                          </m:sub>
                          <m:sup>
                            <m:r>
                              <a:rPr lang="en-US" sz="1000" b="0" i="1" smtClean="0">
                                <a:solidFill>
                                  <a:schemeClr val="tx1"/>
                                </a:solidFill>
                                <a:latin typeface="Cambria Math" panose="02040503050406030204" pitchFamily="18" charset="0"/>
                              </a:rPr>
                              <m:t>∗</m:t>
                            </m:r>
                          </m:sup>
                        </m:sSubSup>
                      </m:oMath>
                    </m:oMathPara>
                  </a14:m>
                  <a:endParaRPr lang="en-US" sz="1000" dirty="0">
                    <a:solidFill>
                      <a:schemeClr val="tx1"/>
                    </a:solidFill>
                  </a:endParaRPr>
                </a:p>
              </p:txBody>
            </p:sp>
          </mc:Choice>
          <mc:Fallback xmlns="">
            <p:sp>
              <p:nvSpPr>
                <p:cNvPr id="46" name="TextBox 45">
                  <a:extLst>
                    <a:ext uri="{FF2B5EF4-FFF2-40B4-BE49-F238E27FC236}">
                      <a16:creationId xmlns:a16="http://schemas.microsoft.com/office/drawing/2014/main" id="{1EF960FB-6BDF-B22B-932F-4B807020D3CC}"/>
                    </a:ext>
                  </a:extLst>
                </p:cNvPr>
                <p:cNvSpPr txBox="1">
                  <a:spLocks noRot="1" noChangeAspect="1" noMove="1" noResize="1" noEditPoints="1" noAdjustHandles="1" noChangeArrowheads="1" noChangeShapeType="1" noTextEdit="1"/>
                </p:cNvSpPr>
                <p:nvPr/>
              </p:nvSpPr>
              <p:spPr>
                <a:xfrm>
                  <a:off x="1367700" y="5822405"/>
                  <a:ext cx="276550" cy="216278"/>
                </a:xfrm>
                <a:prstGeom prst="rect">
                  <a:avLst/>
                </a:prstGeom>
                <a:blipFill>
                  <a:blip r:embed="rId10"/>
                  <a:stretch>
                    <a:fillRect r="-2174" b="-11111"/>
                  </a:stretch>
                </a:blipFill>
              </p:spPr>
              <p:txBody>
                <a:bodyPr/>
                <a:lstStyle/>
                <a:p>
                  <a:r>
                    <a:rPr lang="en-US">
                      <a:noFill/>
                    </a:rPr>
                    <a:t> </a:t>
                  </a:r>
                </a:p>
              </p:txBody>
            </p:sp>
          </mc:Fallback>
        </mc:AlternateContent>
        <p:cxnSp>
          <p:nvCxnSpPr>
            <p:cNvPr id="50" name="Straight Connector 49">
              <a:extLst>
                <a:ext uri="{FF2B5EF4-FFF2-40B4-BE49-F238E27FC236}">
                  <a16:creationId xmlns:a16="http://schemas.microsoft.com/office/drawing/2014/main" id="{89401083-6C10-59D9-FDEC-77FBE36FC1ED}"/>
                </a:ext>
              </a:extLst>
            </p:cNvPr>
            <p:cNvCxnSpPr>
              <a:cxnSpLocks/>
              <a:endCxn id="44" idx="2"/>
            </p:cNvCxnSpPr>
            <p:nvPr/>
          </p:nvCxnSpPr>
          <p:spPr>
            <a:xfrm>
              <a:off x="622966" y="3974445"/>
              <a:ext cx="847206"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2" name="TextBox 51">
                  <a:extLst>
                    <a:ext uri="{FF2B5EF4-FFF2-40B4-BE49-F238E27FC236}">
                      <a16:creationId xmlns:a16="http://schemas.microsoft.com/office/drawing/2014/main" id="{DC98D294-C09D-A011-045D-B23846EDBA6F}"/>
                    </a:ext>
                  </a:extLst>
                </p:cNvPr>
                <p:cNvSpPr txBox="1"/>
                <p:nvPr/>
              </p:nvSpPr>
              <p:spPr>
                <a:xfrm>
                  <a:off x="321381" y="3866306"/>
                  <a:ext cx="276550" cy="21627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en-US" sz="1000" b="0" i="1" smtClean="0">
                                <a:solidFill>
                                  <a:schemeClr val="tx1"/>
                                </a:solidFill>
                                <a:latin typeface="Cambria Math" panose="02040503050406030204" pitchFamily="18" charset="0"/>
                              </a:rPr>
                            </m:ctrlPr>
                          </m:sSubSupPr>
                          <m:e>
                            <m:d>
                              <m:dPr>
                                <m:ctrlPr>
                                  <a:rPr lang="en-US" sz="1000" b="0" i="1" smtClean="0">
                                    <a:solidFill>
                                      <a:schemeClr val="tx1"/>
                                    </a:solidFill>
                                    <a:latin typeface="Cambria Math" panose="02040503050406030204" pitchFamily="18" charset="0"/>
                                  </a:rPr>
                                </m:ctrlPr>
                              </m:dPr>
                              <m:e>
                                <m:box>
                                  <m:boxPr>
                                    <m:ctrlPr>
                                      <a:rPr lang="en-US" sz="1000" b="0" i="1" smtClean="0">
                                        <a:solidFill>
                                          <a:schemeClr val="tx1"/>
                                        </a:solidFill>
                                        <a:latin typeface="Cambria Math" panose="02040503050406030204" pitchFamily="18" charset="0"/>
                                      </a:rPr>
                                    </m:ctrlPr>
                                  </m:boxPr>
                                  <m:e>
                                    <m:argPr>
                                      <m:argSz m:val="-1"/>
                                    </m:argPr>
                                    <m:f>
                                      <m:fPr>
                                        <m:ctrlPr>
                                          <a:rPr lang="en-US" sz="1000" b="0" i="1" smtClean="0">
                                            <a:solidFill>
                                              <a:schemeClr val="tx1"/>
                                            </a:solidFill>
                                            <a:latin typeface="Cambria Math" panose="02040503050406030204" pitchFamily="18" charset="0"/>
                                          </a:rPr>
                                        </m:ctrlPr>
                                      </m:fPr>
                                      <m:num>
                                        <m:r>
                                          <a:rPr lang="en-US" sz="1000" b="0" i="1" smtClean="0">
                                            <a:solidFill>
                                              <a:schemeClr val="tx1"/>
                                            </a:solidFill>
                                            <a:latin typeface="Cambria Math" panose="02040503050406030204" pitchFamily="18" charset="0"/>
                                          </a:rPr>
                                          <m:t>𝑌</m:t>
                                        </m:r>
                                      </m:num>
                                      <m:den>
                                        <m:r>
                                          <a:rPr lang="en-US" sz="1000" b="0" i="1" smtClean="0">
                                            <a:solidFill>
                                              <a:schemeClr val="tx1"/>
                                            </a:solidFill>
                                            <a:latin typeface="Cambria Math" panose="02040503050406030204" pitchFamily="18" charset="0"/>
                                          </a:rPr>
                                          <m:t>𝑁</m:t>
                                        </m:r>
                                      </m:den>
                                    </m:f>
                                  </m:e>
                                </m:box>
                              </m:e>
                            </m:d>
                          </m:e>
                          <m:sub>
                            <m:r>
                              <a:rPr lang="en-US" sz="1000" b="0" i="1" smtClean="0">
                                <a:solidFill>
                                  <a:schemeClr val="tx1"/>
                                </a:solidFill>
                                <a:latin typeface="Cambria Math" panose="02040503050406030204" pitchFamily="18" charset="0"/>
                              </a:rPr>
                              <m:t>0</m:t>
                            </m:r>
                          </m:sub>
                          <m:sup>
                            <m:r>
                              <a:rPr lang="en-US" sz="1000" b="0" i="1" smtClean="0">
                                <a:solidFill>
                                  <a:schemeClr val="tx1"/>
                                </a:solidFill>
                                <a:latin typeface="Cambria Math" panose="02040503050406030204" pitchFamily="18" charset="0"/>
                              </a:rPr>
                              <m:t>∗</m:t>
                            </m:r>
                          </m:sup>
                        </m:sSubSup>
                      </m:oMath>
                    </m:oMathPara>
                  </a14:m>
                  <a:endParaRPr lang="en-US" sz="1000" dirty="0">
                    <a:solidFill>
                      <a:schemeClr val="tx1"/>
                    </a:solidFill>
                  </a:endParaRPr>
                </a:p>
              </p:txBody>
            </p:sp>
          </mc:Choice>
          <mc:Fallback xmlns="">
            <p:sp>
              <p:nvSpPr>
                <p:cNvPr id="52" name="TextBox 51">
                  <a:extLst>
                    <a:ext uri="{FF2B5EF4-FFF2-40B4-BE49-F238E27FC236}">
                      <a16:creationId xmlns:a16="http://schemas.microsoft.com/office/drawing/2014/main" id="{DC98D294-C09D-A011-045D-B23846EDBA6F}"/>
                    </a:ext>
                  </a:extLst>
                </p:cNvPr>
                <p:cNvSpPr txBox="1">
                  <a:spLocks noRot="1" noChangeAspect="1" noMove="1" noResize="1" noEditPoints="1" noAdjustHandles="1" noChangeArrowheads="1" noChangeShapeType="1" noTextEdit="1"/>
                </p:cNvSpPr>
                <p:nvPr/>
              </p:nvSpPr>
              <p:spPr>
                <a:xfrm>
                  <a:off x="321381" y="3866306"/>
                  <a:ext cx="276550" cy="216278"/>
                </a:xfrm>
                <a:prstGeom prst="rect">
                  <a:avLst/>
                </a:prstGeom>
                <a:blipFill>
                  <a:blip r:embed="rId11"/>
                  <a:stretch>
                    <a:fillRect r="-4444" b="-11111"/>
                  </a:stretch>
                </a:blipFill>
              </p:spPr>
              <p:txBody>
                <a:bodyPr/>
                <a:lstStyle/>
                <a:p>
                  <a:r>
                    <a:rPr lang="en-US">
                      <a:noFill/>
                    </a:rPr>
                    <a:t> </a:t>
                  </a:r>
                </a:p>
              </p:txBody>
            </p:sp>
          </mc:Fallback>
        </mc:AlternateContent>
      </p:grpSp>
      <p:grpSp>
        <p:nvGrpSpPr>
          <p:cNvPr id="60" name="Group 59">
            <a:extLst>
              <a:ext uri="{FF2B5EF4-FFF2-40B4-BE49-F238E27FC236}">
                <a16:creationId xmlns:a16="http://schemas.microsoft.com/office/drawing/2014/main" id="{57D3FD8F-A6D3-88F2-494F-10F16B717447}"/>
              </a:ext>
            </a:extLst>
          </p:cNvPr>
          <p:cNvGrpSpPr/>
          <p:nvPr/>
        </p:nvGrpSpPr>
        <p:grpSpPr>
          <a:xfrm>
            <a:off x="625714" y="4047597"/>
            <a:ext cx="3719542" cy="1751517"/>
            <a:chOff x="625714" y="4047597"/>
            <a:chExt cx="3719542" cy="1751517"/>
          </a:xfrm>
        </p:grpSpPr>
        <p:sp>
          <p:nvSpPr>
            <p:cNvPr id="57" name="Freeform: Shape 56">
              <a:extLst>
                <a:ext uri="{FF2B5EF4-FFF2-40B4-BE49-F238E27FC236}">
                  <a16:creationId xmlns:a16="http://schemas.microsoft.com/office/drawing/2014/main" id="{5690DE98-A44F-0C45-176E-7F5DA6F9BECC}"/>
                </a:ext>
              </a:extLst>
            </p:cNvPr>
            <p:cNvSpPr/>
            <p:nvPr/>
          </p:nvSpPr>
          <p:spPr>
            <a:xfrm>
              <a:off x="625714" y="4047597"/>
              <a:ext cx="3554083" cy="1751517"/>
            </a:xfrm>
            <a:custGeom>
              <a:avLst/>
              <a:gdLst>
                <a:gd name="connsiteX0" fmla="*/ 0 w 3554083"/>
                <a:gd name="connsiteY0" fmla="*/ 3174520 h 3174520"/>
                <a:gd name="connsiteX1" fmla="*/ 1078302 w 3554083"/>
                <a:gd name="connsiteY1" fmla="*/ 879894 h 3174520"/>
                <a:gd name="connsiteX2" fmla="*/ 3554083 w 3554083"/>
                <a:gd name="connsiteY2" fmla="*/ 0 h 3174520"/>
              </a:gdLst>
              <a:ahLst/>
              <a:cxnLst>
                <a:cxn ang="0">
                  <a:pos x="connsiteX0" y="connsiteY0"/>
                </a:cxn>
                <a:cxn ang="0">
                  <a:pos x="connsiteX1" y="connsiteY1"/>
                </a:cxn>
                <a:cxn ang="0">
                  <a:pos x="connsiteX2" y="connsiteY2"/>
                </a:cxn>
              </a:cxnLst>
              <a:rect l="l" t="t" r="r" b="b"/>
              <a:pathLst>
                <a:path w="3554083" h="3174520">
                  <a:moveTo>
                    <a:pt x="0" y="3174520"/>
                  </a:moveTo>
                  <a:cubicBezTo>
                    <a:pt x="242977" y="2291750"/>
                    <a:pt x="485955" y="1408981"/>
                    <a:pt x="1078302" y="879894"/>
                  </a:cubicBezTo>
                  <a:cubicBezTo>
                    <a:pt x="1670649" y="350807"/>
                    <a:pt x="2612366" y="175403"/>
                    <a:pt x="3554083" y="0"/>
                  </a:cubicBezTo>
                </a:path>
              </a:pathLst>
            </a:custGeom>
            <a:noFill/>
            <a:ln w="28575">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58" name="TextBox 57">
                  <a:extLst>
                    <a:ext uri="{FF2B5EF4-FFF2-40B4-BE49-F238E27FC236}">
                      <a16:creationId xmlns:a16="http://schemas.microsoft.com/office/drawing/2014/main" id="{F653D998-5392-DE89-6D81-4755B2BE9336}"/>
                    </a:ext>
                  </a:extLst>
                </p:cNvPr>
                <p:cNvSpPr txBox="1"/>
                <p:nvPr/>
              </p:nvSpPr>
              <p:spPr>
                <a:xfrm>
                  <a:off x="3690141" y="4082584"/>
                  <a:ext cx="655115" cy="38036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100" b="0" i="1" smtClean="0">
                                <a:solidFill>
                                  <a:schemeClr val="accent6">
                                    <a:lumMod val="75000"/>
                                  </a:schemeClr>
                                </a:solidFill>
                                <a:latin typeface="Cambria Math" panose="02040503050406030204" pitchFamily="18" charset="0"/>
                              </a:rPr>
                            </m:ctrlPr>
                          </m:sSubPr>
                          <m:e>
                            <m:r>
                              <a:rPr lang="en-US" sz="1100" b="0" i="1" smtClean="0">
                                <a:solidFill>
                                  <a:schemeClr val="accent6">
                                    <a:lumMod val="75000"/>
                                  </a:schemeClr>
                                </a:solidFill>
                                <a:latin typeface="Cambria Math" panose="02040503050406030204" pitchFamily="18" charset="0"/>
                              </a:rPr>
                              <m:t>𝑠</m:t>
                            </m:r>
                          </m:e>
                          <m:sub>
                            <m:r>
                              <a:rPr lang="en-US" sz="1100" b="0" i="1" smtClean="0">
                                <a:solidFill>
                                  <a:schemeClr val="accent6">
                                    <a:lumMod val="75000"/>
                                  </a:schemeClr>
                                </a:solidFill>
                                <a:latin typeface="Cambria Math" panose="02040503050406030204" pitchFamily="18" charset="0"/>
                              </a:rPr>
                              <m:t>𝐻</m:t>
                            </m:r>
                          </m:sub>
                        </m:sSub>
                        <m:r>
                          <a:rPr lang="en-US" sz="1100" b="0" i="1" smtClean="0">
                            <a:solidFill>
                              <a:schemeClr val="accent6">
                                <a:lumMod val="75000"/>
                              </a:schemeClr>
                            </a:solidFill>
                            <a:latin typeface="Cambria Math" panose="02040503050406030204" pitchFamily="18" charset="0"/>
                          </a:rPr>
                          <m:t>⋅</m:t>
                        </m:r>
                        <m:r>
                          <a:rPr lang="en-US" sz="1100" b="0" i="1" smtClean="0">
                            <a:solidFill>
                              <a:schemeClr val="accent6">
                                <a:lumMod val="75000"/>
                              </a:schemeClr>
                            </a:solidFill>
                            <a:latin typeface="Cambria Math" panose="02040503050406030204" pitchFamily="18" charset="0"/>
                          </a:rPr>
                          <m:t>𝑓</m:t>
                        </m:r>
                        <m:d>
                          <m:dPr>
                            <m:ctrlPr>
                              <a:rPr lang="en-US" sz="1100" b="0" i="1" smtClean="0">
                                <a:solidFill>
                                  <a:schemeClr val="accent6">
                                    <a:lumMod val="75000"/>
                                  </a:schemeClr>
                                </a:solidFill>
                                <a:latin typeface="Cambria Math" panose="02040503050406030204" pitchFamily="18" charset="0"/>
                              </a:rPr>
                            </m:ctrlPr>
                          </m:dPr>
                          <m:e>
                            <m:f>
                              <m:fPr>
                                <m:ctrlPr>
                                  <a:rPr lang="en-US" sz="1100" i="1">
                                    <a:solidFill>
                                      <a:schemeClr val="accent6">
                                        <a:lumMod val="75000"/>
                                      </a:schemeClr>
                                    </a:solidFill>
                                    <a:latin typeface="Cambria Math" panose="02040503050406030204" pitchFamily="18" charset="0"/>
                                  </a:rPr>
                                </m:ctrlPr>
                              </m:fPr>
                              <m:num>
                                <m:r>
                                  <a:rPr lang="en-US" sz="1100" b="0" i="1" smtClean="0">
                                    <a:solidFill>
                                      <a:schemeClr val="accent6">
                                        <a:lumMod val="75000"/>
                                      </a:schemeClr>
                                    </a:solidFill>
                                    <a:latin typeface="Cambria Math" panose="02040503050406030204" pitchFamily="18" charset="0"/>
                                  </a:rPr>
                                  <m:t>𝐾</m:t>
                                </m:r>
                              </m:num>
                              <m:den>
                                <m:r>
                                  <a:rPr lang="en-US" sz="1100" i="1">
                                    <a:solidFill>
                                      <a:schemeClr val="accent6">
                                        <a:lumMod val="75000"/>
                                      </a:schemeClr>
                                    </a:solidFill>
                                    <a:latin typeface="Cambria Math" panose="02040503050406030204" pitchFamily="18" charset="0"/>
                                  </a:rPr>
                                  <m:t>𝑁</m:t>
                                </m:r>
                              </m:den>
                            </m:f>
                          </m:e>
                        </m:d>
                      </m:oMath>
                    </m:oMathPara>
                  </a14:m>
                  <a:endParaRPr lang="en-US" sz="1100" dirty="0">
                    <a:solidFill>
                      <a:schemeClr val="accent6">
                        <a:lumMod val="75000"/>
                      </a:schemeClr>
                    </a:solidFill>
                  </a:endParaRPr>
                </a:p>
              </p:txBody>
            </p:sp>
          </mc:Choice>
          <mc:Fallback xmlns="">
            <p:sp>
              <p:nvSpPr>
                <p:cNvPr id="58" name="TextBox 57">
                  <a:extLst>
                    <a:ext uri="{FF2B5EF4-FFF2-40B4-BE49-F238E27FC236}">
                      <a16:creationId xmlns:a16="http://schemas.microsoft.com/office/drawing/2014/main" id="{F653D998-5392-DE89-6D81-4755B2BE9336}"/>
                    </a:ext>
                  </a:extLst>
                </p:cNvPr>
                <p:cNvSpPr txBox="1">
                  <a:spLocks noRot="1" noChangeAspect="1" noMove="1" noResize="1" noEditPoints="1" noAdjustHandles="1" noChangeArrowheads="1" noChangeShapeType="1" noTextEdit="1"/>
                </p:cNvSpPr>
                <p:nvPr/>
              </p:nvSpPr>
              <p:spPr>
                <a:xfrm>
                  <a:off x="3690141" y="4082584"/>
                  <a:ext cx="655115" cy="380361"/>
                </a:xfrm>
                <a:prstGeom prst="rect">
                  <a:avLst/>
                </a:prstGeom>
                <a:blipFill>
                  <a:blip r:embed="rId12"/>
                  <a:stretch>
                    <a:fillRect l="-2778"/>
                  </a:stretch>
                </a:blipFill>
              </p:spPr>
              <p:txBody>
                <a:bodyPr/>
                <a:lstStyle/>
                <a:p>
                  <a:r>
                    <a:rPr lang="en-US">
                      <a:noFill/>
                    </a:rPr>
                    <a:t> </a:t>
                  </a:r>
                </a:p>
              </p:txBody>
            </p:sp>
          </mc:Fallback>
        </mc:AlternateContent>
      </p:grpSp>
      <p:grpSp>
        <p:nvGrpSpPr>
          <p:cNvPr id="61" name="Group 60">
            <a:extLst>
              <a:ext uri="{FF2B5EF4-FFF2-40B4-BE49-F238E27FC236}">
                <a16:creationId xmlns:a16="http://schemas.microsoft.com/office/drawing/2014/main" id="{34937670-6EC3-EE20-516E-25C105EC4625}"/>
              </a:ext>
            </a:extLst>
          </p:cNvPr>
          <p:cNvGrpSpPr/>
          <p:nvPr/>
        </p:nvGrpSpPr>
        <p:grpSpPr>
          <a:xfrm>
            <a:off x="321120" y="3384956"/>
            <a:ext cx="2055021" cy="2653727"/>
            <a:chOff x="-410771" y="3384956"/>
            <a:chExt cx="2055021" cy="2653727"/>
          </a:xfrm>
        </p:grpSpPr>
        <p:sp>
          <p:nvSpPr>
            <p:cNvPr id="62" name="Oval 61">
              <a:extLst>
                <a:ext uri="{FF2B5EF4-FFF2-40B4-BE49-F238E27FC236}">
                  <a16:creationId xmlns:a16="http://schemas.microsoft.com/office/drawing/2014/main" id="{F0BFA1CB-8622-5599-BA86-835C2923F6F0}"/>
                </a:ext>
              </a:extLst>
            </p:cNvPr>
            <p:cNvSpPr/>
            <p:nvPr/>
          </p:nvSpPr>
          <p:spPr>
            <a:xfrm>
              <a:off x="1469399" y="4308262"/>
              <a:ext cx="73152" cy="73152"/>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3" name="Straight Connector 62">
              <a:extLst>
                <a:ext uri="{FF2B5EF4-FFF2-40B4-BE49-F238E27FC236}">
                  <a16:creationId xmlns:a16="http://schemas.microsoft.com/office/drawing/2014/main" id="{ADD807F8-EC0E-047B-A6E5-E3704BF47655}"/>
                </a:ext>
              </a:extLst>
            </p:cNvPr>
            <p:cNvCxnSpPr>
              <a:cxnSpLocks/>
              <a:stCxn id="64" idx="4"/>
            </p:cNvCxnSpPr>
            <p:nvPr/>
          </p:nvCxnSpPr>
          <p:spPr>
            <a:xfrm>
              <a:off x="1506748" y="3533501"/>
              <a:ext cx="0" cy="225800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4" name="Oval 63">
              <a:extLst>
                <a:ext uri="{FF2B5EF4-FFF2-40B4-BE49-F238E27FC236}">
                  <a16:creationId xmlns:a16="http://schemas.microsoft.com/office/drawing/2014/main" id="{C863930C-E49A-5A9D-F076-8627E19B9FD2}"/>
                </a:ext>
              </a:extLst>
            </p:cNvPr>
            <p:cNvSpPr/>
            <p:nvPr/>
          </p:nvSpPr>
          <p:spPr>
            <a:xfrm>
              <a:off x="1470172" y="3460349"/>
              <a:ext cx="73152" cy="73152"/>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65" name="TextBox 64">
                  <a:extLst>
                    <a:ext uri="{FF2B5EF4-FFF2-40B4-BE49-F238E27FC236}">
                      <a16:creationId xmlns:a16="http://schemas.microsoft.com/office/drawing/2014/main" id="{487DA86F-58AA-2AC1-C57B-E55109925D75}"/>
                    </a:ext>
                  </a:extLst>
                </p:cNvPr>
                <p:cNvSpPr txBox="1"/>
                <p:nvPr/>
              </p:nvSpPr>
              <p:spPr>
                <a:xfrm>
                  <a:off x="1367700" y="5822405"/>
                  <a:ext cx="276550" cy="21627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en-US" sz="1000" b="0" i="1" smtClean="0">
                                <a:solidFill>
                                  <a:schemeClr val="tx1"/>
                                </a:solidFill>
                                <a:latin typeface="Cambria Math" panose="02040503050406030204" pitchFamily="18" charset="0"/>
                              </a:rPr>
                            </m:ctrlPr>
                          </m:sSubSupPr>
                          <m:e>
                            <m:d>
                              <m:dPr>
                                <m:ctrlPr>
                                  <a:rPr lang="en-US" sz="1000" b="0" i="1" smtClean="0">
                                    <a:solidFill>
                                      <a:schemeClr val="tx1"/>
                                    </a:solidFill>
                                    <a:latin typeface="Cambria Math" panose="02040503050406030204" pitchFamily="18" charset="0"/>
                                  </a:rPr>
                                </m:ctrlPr>
                              </m:dPr>
                              <m:e>
                                <m:box>
                                  <m:boxPr>
                                    <m:ctrlPr>
                                      <a:rPr lang="en-US" sz="1000" b="0" i="1" smtClean="0">
                                        <a:solidFill>
                                          <a:schemeClr val="tx1"/>
                                        </a:solidFill>
                                        <a:latin typeface="Cambria Math" panose="02040503050406030204" pitchFamily="18" charset="0"/>
                                      </a:rPr>
                                    </m:ctrlPr>
                                  </m:boxPr>
                                  <m:e>
                                    <m:argPr>
                                      <m:argSz m:val="-1"/>
                                    </m:argPr>
                                    <m:f>
                                      <m:fPr>
                                        <m:ctrlPr>
                                          <a:rPr lang="en-US" sz="1000" b="0" i="1" smtClean="0">
                                            <a:solidFill>
                                              <a:schemeClr val="tx1"/>
                                            </a:solidFill>
                                            <a:latin typeface="Cambria Math" panose="02040503050406030204" pitchFamily="18" charset="0"/>
                                          </a:rPr>
                                        </m:ctrlPr>
                                      </m:fPr>
                                      <m:num>
                                        <m:r>
                                          <a:rPr lang="en-US" sz="1000" b="0" i="1" smtClean="0">
                                            <a:solidFill>
                                              <a:schemeClr val="tx1"/>
                                            </a:solidFill>
                                            <a:latin typeface="Cambria Math" panose="02040503050406030204" pitchFamily="18" charset="0"/>
                                          </a:rPr>
                                          <m:t>𝐾</m:t>
                                        </m:r>
                                      </m:num>
                                      <m:den>
                                        <m:r>
                                          <a:rPr lang="en-US" sz="1000" b="0" i="1" smtClean="0">
                                            <a:solidFill>
                                              <a:schemeClr val="tx1"/>
                                            </a:solidFill>
                                            <a:latin typeface="Cambria Math" panose="02040503050406030204" pitchFamily="18" charset="0"/>
                                          </a:rPr>
                                          <m:t>𝑁</m:t>
                                        </m:r>
                                      </m:den>
                                    </m:f>
                                  </m:e>
                                </m:box>
                              </m:e>
                            </m:d>
                          </m:e>
                          <m:sub>
                            <m:r>
                              <a:rPr lang="en-US" sz="1000" b="0" i="1" smtClean="0">
                                <a:solidFill>
                                  <a:schemeClr val="tx1"/>
                                </a:solidFill>
                                <a:latin typeface="Cambria Math" panose="02040503050406030204" pitchFamily="18" charset="0"/>
                              </a:rPr>
                              <m:t>1</m:t>
                            </m:r>
                          </m:sub>
                          <m:sup>
                            <m:r>
                              <a:rPr lang="en-US" sz="1000" b="0" i="1" smtClean="0">
                                <a:solidFill>
                                  <a:schemeClr val="tx1"/>
                                </a:solidFill>
                                <a:latin typeface="Cambria Math" panose="02040503050406030204" pitchFamily="18" charset="0"/>
                              </a:rPr>
                              <m:t>∗</m:t>
                            </m:r>
                          </m:sup>
                        </m:sSubSup>
                      </m:oMath>
                    </m:oMathPara>
                  </a14:m>
                  <a:endParaRPr lang="en-US" sz="1000" dirty="0">
                    <a:solidFill>
                      <a:schemeClr val="tx1"/>
                    </a:solidFill>
                  </a:endParaRPr>
                </a:p>
              </p:txBody>
            </p:sp>
          </mc:Choice>
          <mc:Fallback xmlns="">
            <p:sp>
              <p:nvSpPr>
                <p:cNvPr id="65" name="TextBox 64">
                  <a:extLst>
                    <a:ext uri="{FF2B5EF4-FFF2-40B4-BE49-F238E27FC236}">
                      <a16:creationId xmlns:a16="http://schemas.microsoft.com/office/drawing/2014/main" id="{487DA86F-58AA-2AC1-C57B-E55109925D75}"/>
                    </a:ext>
                  </a:extLst>
                </p:cNvPr>
                <p:cNvSpPr txBox="1">
                  <a:spLocks noRot="1" noChangeAspect="1" noMove="1" noResize="1" noEditPoints="1" noAdjustHandles="1" noChangeArrowheads="1" noChangeShapeType="1" noTextEdit="1"/>
                </p:cNvSpPr>
                <p:nvPr/>
              </p:nvSpPr>
              <p:spPr>
                <a:xfrm>
                  <a:off x="1367700" y="5822405"/>
                  <a:ext cx="276550" cy="216278"/>
                </a:xfrm>
                <a:prstGeom prst="rect">
                  <a:avLst/>
                </a:prstGeom>
                <a:blipFill>
                  <a:blip r:embed="rId13"/>
                  <a:stretch>
                    <a:fillRect r="-2174" b="-11111"/>
                  </a:stretch>
                </a:blipFill>
              </p:spPr>
              <p:txBody>
                <a:bodyPr/>
                <a:lstStyle/>
                <a:p>
                  <a:r>
                    <a:rPr lang="en-US">
                      <a:noFill/>
                    </a:rPr>
                    <a:t> </a:t>
                  </a:r>
                </a:p>
              </p:txBody>
            </p:sp>
          </mc:Fallback>
        </mc:AlternateContent>
        <p:cxnSp>
          <p:nvCxnSpPr>
            <p:cNvPr id="66" name="Straight Connector 65">
              <a:extLst>
                <a:ext uri="{FF2B5EF4-FFF2-40B4-BE49-F238E27FC236}">
                  <a16:creationId xmlns:a16="http://schemas.microsoft.com/office/drawing/2014/main" id="{9EFA233D-CBAF-86F5-17EF-E41D521C530D}"/>
                </a:ext>
              </a:extLst>
            </p:cNvPr>
            <p:cNvCxnSpPr>
              <a:cxnSpLocks/>
            </p:cNvCxnSpPr>
            <p:nvPr/>
          </p:nvCxnSpPr>
          <p:spPr>
            <a:xfrm>
              <a:off x="-108925" y="3493095"/>
              <a:ext cx="1578324"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7" name="TextBox 66">
                  <a:extLst>
                    <a:ext uri="{FF2B5EF4-FFF2-40B4-BE49-F238E27FC236}">
                      <a16:creationId xmlns:a16="http://schemas.microsoft.com/office/drawing/2014/main" id="{85B45834-03C1-EE93-C864-F7D0F919ADFC}"/>
                    </a:ext>
                  </a:extLst>
                </p:cNvPr>
                <p:cNvSpPr txBox="1"/>
                <p:nvPr/>
              </p:nvSpPr>
              <p:spPr>
                <a:xfrm>
                  <a:off x="-410771" y="3384956"/>
                  <a:ext cx="276550" cy="21627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en-US" sz="1000" b="0" i="1" smtClean="0">
                                <a:solidFill>
                                  <a:schemeClr val="tx1"/>
                                </a:solidFill>
                                <a:latin typeface="Cambria Math" panose="02040503050406030204" pitchFamily="18" charset="0"/>
                              </a:rPr>
                            </m:ctrlPr>
                          </m:sSubSupPr>
                          <m:e>
                            <m:d>
                              <m:dPr>
                                <m:ctrlPr>
                                  <a:rPr lang="en-US" sz="1000" b="0" i="1" smtClean="0">
                                    <a:solidFill>
                                      <a:schemeClr val="tx1"/>
                                    </a:solidFill>
                                    <a:latin typeface="Cambria Math" panose="02040503050406030204" pitchFamily="18" charset="0"/>
                                  </a:rPr>
                                </m:ctrlPr>
                              </m:dPr>
                              <m:e>
                                <m:box>
                                  <m:boxPr>
                                    <m:ctrlPr>
                                      <a:rPr lang="en-US" sz="1000" b="0" i="1" smtClean="0">
                                        <a:solidFill>
                                          <a:schemeClr val="tx1"/>
                                        </a:solidFill>
                                        <a:latin typeface="Cambria Math" panose="02040503050406030204" pitchFamily="18" charset="0"/>
                                      </a:rPr>
                                    </m:ctrlPr>
                                  </m:boxPr>
                                  <m:e>
                                    <m:argPr>
                                      <m:argSz m:val="-1"/>
                                    </m:argPr>
                                    <m:f>
                                      <m:fPr>
                                        <m:ctrlPr>
                                          <a:rPr lang="en-US" sz="1000" b="0" i="1" smtClean="0">
                                            <a:solidFill>
                                              <a:schemeClr val="tx1"/>
                                            </a:solidFill>
                                            <a:latin typeface="Cambria Math" panose="02040503050406030204" pitchFamily="18" charset="0"/>
                                          </a:rPr>
                                        </m:ctrlPr>
                                      </m:fPr>
                                      <m:num>
                                        <m:r>
                                          <a:rPr lang="en-US" sz="1000" b="0" i="1" smtClean="0">
                                            <a:solidFill>
                                              <a:schemeClr val="tx1"/>
                                            </a:solidFill>
                                            <a:latin typeface="Cambria Math" panose="02040503050406030204" pitchFamily="18" charset="0"/>
                                          </a:rPr>
                                          <m:t>𝑌</m:t>
                                        </m:r>
                                      </m:num>
                                      <m:den>
                                        <m:r>
                                          <a:rPr lang="en-US" sz="1000" b="0" i="1" smtClean="0">
                                            <a:solidFill>
                                              <a:schemeClr val="tx1"/>
                                            </a:solidFill>
                                            <a:latin typeface="Cambria Math" panose="02040503050406030204" pitchFamily="18" charset="0"/>
                                          </a:rPr>
                                          <m:t>𝑁</m:t>
                                        </m:r>
                                      </m:den>
                                    </m:f>
                                  </m:e>
                                </m:box>
                              </m:e>
                            </m:d>
                          </m:e>
                          <m:sub>
                            <m:r>
                              <a:rPr lang="en-US" sz="1000" b="0" i="1" smtClean="0">
                                <a:solidFill>
                                  <a:schemeClr val="tx1"/>
                                </a:solidFill>
                                <a:latin typeface="Cambria Math" panose="02040503050406030204" pitchFamily="18" charset="0"/>
                              </a:rPr>
                              <m:t>1</m:t>
                            </m:r>
                          </m:sub>
                          <m:sup>
                            <m:r>
                              <a:rPr lang="en-US" sz="1000" b="0" i="1" smtClean="0">
                                <a:solidFill>
                                  <a:schemeClr val="tx1"/>
                                </a:solidFill>
                                <a:latin typeface="Cambria Math" panose="02040503050406030204" pitchFamily="18" charset="0"/>
                              </a:rPr>
                              <m:t>∗</m:t>
                            </m:r>
                          </m:sup>
                        </m:sSubSup>
                      </m:oMath>
                    </m:oMathPara>
                  </a14:m>
                  <a:endParaRPr lang="en-US" sz="1000" dirty="0">
                    <a:solidFill>
                      <a:schemeClr val="tx1"/>
                    </a:solidFill>
                  </a:endParaRPr>
                </a:p>
              </p:txBody>
            </p:sp>
          </mc:Choice>
          <mc:Fallback xmlns="">
            <p:sp>
              <p:nvSpPr>
                <p:cNvPr id="67" name="TextBox 66">
                  <a:extLst>
                    <a:ext uri="{FF2B5EF4-FFF2-40B4-BE49-F238E27FC236}">
                      <a16:creationId xmlns:a16="http://schemas.microsoft.com/office/drawing/2014/main" id="{85B45834-03C1-EE93-C864-F7D0F919ADFC}"/>
                    </a:ext>
                  </a:extLst>
                </p:cNvPr>
                <p:cNvSpPr txBox="1">
                  <a:spLocks noRot="1" noChangeAspect="1" noMove="1" noResize="1" noEditPoints="1" noAdjustHandles="1" noChangeArrowheads="1" noChangeShapeType="1" noTextEdit="1"/>
                </p:cNvSpPr>
                <p:nvPr/>
              </p:nvSpPr>
              <p:spPr>
                <a:xfrm>
                  <a:off x="-410771" y="3384956"/>
                  <a:ext cx="276550" cy="216278"/>
                </a:xfrm>
                <a:prstGeom prst="rect">
                  <a:avLst/>
                </a:prstGeom>
                <a:blipFill>
                  <a:blip r:embed="rId14"/>
                  <a:stretch>
                    <a:fillRect r="-4444" b="-11111"/>
                  </a:stretch>
                </a:blipFill>
              </p:spPr>
              <p:txBody>
                <a:bodyPr/>
                <a:lstStyle/>
                <a:p>
                  <a:r>
                    <a:rPr lang="en-US">
                      <a:noFill/>
                    </a:rPr>
                    <a:t> </a:t>
                  </a:r>
                </a:p>
              </p:txBody>
            </p:sp>
          </mc:Fallback>
        </mc:AlternateContent>
      </p:grpSp>
      <p:grpSp>
        <p:nvGrpSpPr>
          <p:cNvPr id="107" name="Group 106">
            <a:extLst>
              <a:ext uri="{FF2B5EF4-FFF2-40B4-BE49-F238E27FC236}">
                <a16:creationId xmlns:a16="http://schemas.microsoft.com/office/drawing/2014/main" id="{4910761C-5508-D061-E4AA-69948F3B2993}"/>
              </a:ext>
            </a:extLst>
          </p:cNvPr>
          <p:cNvGrpSpPr/>
          <p:nvPr/>
        </p:nvGrpSpPr>
        <p:grpSpPr>
          <a:xfrm>
            <a:off x="1505975" y="3493095"/>
            <a:ext cx="7272265" cy="481350"/>
            <a:chOff x="1505975" y="3493095"/>
            <a:chExt cx="7272265" cy="481350"/>
          </a:xfrm>
        </p:grpSpPr>
        <p:cxnSp>
          <p:nvCxnSpPr>
            <p:cNvPr id="103" name="Straight Connector 102">
              <a:extLst>
                <a:ext uri="{FF2B5EF4-FFF2-40B4-BE49-F238E27FC236}">
                  <a16:creationId xmlns:a16="http://schemas.microsoft.com/office/drawing/2014/main" id="{36B6FB3E-67B3-9C57-52CF-08102E20E9A1}"/>
                </a:ext>
              </a:extLst>
            </p:cNvPr>
            <p:cNvCxnSpPr>
              <a:cxnSpLocks/>
            </p:cNvCxnSpPr>
            <p:nvPr/>
          </p:nvCxnSpPr>
          <p:spPr>
            <a:xfrm>
              <a:off x="1505975" y="3974445"/>
              <a:ext cx="7272265"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A3BFCE12-F1C5-ECD9-DFC2-EC51A6AF380E}"/>
                </a:ext>
              </a:extLst>
            </p:cNvPr>
            <p:cNvCxnSpPr>
              <a:cxnSpLocks/>
            </p:cNvCxnSpPr>
            <p:nvPr/>
          </p:nvCxnSpPr>
          <p:spPr>
            <a:xfrm>
              <a:off x="2237866" y="3493095"/>
              <a:ext cx="6540374"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cxnSp>
        <p:nvCxnSpPr>
          <p:cNvPr id="109" name="Straight Connector 108">
            <a:extLst>
              <a:ext uri="{FF2B5EF4-FFF2-40B4-BE49-F238E27FC236}">
                <a16:creationId xmlns:a16="http://schemas.microsoft.com/office/drawing/2014/main" id="{098269C3-FA2B-FE1F-5182-BCE1A450A853}"/>
              </a:ext>
            </a:extLst>
          </p:cNvPr>
          <p:cNvCxnSpPr/>
          <p:nvPr/>
        </p:nvCxnSpPr>
        <p:spPr>
          <a:xfrm>
            <a:off x="5099093" y="3974445"/>
            <a:ext cx="707159"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115" name="Group 114">
            <a:extLst>
              <a:ext uri="{FF2B5EF4-FFF2-40B4-BE49-F238E27FC236}">
                <a16:creationId xmlns:a16="http://schemas.microsoft.com/office/drawing/2014/main" id="{F7F467CE-7802-E019-BDE2-3896243B6BB3}"/>
              </a:ext>
            </a:extLst>
          </p:cNvPr>
          <p:cNvGrpSpPr/>
          <p:nvPr/>
        </p:nvGrpSpPr>
        <p:grpSpPr>
          <a:xfrm>
            <a:off x="5792722" y="3505642"/>
            <a:ext cx="2985518" cy="473075"/>
            <a:chOff x="5792722" y="3505642"/>
            <a:chExt cx="2985518" cy="473075"/>
          </a:xfrm>
        </p:grpSpPr>
        <p:sp>
          <p:nvSpPr>
            <p:cNvPr id="112" name="Freeform: Shape 111">
              <a:extLst>
                <a:ext uri="{FF2B5EF4-FFF2-40B4-BE49-F238E27FC236}">
                  <a16:creationId xmlns:a16="http://schemas.microsoft.com/office/drawing/2014/main" id="{3A6C932C-7D4C-0CDE-E460-E7C7F800C9F6}"/>
                </a:ext>
              </a:extLst>
            </p:cNvPr>
            <p:cNvSpPr/>
            <p:nvPr/>
          </p:nvSpPr>
          <p:spPr>
            <a:xfrm>
              <a:off x="5792722" y="3505642"/>
              <a:ext cx="2679700" cy="473075"/>
            </a:xfrm>
            <a:custGeom>
              <a:avLst/>
              <a:gdLst>
                <a:gd name="connsiteX0" fmla="*/ 0 w 2679700"/>
                <a:gd name="connsiteY0" fmla="*/ 473075 h 473075"/>
                <a:gd name="connsiteX1" fmla="*/ 180975 w 2679700"/>
                <a:gd name="connsiteY1" fmla="*/ 254000 h 473075"/>
                <a:gd name="connsiteX2" fmla="*/ 412750 w 2679700"/>
                <a:gd name="connsiteY2" fmla="*/ 123825 h 473075"/>
                <a:gd name="connsiteX3" fmla="*/ 812800 w 2679700"/>
                <a:gd name="connsiteY3" fmla="*/ 66675 h 473075"/>
                <a:gd name="connsiteX4" fmla="*/ 1676400 w 2679700"/>
                <a:gd name="connsiteY4" fmla="*/ 19050 h 473075"/>
                <a:gd name="connsiteX5" fmla="*/ 2679700 w 2679700"/>
                <a:gd name="connsiteY5" fmla="*/ 0 h 47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79700" h="473075">
                  <a:moveTo>
                    <a:pt x="0" y="473075"/>
                  </a:moveTo>
                  <a:cubicBezTo>
                    <a:pt x="56091" y="392641"/>
                    <a:pt x="112183" y="312208"/>
                    <a:pt x="180975" y="254000"/>
                  </a:cubicBezTo>
                  <a:cubicBezTo>
                    <a:pt x="249767" y="195792"/>
                    <a:pt x="307446" y="155046"/>
                    <a:pt x="412750" y="123825"/>
                  </a:cubicBezTo>
                  <a:cubicBezTo>
                    <a:pt x="518054" y="92604"/>
                    <a:pt x="602192" y="84138"/>
                    <a:pt x="812800" y="66675"/>
                  </a:cubicBezTo>
                  <a:cubicBezTo>
                    <a:pt x="1023408" y="49212"/>
                    <a:pt x="1365250" y="30163"/>
                    <a:pt x="1676400" y="19050"/>
                  </a:cubicBezTo>
                  <a:cubicBezTo>
                    <a:pt x="1987550" y="7937"/>
                    <a:pt x="2333625" y="3968"/>
                    <a:pt x="2679700" y="0"/>
                  </a:cubicBezTo>
                </a:path>
              </a:pathLst>
            </a:cu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3" name="Straight Connector 112">
              <a:extLst>
                <a:ext uri="{FF2B5EF4-FFF2-40B4-BE49-F238E27FC236}">
                  <a16:creationId xmlns:a16="http://schemas.microsoft.com/office/drawing/2014/main" id="{DAFD58FA-0F25-C870-3583-5DCEAB28AF13}"/>
                </a:ext>
              </a:extLst>
            </p:cNvPr>
            <p:cNvCxnSpPr>
              <a:cxnSpLocks/>
            </p:cNvCxnSpPr>
            <p:nvPr/>
          </p:nvCxnSpPr>
          <p:spPr>
            <a:xfrm>
              <a:off x="8362135" y="3505642"/>
              <a:ext cx="41610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16622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500"/>
                                        <p:tgtEl>
                                          <p:spTgt spid="4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9"/>
                                        </p:tgtEl>
                                        <p:attrNameLst>
                                          <p:attrName>style.visibility</p:attrName>
                                        </p:attrNameLst>
                                      </p:cBhvr>
                                      <p:to>
                                        <p:strVal val="visible"/>
                                      </p:to>
                                    </p:set>
                                    <p:animEffect transition="in" filter="fade">
                                      <p:cBhvr>
                                        <p:cTn id="12" dur="500"/>
                                        <p:tgtEl>
                                          <p:spTgt spid="5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0"/>
                                        </p:tgtEl>
                                        <p:attrNameLst>
                                          <p:attrName>style.visibility</p:attrName>
                                        </p:attrNameLst>
                                      </p:cBhvr>
                                      <p:to>
                                        <p:strVal val="visible"/>
                                      </p:to>
                                    </p:set>
                                    <p:animEffect transition="in" filter="fade">
                                      <p:cBhvr>
                                        <p:cTn id="17" dur="500"/>
                                        <p:tgtEl>
                                          <p:spTgt spid="6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1"/>
                                        </p:tgtEl>
                                        <p:attrNameLst>
                                          <p:attrName>style.visibility</p:attrName>
                                        </p:attrNameLst>
                                      </p:cBhvr>
                                      <p:to>
                                        <p:strVal val="visible"/>
                                      </p:to>
                                    </p:set>
                                    <p:animEffect transition="in" filter="fade">
                                      <p:cBhvr>
                                        <p:cTn id="22" dur="500"/>
                                        <p:tgtEl>
                                          <p:spTgt spid="6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7"/>
                                        </p:tgtEl>
                                        <p:attrNameLst>
                                          <p:attrName>style.visibility</p:attrName>
                                        </p:attrNameLst>
                                      </p:cBhvr>
                                      <p:to>
                                        <p:strVal val="visible"/>
                                      </p:to>
                                    </p:set>
                                    <p:animEffect transition="in" filter="fade">
                                      <p:cBhvr>
                                        <p:cTn id="27" dur="500"/>
                                        <p:tgtEl>
                                          <p:spTgt spid="10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09"/>
                                        </p:tgtEl>
                                        <p:attrNameLst>
                                          <p:attrName>style.visibility</p:attrName>
                                        </p:attrNameLst>
                                      </p:cBhvr>
                                      <p:to>
                                        <p:strVal val="visible"/>
                                      </p:to>
                                    </p:set>
                                    <p:animEffect transition="in" filter="wipe(left)">
                                      <p:cBhvr>
                                        <p:cTn id="32" dur="500"/>
                                        <p:tgtEl>
                                          <p:spTgt spid="10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15"/>
                                        </p:tgtEl>
                                        <p:attrNameLst>
                                          <p:attrName>style.visibility</p:attrName>
                                        </p:attrNameLst>
                                      </p:cBhvr>
                                      <p:to>
                                        <p:strVal val="visible"/>
                                      </p:to>
                                    </p:set>
                                    <p:animEffect transition="in" filter="wipe(left)">
                                      <p:cBhvr>
                                        <p:cTn id="37" dur="500"/>
                                        <p:tgtEl>
                                          <p:spTgt spid="1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77B4E9-CD07-B689-D161-509F82F0D1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DDC5A6-492C-3E0E-EFB4-52541082440C}"/>
              </a:ext>
            </a:extLst>
          </p:cNvPr>
          <p:cNvSpPr>
            <a:spLocks noGrp="1"/>
          </p:cNvSpPr>
          <p:nvPr>
            <p:ph type="title"/>
          </p:nvPr>
        </p:nvSpPr>
        <p:spPr/>
        <p:txBody>
          <a:bodyPr/>
          <a:lstStyle/>
          <a:p>
            <a:r>
              <a:rPr lang="en-US" dirty="0"/>
              <a:t>Problem 4.D.</a:t>
            </a:r>
          </a:p>
        </p:txBody>
      </p:sp>
      <p:sp>
        <p:nvSpPr>
          <p:cNvPr id="3" name="Content Placeholder 2">
            <a:extLst>
              <a:ext uri="{FF2B5EF4-FFF2-40B4-BE49-F238E27FC236}">
                <a16:creationId xmlns:a16="http://schemas.microsoft.com/office/drawing/2014/main" id="{654D87C5-8B5D-9742-A48B-5F9AD25FB50A}"/>
              </a:ext>
            </a:extLst>
          </p:cNvPr>
          <p:cNvSpPr>
            <a:spLocks noGrp="1"/>
          </p:cNvSpPr>
          <p:nvPr>
            <p:ph idx="1"/>
          </p:nvPr>
        </p:nvSpPr>
        <p:spPr/>
        <p:txBody>
          <a:bodyPr>
            <a:normAutofit/>
          </a:bodyPr>
          <a:lstStyle/>
          <a:p>
            <a:r>
              <a:rPr lang="en-US" dirty="0"/>
              <a:t>It is estimated that many developed economies are exhibiting a lower-than-optimal saving rates. However, policies aiming to boost the saving rate in an economy is often not popular among its constituents. Why would these policies be unpopular?</a:t>
            </a:r>
          </a:p>
          <a:p>
            <a:endParaRPr lang="en-US" sz="500" dirty="0"/>
          </a:p>
          <a:p>
            <a:pPr lvl="1"/>
            <a:r>
              <a:rPr lang="en-US" dirty="0">
                <a:solidFill>
                  <a:srgbClr val="FF0000"/>
                </a:solidFill>
              </a:rPr>
              <a:t>To maximize long run consumption, the economy must increase its saving rate.</a:t>
            </a:r>
          </a:p>
          <a:p>
            <a:pPr lvl="1"/>
            <a:r>
              <a:rPr lang="en-US" dirty="0">
                <a:solidFill>
                  <a:srgbClr val="FF0000"/>
                </a:solidFill>
              </a:rPr>
              <a:t>This means that for future consumers to enjoy increased consumption, the current generation must increase savings by decreasing their own consumption.</a:t>
            </a:r>
          </a:p>
          <a:p>
            <a:pPr lvl="1"/>
            <a:r>
              <a:rPr lang="en-US" dirty="0">
                <a:solidFill>
                  <a:srgbClr val="FF0000"/>
                </a:solidFill>
              </a:rPr>
              <a:t>This is a hard sell for policymakers who depend on the support of the current generation of consumers.</a:t>
            </a:r>
          </a:p>
          <a:p>
            <a:endParaRPr lang="en-US" dirty="0"/>
          </a:p>
        </p:txBody>
      </p:sp>
      <p:sp>
        <p:nvSpPr>
          <p:cNvPr id="4" name="Date Placeholder 3">
            <a:extLst>
              <a:ext uri="{FF2B5EF4-FFF2-40B4-BE49-F238E27FC236}">
                <a16:creationId xmlns:a16="http://schemas.microsoft.com/office/drawing/2014/main" id="{98049D5B-4BB5-686F-79F9-6ECCBFE2DBC7}"/>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77AC20A6-651A-B2AA-B8C3-D7F4B7E2ECDB}"/>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B6FD60F6-DCD5-F418-A83E-1923A316DD95}"/>
              </a:ext>
            </a:extLst>
          </p:cNvPr>
          <p:cNvSpPr>
            <a:spLocks noGrp="1"/>
          </p:cNvSpPr>
          <p:nvPr>
            <p:ph type="sldNum" sz="quarter" idx="12"/>
          </p:nvPr>
        </p:nvSpPr>
        <p:spPr/>
        <p:txBody>
          <a:bodyPr/>
          <a:lstStyle/>
          <a:p>
            <a:fld id="{1A980C56-831A-4EAB-9EDE-57C090F4F877}" type="slidenum">
              <a:rPr lang="en-US" smtClean="0"/>
              <a:t>13</a:t>
            </a:fld>
            <a:endParaRPr lang="en-US" dirty="0"/>
          </a:p>
        </p:txBody>
      </p:sp>
    </p:spTree>
    <p:extLst>
      <p:ext uri="{BB962C8B-B14F-4D97-AF65-F5344CB8AC3E}">
        <p14:creationId xmlns:p14="http://schemas.microsoft.com/office/powerpoint/2010/main" val="4150224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F382F5-FD48-262F-76F1-C6DCC7CBEB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5D9A90-676E-BC69-28A5-192212D3CD41}"/>
              </a:ext>
            </a:extLst>
          </p:cNvPr>
          <p:cNvSpPr>
            <a:spLocks noGrp="1"/>
          </p:cNvSpPr>
          <p:nvPr>
            <p:ph type="title"/>
          </p:nvPr>
        </p:nvSpPr>
        <p:spPr/>
        <p:txBody>
          <a:bodyPr/>
          <a:lstStyle/>
          <a:p>
            <a:r>
              <a:rPr lang="en-US" dirty="0"/>
              <a:t>Problem 5.A.</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A896814-0EFB-668D-ABE3-D8F2B27F2AB9}"/>
                  </a:ext>
                </a:extLst>
              </p:cNvPr>
              <p:cNvSpPr>
                <a:spLocks noGrp="1"/>
              </p:cNvSpPr>
              <p:nvPr>
                <p:ph idx="1"/>
              </p:nvPr>
            </p:nvSpPr>
            <p:spPr/>
            <p:txBody>
              <a:bodyPr>
                <a:normAutofit/>
              </a:bodyPr>
              <a:lstStyle/>
              <a:p>
                <a:r>
                  <a:rPr lang="en-US" dirty="0"/>
                  <a:t>Consider a closed economy’s market for goods and services where households’ consumption is described as follows. </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𝐶</m:t>
                      </m:r>
                      <m:d>
                        <m:dPr>
                          <m:ctrlPr>
                            <a:rPr lang="en-US" b="0" i="1" smtClean="0">
                              <a:latin typeface="Cambria Math" panose="02040503050406030204" pitchFamily="18" charset="0"/>
                            </a:rPr>
                          </m:ctrlPr>
                        </m:dPr>
                        <m:e>
                          <m:r>
                            <a:rPr lang="en-US" b="0" i="1" smtClean="0">
                              <a:latin typeface="Cambria Math" panose="02040503050406030204" pitchFamily="18" charset="0"/>
                            </a:rPr>
                            <m:t>𝑌</m:t>
                          </m:r>
                          <m:r>
                            <a:rPr lang="en-US" b="0" i="1" smtClean="0">
                              <a:latin typeface="Cambria Math" panose="02040503050406030204" pitchFamily="18" charset="0"/>
                            </a:rPr>
                            <m:t>,</m:t>
                          </m:r>
                          <m:r>
                            <a:rPr lang="en-US" b="0" i="1" smtClean="0">
                              <a:latin typeface="Cambria Math" panose="02040503050406030204" pitchFamily="18" charset="0"/>
                            </a:rPr>
                            <m:t>𝑇</m:t>
                          </m:r>
                        </m:e>
                      </m:d>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𝑐</m:t>
                          </m:r>
                        </m:e>
                        <m:sub>
                          <m:r>
                            <a:rPr lang="en-US" b="0" i="1" smtClean="0">
                              <a:latin typeface="Cambria Math" panose="02040503050406030204" pitchFamily="18" charset="0"/>
                            </a:rPr>
                            <m:t>0</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𝑐</m:t>
                          </m:r>
                        </m:e>
                        <m:sub>
                          <m:r>
                            <a:rPr lang="en-US" b="0" i="1" smtClean="0">
                              <a:latin typeface="Cambria Math" panose="02040503050406030204" pitchFamily="18" charset="0"/>
                            </a:rPr>
                            <m:t>1</m:t>
                          </m:r>
                        </m:sub>
                      </m:sSub>
                      <m:r>
                        <a:rPr lang="en-US" b="0" i="1" smtClean="0">
                          <a:latin typeface="Cambria Math" panose="02040503050406030204" pitchFamily="18" charset="0"/>
                        </a:rPr>
                        <m:t>⋅(</m:t>
                      </m:r>
                      <m:r>
                        <a:rPr lang="en-US" b="0" i="1" smtClean="0">
                          <a:latin typeface="Cambria Math" panose="02040503050406030204" pitchFamily="18" charset="0"/>
                        </a:rPr>
                        <m:t>𝑌</m:t>
                      </m:r>
                      <m:r>
                        <a:rPr lang="en-US" b="0" i="1" smtClean="0">
                          <a:latin typeface="Cambria Math" panose="02040503050406030204" pitchFamily="18" charset="0"/>
                        </a:rPr>
                        <m:t>−</m:t>
                      </m:r>
                      <m:r>
                        <a:rPr lang="en-US" b="0" i="1" smtClean="0">
                          <a:latin typeface="Cambria Math" panose="02040503050406030204" pitchFamily="18" charset="0"/>
                        </a:rPr>
                        <m:t>𝑇</m:t>
                      </m:r>
                      <m:r>
                        <a:rPr lang="en-US" b="0" i="1" smtClean="0">
                          <a:latin typeface="Cambria Math" panose="02040503050406030204" pitchFamily="18" charset="0"/>
                        </a:rPr>
                        <m:t>)</m:t>
                      </m:r>
                    </m:oMath>
                  </m:oMathPara>
                </a14:m>
                <a:endParaRPr lang="en-US" dirty="0"/>
              </a:p>
              <a:p>
                <a:r>
                  <a:rPr lang="en-US" dirty="0"/>
                  <a:t>Identify the following terms in the households’ consumption equation:</a:t>
                </a:r>
              </a:p>
              <a:p>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𝑐</m:t>
                        </m:r>
                      </m:e>
                      <m:sub>
                        <m:r>
                          <a:rPr lang="en-US" b="0" i="1" smtClean="0">
                            <a:latin typeface="Cambria Math" panose="02040503050406030204" pitchFamily="18" charset="0"/>
                          </a:rPr>
                          <m:t>0</m:t>
                        </m:r>
                      </m:sub>
                    </m:sSub>
                  </m:oMath>
                </a14:m>
                <a:endParaRPr lang="en-US" dirty="0"/>
              </a:p>
              <a:p>
                <a:pPr lvl="1"/>
                <a:r>
                  <a:rPr lang="en-US" dirty="0">
                    <a:solidFill>
                      <a:srgbClr val="FF0000"/>
                    </a:solidFill>
                  </a:rPr>
                  <a:t>Subsistence level of consumption</a:t>
                </a:r>
                <a:endParaRPr lang="en-US" sz="500" dirty="0">
                  <a:solidFill>
                    <a:srgbClr val="FF0000"/>
                  </a:solidFill>
                </a:endParaRPr>
              </a:p>
              <a:p>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𝑐</m:t>
                        </m:r>
                      </m:e>
                      <m:sub>
                        <m:r>
                          <a:rPr lang="en-US" b="0" i="1" smtClean="0">
                            <a:latin typeface="Cambria Math" panose="02040503050406030204" pitchFamily="18" charset="0"/>
                          </a:rPr>
                          <m:t>1</m:t>
                        </m:r>
                      </m:sub>
                    </m:sSub>
                  </m:oMath>
                </a14:m>
                <a:endParaRPr lang="en-US" i="1" dirty="0">
                  <a:latin typeface="Cambria Math" panose="02040503050406030204" pitchFamily="18" charset="0"/>
                </a:endParaRPr>
              </a:p>
              <a:p>
                <a:pPr lvl="1"/>
                <a:r>
                  <a:rPr lang="en-US" dirty="0">
                    <a:solidFill>
                      <a:srgbClr val="FF0000"/>
                    </a:solidFill>
                  </a:rPr>
                  <a:t>Marginal Propensity to Consume.</a:t>
                </a:r>
              </a:p>
              <a:p>
                <a:endParaRPr lang="en-US" dirty="0">
                  <a:solidFill>
                    <a:srgbClr val="FF0000"/>
                  </a:solidFill>
                </a:endParaRPr>
              </a:p>
            </p:txBody>
          </p:sp>
        </mc:Choice>
        <mc:Fallback xmlns="">
          <p:sp>
            <p:nvSpPr>
              <p:cNvPr id="3" name="Content Placeholder 2">
                <a:extLst>
                  <a:ext uri="{FF2B5EF4-FFF2-40B4-BE49-F238E27FC236}">
                    <a16:creationId xmlns:a16="http://schemas.microsoft.com/office/drawing/2014/main" id="{EA896814-0EFB-668D-ABE3-D8F2B27F2AB9}"/>
                  </a:ext>
                </a:extLst>
              </p:cNvPr>
              <p:cNvSpPr>
                <a:spLocks noGrp="1" noRot="1" noChangeAspect="1" noMove="1" noResize="1" noEditPoints="1" noAdjustHandles="1" noChangeArrowheads="1" noChangeShapeType="1" noTextEdit="1"/>
              </p:cNvSpPr>
              <p:nvPr>
                <p:ph idx="1"/>
              </p:nvPr>
            </p:nvSpPr>
            <p:spPr>
              <a:blipFill>
                <a:blip r:embed="rId2"/>
                <a:stretch>
                  <a:fillRect l="-1005" t="-1821" r="-77"/>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40098EBC-F1E0-4BD5-D8C0-96B403120218}"/>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B340D403-2433-3C0A-6D7B-D25021C7F239}"/>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53E45565-71A3-E433-38A2-400563DB0418}"/>
              </a:ext>
            </a:extLst>
          </p:cNvPr>
          <p:cNvSpPr>
            <a:spLocks noGrp="1"/>
          </p:cNvSpPr>
          <p:nvPr>
            <p:ph type="sldNum" sz="quarter" idx="12"/>
          </p:nvPr>
        </p:nvSpPr>
        <p:spPr/>
        <p:txBody>
          <a:bodyPr/>
          <a:lstStyle/>
          <a:p>
            <a:fld id="{1A980C56-831A-4EAB-9EDE-57C090F4F877}" type="slidenum">
              <a:rPr lang="en-US" smtClean="0"/>
              <a:t>14</a:t>
            </a:fld>
            <a:endParaRPr lang="en-US" dirty="0"/>
          </a:p>
        </p:txBody>
      </p:sp>
    </p:spTree>
    <p:extLst>
      <p:ext uri="{BB962C8B-B14F-4D97-AF65-F5344CB8AC3E}">
        <p14:creationId xmlns:p14="http://schemas.microsoft.com/office/powerpoint/2010/main" val="1234310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5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A2A091-7CFB-C84B-58DA-D25A541252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B130D5-87B7-B47B-19B3-A73CA8D3F0EE}"/>
              </a:ext>
            </a:extLst>
          </p:cNvPr>
          <p:cNvSpPr>
            <a:spLocks noGrp="1"/>
          </p:cNvSpPr>
          <p:nvPr>
            <p:ph type="title"/>
          </p:nvPr>
        </p:nvSpPr>
        <p:spPr/>
        <p:txBody>
          <a:bodyPr/>
          <a:lstStyle/>
          <a:p>
            <a:r>
              <a:rPr lang="en-US" dirty="0"/>
              <a:t>Problem 5.B.</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50F89C9-584A-1761-D836-6682F9DABE61}"/>
                  </a:ext>
                </a:extLst>
              </p:cNvPr>
              <p:cNvSpPr>
                <a:spLocks noGrp="1"/>
              </p:cNvSpPr>
              <p:nvPr>
                <p:ph idx="1"/>
              </p:nvPr>
            </p:nvSpPr>
            <p:spPr/>
            <p:txBody>
              <a:bodyPr>
                <a:normAutofit/>
              </a:bodyPr>
              <a:lstStyle/>
              <a:p>
                <a:r>
                  <a:rPr lang="en-US" dirty="0"/>
                  <a:t>Suppose </a:t>
                </a:r>
                <a14:m>
                  <m:oMath xmlns:m="http://schemas.openxmlformats.org/officeDocument/2006/math">
                    <m:sSub>
                      <m:sSubPr>
                        <m:ctrlPr>
                          <a:rPr lang="en-US" b="0" i="1" dirty="0" smtClean="0">
                            <a:latin typeface="Cambria Math" panose="02040503050406030204" pitchFamily="18" charset="0"/>
                          </a:rPr>
                        </m:ctrlPr>
                      </m:sSubPr>
                      <m:e>
                        <m:r>
                          <a:rPr lang="en-US" i="1" dirty="0" smtClean="0">
                            <a:latin typeface="Cambria Math" panose="02040503050406030204" pitchFamily="18" charset="0"/>
                          </a:rPr>
                          <m:t>𝑐</m:t>
                        </m:r>
                      </m:e>
                      <m:sub>
                        <m:r>
                          <a:rPr lang="en-US" b="0" i="1" dirty="0" smtClean="0">
                            <a:latin typeface="Cambria Math" panose="02040503050406030204" pitchFamily="18" charset="0"/>
                          </a:rPr>
                          <m:t>0</m:t>
                        </m:r>
                      </m:sub>
                    </m:sSub>
                    <m:r>
                      <a:rPr lang="en-US" i="1" dirty="0" smtClean="0">
                        <a:latin typeface="Cambria Math" panose="02040503050406030204" pitchFamily="18" charset="0"/>
                      </a:rPr>
                      <m:t>=500</m:t>
                    </m:r>
                  </m:oMath>
                </a14:m>
                <a:r>
                  <a:rPr lang="en-US" dirty="0"/>
                  <a:t>, and </a:t>
                </a:r>
                <a14:m>
                  <m:oMath xmlns:m="http://schemas.openxmlformats.org/officeDocument/2006/math">
                    <m:sSub>
                      <m:sSubPr>
                        <m:ctrlPr>
                          <a:rPr lang="en-US" b="0" i="1" dirty="0" smtClean="0">
                            <a:latin typeface="Cambria Math" panose="02040503050406030204" pitchFamily="18" charset="0"/>
                          </a:rPr>
                        </m:ctrlPr>
                      </m:sSubPr>
                      <m:e>
                        <m:r>
                          <a:rPr lang="en-US" i="1" dirty="0" smtClean="0">
                            <a:latin typeface="Cambria Math" panose="02040503050406030204" pitchFamily="18" charset="0"/>
                          </a:rPr>
                          <m:t>𝑐</m:t>
                        </m:r>
                      </m:e>
                      <m:sub>
                        <m:r>
                          <a:rPr lang="en-US" b="0" i="1" dirty="0" smtClean="0">
                            <a:latin typeface="Cambria Math" panose="02040503050406030204" pitchFamily="18" charset="0"/>
                          </a:rPr>
                          <m:t>1</m:t>
                        </m:r>
                      </m:sub>
                    </m:sSub>
                    <m:r>
                      <a:rPr lang="en-US" i="1" dirty="0" smtClean="0">
                        <a:latin typeface="Cambria Math" panose="02040503050406030204" pitchFamily="18" charset="0"/>
                      </a:rPr>
                      <m:t>=0.3</m:t>
                    </m:r>
                  </m:oMath>
                </a14:m>
                <a:r>
                  <a:rPr lang="en-US" dirty="0"/>
                  <a:t>, </a:t>
                </a:r>
                <a14:m>
                  <m:oMath xmlns:m="http://schemas.openxmlformats.org/officeDocument/2006/math">
                    <m:r>
                      <a:rPr lang="en-US" i="1" dirty="0" smtClean="0">
                        <a:latin typeface="Cambria Math" panose="02040503050406030204" pitchFamily="18" charset="0"/>
                      </a:rPr>
                      <m:t>𝑇</m:t>
                    </m:r>
                    <m:r>
                      <a:rPr lang="en-US" i="1" dirty="0" smtClean="0">
                        <a:latin typeface="Cambria Math" panose="02040503050406030204" pitchFamily="18" charset="0"/>
                      </a:rPr>
                      <m:t>=100</m:t>
                    </m:r>
                  </m:oMath>
                </a14:m>
                <a:r>
                  <a:rPr lang="en-US" dirty="0"/>
                  <a:t>, </a:t>
                </a:r>
                <a14:m>
                  <m:oMath xmlns:m="http://schemas.openxmlformats.org/officeDocument/2006/math">
                    <m:r>
                      <a:rPr lang="en-US" b="0" i="1" dirty="0" smtClean="0">
                        <a:latin typeface="Cambria Math" panose="02040503050406030204" pitchFamily="18" charset="0"/>
                      </a:rPr>
                      <m:t>𝐼</m:t>
                    </m:r>
                    <m:r>
                      <a:rPr lang="en-US" b="0" i="1" dirty="0" smtClean="0">
                        <a:latin typeface="Cambria Math" panose="02040503050406030204" pitchFamily="18" charset="0"/>
                      </a:rPr>
                      <m:t>=2, 500</m:t>
                    </m:r>
                  </m:oMath>
                </a14:m>
                <a:r>
                  <a:rPr lang="en-US" dirty="0"/>
                  <a:t>, and </a:t>
                </a:r>
                <a14:m>
                  <m:oMath xmlns:m="http://schemas.openxmlformats.org/officeDocument/2006/math">
                    <m:r>
                      <a:rPr lang="en-US" i="1" dirty="0" smtClean="0">
                        <a:latin typeface="Cambria Math" panose="02040503050406030204" pitchFamily="18" charset="0"/>
                      </a:rPr>
                      <m:t>𝐺</m:t>
                    </m:r>
                    <m:r>
                      <a:rPr lang="en-US" i="1" dirty="0" smtClean="0">
                        <a:latin typeface="Cambria Math" panose="02040503050406030204" pitchFamily="18" charset="0"/>
                      </a:rPr>
                      <m:t>=1,300</m:t>
                    </m:r>
                  </m:oMath>
                </a14:m>
                <a:r>
                  <a:rPr lang="en-US" dirty="0"/>
                  <a:t>. Find the equilibrium level of </a:t>
                </a:r>
                <a14:m>
                  <m:oMath xmlns:m="http://schemas.openxmlformats.org/officeDocument/2006/math">
                    <m:sSup>
                      <m:sSupPr>
                        <m:ctrlPr>
                          <a:rPr lang="en-US" b="0" i="1" dirty="0" smtClean="0">
                            <a:latin typeface="Cambria Math" panose="02040503050406030204" pitchFamily="18" charset="0"/>
                          </a:rPr>
                        </m:ctrlPr>
                      </m:sSupPr>
                      <m:e>
                        <m:r>
                          <a:rPr lang="en-US" i="1" dirty="0" smtClean="0">
                            <a:latin typeface="Cambria Math" panose="02040503050406030204" pitchFamily="18" charset="0"/>
                          </a:rPr>
                          <m:t>𝑌</m:t>
                        </m:r>
                      </m:e>
                      <m:sup>
                        <m:r>
                          <a:rPr lang="en-US" b="0" i="1" dirty="0" smtClean="0">
                            <a:latin typeface="Cambria Math" panose="02040503050406030204" pitchFamily="18" charset="0"/>
                          </a:rPr>
                          <m:t>∗</m:t>
                        </m:r>
                      </m:sup>
                    </m:sSup>
                  </m:oMath>
                </a14:m>
                <a:r>
                  <a:rPr lang="en-US" dirty="0"/>
                  <a:t>:</a:t>
                </a:r>
              </a:p>
              <a:p>
                <a:endParaRPr lang="en-US" sz="500" dirty="0"/>
              </a:p>
              <a:p>
                <a:pPr lvl="1"/>
                <a14:m>
                  <m:oMath xmlns:m="http://schemas.openxmlformats.org/officeDocument/2006/math">
                    <m:r>
                      <a:rPr lang="en-US" b="0" i="1" dirty="0" smtClean="0">
                        <a:solidFill>
                          <a:srgbClr val="FF0000"/>
                        </a:solidFill>
                        <a:latin typeface="Cambria Math" panose="02040503050406030204" pitchFamily="18" charset="0"/>
                      </a:rPr>
                      <m:t>𝑌</m:t>
                    </m:r>
                    <m:r>
                      <a:rPr lang="en-US" b="0" i="1" dirty="0" smtClean="0">
                        <a:solidFill>
                          <a:srgbClr val="FF0000"/>
                        </a:solidFill>
                        <a:latin typeface="Cambria Math" panose="02040503050406030204" pitchFamily="18" charset="0"/>
                      </a:rPr>
                      <m:t>=</m:t>
                    </m:r>
                    <m:sSub>
                      <m:sSubPr>
                        <m:ctrlPr>
                          <a:rPr lang="en-US" b="0" i="1" dirty="0" smtClean="0">
                            <a:solidFill>
                              <a:srgbClr val="FF0000"/>
                            </a:solidFill>
                            <a:latin typeface="Cambria Math" panose="02040503050406030204" pitchFamily="18" charset="0"/>
                          </a:rPr>
                        </m:ctrlPr>
                      </m:sSubPr>
                      <m:e>
                        <m:r>
                          <a:rPr lang="en-US" b="0" i="1" dirty="0" smtClean="0">
                            <a:solidFill>
                              <a:srgbClr val="FF0000"/>
                            </a:solidFill>
                            <a:latin typeface="Cambria Math" panose="02040503050406030204" pitchFamily="18" charset="0"/>
                          </a:rPr>
                          <m:t>𝑐</m:t>
                        </m:r>
                      </m:e>
                      <m:sub>
                        <m:r>
                          <a:rPr lang="en-US" b="0" i="1" dirty="0" smtClean="0">
                            <a:solidFill>
                              <a:srgbClr val="FF0000"/>
                            </a:solidFill>
                            <a:latin typeface="Cambria Math" panose="02040503050406030204" pitchFamily="18" charset="0"/>
                          </a:rPr>
                          <m:t>0</m:t>
                        </m:r>
                      </m:sub>
                    </m:sSub>
                    <m:r>
                      <a:rPr lang="en-US" b="0" i="1" dirty="0" smtClean="0">
                        <a:solidFill>
                          <a:srgbClr val="FF0000"/>
                        </a:solidFill>
                        <a:latin typeface="Cambria Math" panose="02040503050406030204" pitchFamily="18" charset="0"/>
                      </a:rPr>
                      <m:t>+</m:t>
                    </m:r>
                    <m:sSub>
                      <m:sSubPr>
                        <m:ctrlPr>
                          <a:rPr lang="en-US" b="0" i="1" dirty="0" smtClean="0">
                            <a:solidFill>
                              <a:srgbClr val="FF0000"/>
                            </a:solidFill>
                            <a:latin typeface="Cambria Math" panose="02040503050406030204" pitchFamily="18" charset="0"/>
                          </a:rPr>
                        </m:ctrlPr>
                      </m:sSubPr>
                      <m:e>
                        <m:r>
                          <a:rPr lang="en-US" b="0" i="1" dirty="0" smtClean="0">
                            <a:solidFill>
                              <a:srgbClr val="FF0000"/>
                            </a:solidFill>
                            <a:latin typeface="Cambria Math" panose="02040503050406030204" pitchFamily="18" charset="0"/>
                          </a:rPr>
                          <m:t>𝑐</m:t>
                        </m:r>
                      </m:e>
                      <m:sub>
                        <m:r>
                          <a:rPr lang="en-US" b="0" i="1" dirty="0" smtClean="0">
                            <a:solidFill>
                              <a:srgbClr val="FF0000"/>
                            </a:solidFill>
                            <a:latin typeface="Cambria Math" panose="02040503050406030204" pitchFamily="18" charset="0"/>
                          </a:rPr>
                          <m:t>1</m:t>
                        </m:r>
                      </m:sub>
                    </m:sSub>
                    <m:r>
                      <a:rPr lang="en-US" b="0" i="1" dirty="0" smtClean="0">
                        <a:solidFill>
                          <a:srgbClr val="FF0000"/>
                        </a:solidFill>
                        <a:latin typeface="Cambria Math" panose="02040503050406030204" pitchFamily="18" charset="0"/>
                      </a:rPr>
                      <m:t>⋅</m:t>
                    </m:r>
                    <m:d>
                      <m:dPr>
                        <m:ctrlPr>
                          <a:rPr lang="en-US" b="0" i="1" dirty="0" smtClean="0">
                            <a:solidFill>
                              <a:srgbClr val="FF0000"/>
                            </a:solidFill>
                            <a:latin typeface="Cambria Math" panose="02040503050406030204" pitchFamily="18" charset="0"/>
                          </a:rPr>
                        </m:ctrlPr>
                      </m:dPr>
                      <m:e>
                        <m:r>
                          <a:rPr lang="en-US" b="0" i="1" dirty="0" smtClean="0">
                            <a:solidFill>
                              <a:srgbClr val="FF0000"/>
                            </a:solidFill>
                            <a:latin typeface="Cambria Math" panose="02040503050406030204" pitchFamily="18" charset="0"/>
                          </a:rPr>
                          <m:t>𝑌</m:t>
                        </m:r>
                        <m:r>
                          <a:rPr lang="en-US" b="0" i="1" dirty="0" smtClean="0">
                            <a:solidFill>
                              <a:srgbClr val="FF0000"/>
                            </a:solidFill>
                            <a:latin typeface="Cambria Math" panose="02040503050406030204" pitchFamily="18" charset="0"/>
                          </a:rPr>
                          <m:t>−</m:t>
                        </m:r>
                        <m:r>
                          <a:rPr lang="en-US" b="0" i="1" dirty="0" smtClean="0">
                            <a:solidFill>
                              <a:srgbClr val="FF0000"/>
                            </a:solidFill>
                            <a:latin typeface="Cambria Math" panose="02040503050406030204" pitchFamily="18" charset="0"/>
                          </a:rPr>
                          <m:t>𝑇</m:t>
                        </m:r>
                      </m:e>
                    </m:d>
                    <m:r>
                      <a:rPr lang="en-US" b="0" i="1" dirty="0" smtClean="0">
                        <a:solidFill>
                          <a:srgbClr val="FF0000"/>
                        </a:solidFill>
                        <a:latin typeface="Cambria Math" panose="02040503050406030204" pitchFamily="18" charset="0"/>
                      </a:rPr>
                      <m:t>+</m:t>
                    </m:r>
                    <m:r>
                      <a:rPr lang="en-US" b="0" i="1" dirty="0" smtClean="0">
                        <a:solidFill>
                          <a:srgbClr val="FF0000"/>
                        </a:solidFill>
                        <a:latin typeface="Cambria Math" panose="02040503050406030204" pitchFamily="18" charset="0"/>
                      </a:rPr>
                      <m:t>𝐼</m:t>
                    </m:r>
                    <m:r>
                      <a:rPr lang="en-US" b="0" i="1" dirty="0" smtClean="0">
                        <a:solidFill>
                          <a:srgbClr val="FF0000"/>
                        </a:solidFill>
                        <a:latin typeface="Cambria Math" panose="02040503050406030204" pitchFamily="18" charset="0"/>
                      </a:rPr>
                      <m:t>+</m:t>
                    </m:r>
                    <m:r>
                      <a:rPr lang="en-US" b="0" i="1" dirty="0" smtClean="0">
                        <a:solidFill>
                          <a:srgbClr val="FF0000"/>
                        </a:solidFill>
                        <a:latin typeface="Cambria Math" panose="02040503050406030204" pitchFamily="18" charset="0"/>
                      </a:rPr>
                      <m:t>𝐺</m:t>
                    </m:r>
                  </m:oMath>
                </a14:m>
                <a:endParaRPr lang="en-US" b="0" dirty="0">
                  <a:solidFill>
                    <a:srgbClr val="FF0000"/>
                  </a:solidFill>
                </a:endParaRPr>
              </a:p>
              <a:p>
                <a:pPr lvl="1"/>
                <a14:m>
                  <m:oMath xmlns:m="http://schemas.openxmlformats.org/officeDocument/2006/math">
                    <m:r>
                      <a:rPr lang="en-US" i="1" dirty="0">
                        <a:solidFill>
                          <a:srgbClr val="FF0000"/>
                        </a:solidFill>
                        <a:latin typeface="Cambria Math" panose="02040503050406030204" pitchFamily="18" charset="0"/>
                      </a:rPr>
                      <m:t>𝑌</m:t>
                    </m:r>
                    <m:r>
                      <a:rPr lang="en-US" i="1" dirty="0">
                        <a:solidFill>
                          <a:srgbClr val="FF0000"/>
                        </a:solidFill>
                        <a:latin typeface="Cambria Math" panose="02040503050406030204" pitchFamily="18" charset="0"/>
                      </a:rPr>
                      <m:t>=500+0.3⋅</m:t>
                    </m:r>
                    <m:d>
                      <m:dPr>
                        <m:ctrlPr>
                          <a:rPr lang="en-US" i="1" dirty="0">
                            <a:solidFill>
                              <a:srgbClr val="FF0000"/>
                            </a:solidFill>
                            <a:latin typeface="Cambria Math" panose="02040503050406030204" pitchFamily="18" charset="0"/>
                          </a:rPr>
                        </m:ctrlPr>
                      </m:dPr>
                      <m:e>
                        <m:r>
                          <a:rPr lang="en-US" i="1" dirty="0">
                            <a:solidFill>
                              <a:srgbClr val="FF0000"/>
                            </a:solidFill>
                            <a:latin typeface="Cambria Math" panose="02040503050406030204" pitchFamily="18" charset="0"/>
                          </a:rPr>
                          <m:t>𝑌</m:t>
                        </m:r>
                        <m:r>
                          <a:rPr lang="en-US" i="1" dirty="0">
                            <a:solidFill>
                              <a:srgbClr val="FF0000"/>
                            </a:solidFill>
                            <a:latin typeface="Cambria Math" panose="02040503050406030204" pitchFamily="18" charset="0"/>
                          </a:rPr>
                          <m:t>−100</m:t>
                        </m:r>
                      </m:e>
                    </m:d>
                    <m:r>
                      <a:rPr lang="en-US" i="1" dirty="0">
                        <a:solidFill>
                          <a:srgbClr val="FF0000"/>
                        </a:solidFill>
                        <a:latin typeface="Cambria Math" panose="02040503050406030204" pitchFamily="18" charset="0"/>
                      </a:rPr>
                      <m:t>+</m:t>
                    </m:r>
                    <m:r>
                      <a:rPr lang="en-US" b="0" i="1" dirty="0" smtClean="0">
                        <a:solidFill>
                          <a:srgbClr val="FF0000"/>
                        </a:solidFill>
                        <a:latin typeface="Cambria Math" panose="02040503050406030204" pitchFamily="18" charset="0"/>
                      </a:rPr>
                      <m:t>2500</m:t>
                    </m:r>
                    <m:r>
                      <a:rPr lang="en-US" i="1" dirty="0">
                        <a:solidFill>
                          <a:srgbClr val="FF0000"/>
                        </a:solidFill>
                        <a:latin typeface="Cambria Math" panose="02040503050406030204" pitchFamily="18" charset="0"/>
                      </a:rPr>
                      <m:t>+</m:t>
                    </m:r>
                    <m:r>
                      <a:rPr lang="en-US" b="0" i="1" dirty="0" smtClean="0">
                        <a:solidFill>
                          <a:srgbClr val="FF0000"/>
                        </a:solidFill>
                        <a:latin typeface="Cambria Math" panose="02040503050406030204" pitchFamily="18" charset="0"/>
                      </a:rPr>
                      <m:t>1300</m:t>
                    </m:r>
                  </m:oMath>
                </a14:m>
                <a:endParaRPr lang="en-US" dirty="0">
                  <a:solidFill>
                    <a:srgbClr val="FF0000"/>
                  </a:solidFill>
                </a:endParaRPr>
              </a:p>
              <a:p>
                <a:pPr lvl="1"/>
                <a14:m>
                  <m:oMath xmlns:m="http://schemas.openxmlformats.org/officeDocument/2006/math">
                    <m:r>
                      <a:rPr lang="en-US" i="1" dirty="0">
                        <a:solidFill>
                          <a:srgbClr val="FF0000"/>
                        </a:solidFill>
                        <a:latin typeface="Cambria Math" panose="02040503050406030204" pitchFamily="18" charset="0"/>
                      </a:rPr>
                      <m:t>𝑌</m:t>
                    </m:r>
                    <m:r>
                      <a:rPr lang="en-US" i="1" dirty="0">
                        <a:solidFill>
                          <a:srgbClr val="FF0000"/>
                        </a:solidFill>
                        <a:latin typeface="Cambria Math" panose="02040503050406030204" pitchFamily="18" charset="0"/>
                      </a:rPr>
                      <m:t>=500+0.3⋅</m:t>
                    </m:r>
                    <m:r>
                      <a:rPr lang="en-US" b="0" i="1" dirty="0" smtClean="0">
                        <a:solidFill>
                          <a:srgbClr val="FF0000"/>
                        </a:solidFill>
                        <a:latin typeface="Cambria Math" panose="02040503050406030204" pitchFamily="18" charset="0"/>
                      </a:rPr>
                      <m:t>𝑌</m:t>
                    </m:r>
                    <m:r>
                      <a:rPr lang="en-US" b="0" i="1" dirty="0" smtClean="0">
                        <a:solidFill>
                          <a:srgbClr val="FF0000"/>
                        </a:solidFill>
                        <a:latin typeface="Cambria Math" panose="02040503050406030204" pitchFamily="18" charset="0"/>
                      </a:rPr>
                      <m:t>−30+2500+1300</m:t>
                    </m:r>
                  </m:oMath>
                </a14:m>
                <a:endParaRPr lang="en-US" dirty="0">
                  <a:solidFill>
                    <a:srgbClr val="FF0000"/>
                  </a:solidFill>
                </a:endParaRPr>
              </a:p>
              <a:p>
                <a:pPr lvl="1"/>
                <a14:m>
                  <m:oMath xmlns:m="http://schemas.openxmlformats.org/officeDocument/2006/math">
                    <m:r>
                      <a:rPr lang="en-US" i="1" dirty="0">
                        <a:solidFill>
                          <a:srgbClr val="FF0000"/>
                        </a:solidFill>
                        <a:latin typeface="Cambria Math" panose="02040503050406030204" pitchFamily="18" charset="0"/>
                      </a:rPr>
                      <m:t>𝑌</m:t>
                    </m:r>
                    <m:r>
                      <a:rPr lang="en-US" b="0" i="1" dirty="0" smtClean="0">
                        <a:solidFill>
                          <a:srgbClr val="FF0000"/>
                        </a:solidFill>
                        <a:latin typeface="Cambria Math" panose="02040503050406030204" pitchFamily="18" charset="0"/>
                      </a:rPr>
                      <m:t>−0.3</m:t>
                    </m:r>
                    <m:r>
                      <a:rPr lang="en-US" b="0" i="1" dirty="0" smtClean="0">
                        <a:solidFill>
                          <a:srgbClr val="FF0000"/>
                        </a:solidFill>
                        <a:latin typeface="Cambria Math" panose="02040503050406030204" pitchFamily="18" charset="0"/>
                      </a:rPr>
                      <m:t>𝑌</m:t>
                    </m:r>
                    <m:r>
                      <a:rPr lang="en-US" i="1" dirty="0">
                        <a:solidFill>
                          <a:srgbClr val="FF0000"/>
                        </a:solidFill>
                        <a:latin typeface="Cambria Math" panose="02040503050406030204" pitchFamily="18" charset="0"/>
                      </a:rPr>
                      <m:t>=</m:t>
                    </m:r>
                    <m:r>
                      <a:rPr lang="en-US" b="0" i="1" dirty="0" smtClean="0">
                        <a:solidFill>
                          <a:srgbClr val="FF0000"/>
                        </a:solidFill>
                        <a:latin typeface="Cambria Math" panose="02040503050406030204" pitchFamily="18" charset="0"/>
                      </a:rPr>
                      <m:t>4270</m:t>
                    </m:r>
                  </m:oMath>
                </a14:m>
                <a:endParaRPr lang="en-US" b="0" dirty="0">
                  <a:solidFill>
                    <a:srgbClr val="FF0000"/>
                  </a:solidFill>
                </a:endParaRPr>
              </a:p>
              <a:p>
                <a:pPr lvl="1"/>
                <a14:m>
                  <m:oMath xmlns:m="http://schemas.openxmlformats.org/officeDocument/2006/math">
                    <m:r>
                      <a:rPr lang="en-US" i="1" dirty="0">
                        <a:solidFill>
                          <a:srgbClr val="FF0000"/>
                        </a:solidFill>
                        <a:latin typeface="Cambria Math" panose="02040503050406030204" pitchFamily="18" charset="0"/>
                      </a:rPr>
                      <m:t>0.</m:t>
                    </m:r>
                    <m:r>
                      <a:rPr lang="en-US" b="0" i="1" dirty="0" smtClean="0">
                        <a:solidFill>
                          <a:srgbClr val="FF0000"/>
                        </a:solidFill>
                        <a:latin typeface="Cambria Math" panose="02040503050406030204" pitchFamily="18" charset="0"/>
                      </a:rPr>
                      <m:t>7</m:t>
                    </m:r>
                    <m:r>
                      <a:rPr lang="en-US" i="1" dirty="0">
                        <a:solidFill>
                          <a:srgbClr val="FF0000"/>
                        </a:solidFill>
                        <a:latin typeface="Cambria Math" panose="02040503050406030204" pitchFamily="18" charset="0"/>
                      </a:rPr>
                      <m:t>𝑌</m:t>
                    </m:r>
                    <m:r>
                      <a:rPr lang="en-US" i="1" dirty="0">
                        <a:solidFill>
                          <a:srgbClr val="FF0000"/>
                        </a:solidFill>
                        <a:latin typeface="Cambria Math" panose="02040503050406030204" pitchFamily="18" charset="0"/>
                      </a:rPr>
                      <m:t>=4270</m:t>
                    </m:r>
                  </m:oMath>
                </a14:m>
                <a:endParaRPr lang="en-US" dirty="0">
                  <a:solidFill>
                    <a:srgbClr val="FF0000"/>
                  </a:solidFill>
                </a:endParaRPr>
              </a:p>
              <a:p>
                <a:pPr lvl="1"/>
                <a14:m>
                  <m:oMath xmlns:m="http://schemas.openxmlformats.org/officeDocument/2006/math">
                    <m:sSup>
                      <m:sSupPr>
                        <m:ctrlPr>
                          <a:rPr lang="en-US" b="0" i="1" dirty="0" smtClean="0">
                            <a:solidFill>
                              <a:srgbClr val="FF0000"/>
                            </a:solidFill>
                            <a:latin typeface="Cambria Math" panose="02040503050406030204" pitchFamily="18" charset="0"/>
                          </a:rPr>
                        </m:ctrlPr>
                      </m:sSupPr>
                      <m:e>
                        <m:r>
                          <a:rPr lang="en-US" i="1" dirty="0">
                            <a:solidFill>
                              <a:srgbClr val="FF0000"/>
                            </a:solidFill>
                            <a:latin typeface="Cambria Math" panose="02040503050406030204" pitchFamily="18" charset="0"/>
                          </a:rPr>
                          <m:t>𝑌</m:t>
                        </m:r>
                      </m:e>
                      <m:sup>
                        <m:r>
                          <a:rPr lang="en-US" b="0" i="1" dirty="0" smtClean="0">
                            <a:solidFill>
                              <a:srgbClr val="FF0000"/>
                            </a:solidFill>
                            <a:latin typeface="Cambria Math" panose="02040503050406030204" pitchFamily="18" charset="0"/>
                          </a:rPr>
                          <m:t>∗</m:t>
                        </m:r>
                      </m:sup>
                    </m:sSup>
                    <m:r>
                      <a:rPr lang="en-US" i="1" dirty="0">
                        <a:solidFill>
                          <a:srgbClr val="FF0000"/>
                        </a:solidFill>
                        <a:latin typeface="Cambria Math" panose="02040503050406030204" pitchFamily="18" charset="0"/>
                      </a:rPr>
                      <m:t>=</m:t>
                    </m:r>
                    <m:r>
                      <a:rPr lang="en-US" b="0" i="1" dirty="0" smtClean="0">
                        <a:solidFill>
                          <a:srgbClr val="FF0000"/>
                        </a:solidFill>
                        <a:latin typeface="Cambria Math" panose="02040503050406030204" pitchFamily="18" charset="0"/>
                      </a:rPr>
                      <m:t>6100</m:t>
                    </m:r>
                  </m:oMath>
                </a14:m>
                <a:endParaRPr lang="en-US" dirty="0">
                  <a:solidFill>
                    <a:srgbClr val="FF0000"/>
                  </a:solidFill>
                </a:endParaRPr>
              </a:p>
              <a:p>
                <a:pPr lvl="1"/>
                <a:endParaRPr lang="en-US" dirty="0">
                  <a:solidFill>
                    <a:srgbClr val="FF0000"/>
                  </a:solidFill>
                </a:endParaRPr>
              </a:p>
              <a:p>
                <a:pPr lvl="1"/>
                <a:endParaRPr lang="en-US" dirty="0">
                  <a:solidFill>
                    <a:srgbClr val="FF0000"/>
                  </a:solidFill>
                </a:endParaRPr>
              </a:p>
            </p:txBody>
          </p:sp>
        </mc:Choice>
        <mc:Fallback xmlns="">
          <p:sp>
            <p:nvSpPr>
              <p:cNvPr id="3" name="Content Placeholder 2">
                <a:extLst>
                  <a:ext uri="{FF2B5EF4-FFF2-40B4-BE49-F238E27FC236}">
                    <a16:creationId xmlns:a16="http://schemas.microsoft.com/office/drawing/2014/main" id="{B50F89C9-584A-1761-D836-6682F9DABE61}"/>
                  </a:ext>
                </a:extLst>
              </p:cNvPr>
              <p:cNvSpPr>
                <a:spLocks noGrp="1" noRot="1" noChangeAspect="1" noMove="1" noResize="1" noEditPoints="1" noAdjustHandles="1" noChangeArrowheads="1" noChangeShapeType="1" noTextEdit="1"/>
              </p:cNvSpPr>
              <p:nvPr>
                <p:ph idx="1"/>
              </p:nvPr>
            </p:nvSpPr>
            <p:spPr>
              <a:blipFill>
                <a:blip r:embed="rId2"/>
                <a:stretch>
                  <a:fillRect l="-1005" t="-182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CB55B3DF-C3D2-A57E-1EF0-70BECD38AC9B}"/>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F1C0C898-9FB6-15DD-1676-A8D19380FF96}"/>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0680FE3C-31C1-A679-58B4-DD8A00EC1D65}"/>
              </a:ext>
            </a:extLst>
          </p:cNvPr>
          <p:cNvSpPr>
            <a:spLocks noGrp="1"/>
          </p:cNvSpPr>
          <p:nvPr>
            <p:ph type="sldNum" sz="quarter" idx="12"/>
          </p:nvPr>
        </p:nvSpPr>
        <p:spPr/>
        <p:txBody>
          <a:bodyPr/>
          <a:lstStyle/>
          <a:p>
            <a:fld id="{1A980C56-831A-4EAB-9EDE-57C090F4F877}" type="slidenum">
              <a:rPr lang="en-US" smtClean="0"/>
              <a:t>15</a:t>
            </a:fld>
            <a:endParaRPr lang="en-US" dirty="0"/>
          </a:p>
        </p:txBody>
      </p:sp>
    </p:spTree>
    <p:extLst>
      <p:ext uri="{BB962C8B-B14F-4D97-AF65-F5344CB8AC3E}">
        <p14:creationId xmlns:p14="http://schemas.microsoft.com/office/powerpoint/2010/main" val="2141034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294785-2701-708E-70C5-DF10AC6E77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4543D94-DB88-2A45-C993-5D312FEEEC72}"/>
              </a:ext>
            </a:extLst>
          </p:cNvPr>
          <p:cNvSpPr>
            <a:spLocks noGrp="1"/>
          </p:cNvSpPr>
          <p:nvPr>
            <p:ph type="title"/>
          </p:nvPr>
        </p:nvSpPr>
        <p:spPr/>
        <p:txBody>
          <a:bodyPr/>
          <a:lstStyle/>
          <a:p>
            <a:r>
              <a:rPr lang="en-US" dirty="0"/>
              <a:t>Problem 5.C.</a:t>
            </a:r>
          </a:p>
        </p:txBody>
      </p:sp>
      <p:sp>
        <p:nvSpPr>
          <p:cNvPr id="4" name="Date Placeholder 3">
            <a:extLst>
              <a:ext uri="{FF2B5EF4-FFF2-40B4-BE49-F238E27FC236}">
                <a16:creationId xmlns:a16="http://schemas.microsoft.com/office/drawing/2014/main" id="{30AF1263-E777-19DC-8031-63DF35CAA0BF}"/>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A79660D9-91A3-30AF-B088-BFEAF9C14E09}"/>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BB0946DF-625C-2EB3-454D-A4C4A89C0B83}"/>
              </a:ext>
            </a:extLst>
          </p:cNvPr>
          <p:cNvSpPr>
            <a:spLocks noGrp="1"/>
          </p:cNvSpPr>
          <p:nvPr>
            <p:ph type="sldNum" sz="quarter" idx="12"/>
          </p:nvPr>
        </p:nvSpPr>
        <p:spPr/>
        <p:txBody>
          <a:bodyPr/>
          <a:lstStyle/>
          <a:p>
            <a:fld id="{1A980C56-831A-4EAB-9EDE-57C090F4F877}" type="slidenum">
              <a:rPr lang="en-US" smtClean="0"/>
              <a:t>16</a:t>
            </a:fld>
            <a:endParaRPr lang="en-US" dirty="0"/>
          </a:p>
        </p:txBody>
      </p:sp>
      <p:grpSp>
        <p:nvGrpSpPr>
          <p:cNvPr id="40" name="Group 39">
            <a:extLst>
              <a:ext uri="{FF2B5EF4-FFF2-40B4-BE49-F238E27FC236}">
                <a16:creationId xmlns:a16="http://schemas.microsoft.com/office/drawing/2014/main" id="{67CD07A1-7867-E008-90A3-9F3B5C9DE305}"/>
              </a:ext>
            </a:extLst>
          </p:cNvPr>
          <p:cNvGrpSpPr/>
          <p:nvPr/>
        </p:nvGrpSpPr>
        <p:grpSpPr>
          <a:xfrm>
            <a:off x="2700580" y="2205395"/>
            <a:ext cx="3723403" cy="4047730"/>
            <a:chOff x="2700580" y="2205395"/>
            <a:chExt cx="3723403" cy="4047730"/>
          </a:xfrm>
        </p:grpSpPr>
        <p:sp>
          <p:nvSpPr>
            <p:cNvPr id="7" name="Arc 6">
              <a:extLst>
                <a:ext uri="{FF2B5EF4-FFF2-40B4-BE49-F238E27FC236}">
                  <a16:creationId xmlns:a16="http://schemas.microsoft.com/office/drawing/2014/main" id="{9BAC93E9-6E29-FF02-E2E7-9AC3204D22E4}"/>
                </a:ext>
              </a:extLst>
            </p:cNvPr>
            <p:cNvSpPr/>
            <p:nvPr/>
          </p:nvSpPr>
          <p:spPr>
            <a:xfrm>
              <a:off x="2791782" y="5776884"/>
              <a:ext cx="349249" cy="476241"/>
            </a:xfrm>
            <a:prstGeom prst="arc">
              <a:avLst>
                <a:gd name="adj1" fmla="val 15974147"/>
                <a:gd name="adj2" fmla="val 0"/>
              </a:avLst>
            </a:prstGeom>
            <a:ln w="1905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280755BB-C3A0-6D5A-D27C-B7F8A648A812}"/>
                </a:ext>
              </a:extLst>
            </p:cNvPr>
            <p:cNvCxnSpPr/>
            <p:nvPr/>
          </p:nvCxnSpPr>
          <p:spPr>
            <a:xfrm flipV="1">
              <a:off x="2700580" y="2298966"/>
              <a:ext cx="3723403" cy="3725572"/>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916C269F-0893-F5B5-5501-BD459D15335A}"/>
                    </a:ext>
                  </a:extLst>
                </p:cNvPr>
                <p:cNvSpPr txBox="1"/>
                <p:nvPr/>
              </p:nvSpPr>
              <p:spPr>
                <a:xfrm>
                  <a:off x="2726084" y="5771780"/>
                  <a:ext cx="480644" cy="31258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sz="1400" b="0" i="1" dirty="0" smtClean="0">
                                <a:solidFill>
                                  <a:srgbClr val="00B0F0"/>
                                </a:solidFill>
                                <a:latin typeface="Cambria Math" panose="02040503050406030204" pitchFamily="18" charset="0"/>
                              </a:rPr>
                            </m:ctrlPr>
                          </m:sSupPr>
                          <m:e>
                            <m:r>
                              <a:rPr lang="en-US" sz="1400" b="0" i="1" dirty="0" smtClean="0">
                                <a:solidFill>
                                  <a:srgbClr val="00B0F0"/>
                                </a:solidFill>
                                <a:latin typeface="Cambria Math" panose="02040503050406030204" pitchFamily="18" charset="0"/>
                              </a:rPr>
                              <m:t>45</m:t>
                            </m:r>
                          </m:e>
                          <m:sup>
                            <m:r>
                              <a:rPr lang="en-US" sz="1400" b="0" i="1" dirty="0" smtClean="0">
                                <a:solidFill>
                                  <a:srgbClr val="00B0F0"/>
                                </a:solidFill>
                                <a:latin typeface="Cambria Math" panose="02040503050406030204" pitchFamily="18" charset="0"/>
                              </a:rPr>
                              <m:t>°</m:t>
                            </m:r>
                          </m:sup>
                        </m:sSup>
                      </m:oMath>
                    </m:oMathPara>
                  </a14:m>
                  <a:endParaRPr lang="en-US" sz="1400" dirty="0">
                    <a:solidFill>
                      <a:srgbClr val="00B0F0"/>
                    </a:solidFill>
                  </a:endParaRPr>
                </a:p>
              </p:txBody>
            </p:sp>
          </mc:Choice>
          <mc:Fallback xmlns="">
            <p:sp>
              <p:nvSpPr>
                <p:cNvPr id="13" name="TextBox 12">
                  <a:extLst>
                    <a:ext uri="{FF2B5EF4-FFF2-40B4-BE49-F238E27FC236}">
                      <a16:creationId xmlns:a16="http://schemas.microsoft.com/office/drawing/2014/main" id="{916C269F-0893-F5B5-5501-BD459D15335A}"/>
                    </a:ext>
                  </a:extLst>
                </p:cNvPr>
                <p:cNvSpPr txBox="1">
                  <a:spLocks noRot="1" noChangeAspect="1" noMove="1" noResize="1" noEditPoints="1" noAdjustHandles="1" noChangeArrowheads="1" noChangeShapeType="1" noTextEdit="1"/>
                </p:cNvSpPr>
                <p:nvPr/>
              </p:nvSpPr>
              <p:spPr>
                <a:xfrm>
                  <a:off x="2726084" y="5771780"/>
                  <a:ext cx="480644" cy="312586"/>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D4EB1DDA-1C10-D5F0-84D9-D14CBDD6E52D}"/>
                    </a:ext>
                  </a:extLst>
                </p:cNvPr>
                <p:cNvSpPr txBox="1"/>
                <p:nvPr/>
              </p:nvSpPr>
              <p:spPr>
                <a:xfrm>
                  <a:off x="5666440" y="2205395"/>
                  <a:ext cx="681084"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dirty="0" smtClean="0">
                            <a:solidFill>
                              <a:srgbClr val="0070C0"/>
                            </a:solidFill>
                            <a:latin typeface="Cambria Math" panose="02040503050406030204" pitchFamily="18" charset="0"/>
                          </a:rPr>
                          <m:t>𝑌</m:t>
                        </m:r>
                        <m:r>
                          <a:rPr lang="en-US" sz="1400" b="0" i="1" dirty="0" smtClean="0">
                            <a:solidFill>
                              <a:srgbClr val="0070C0"/>
                            </a:solidFill>
                            <a:latin typeface="Cambria Math" panose="02040503050406030204" pitchFamily="18" charset="0"/>
                          </a:rPr>
                          <m:t>=</m:t>
                        </m:r>
                        <m:r>
                          <a:rPr lang="en-US" sz="1400" b="0" i="1" dirty="0" smtClean="0">
                            <a:solidFill>
                              <a:srgbClr val="0070C0"/>
                            </a:solidFill>
                            <a:latin typeface="Cambria Math" panose="02040503050406030204" pitchFamily="18" charset="0"/>
                          </a:rPr>
                          <m:t>𝑍</m:t>
                        </m:r>
                      </m:oMath>
                    </m:oMathPara>
                  </a14:m>
                  <a:endParaRPr lang="en-US" sz="1400" dirty="0">
                    <a:solidFill>
                      <a:srgbClr val="0070C0"/>
                    </a:solidFill>
                  </a:endParaRPr>
                </a:p>
              </p:txBody>
            </p:sp>
          </mc:Choice>
          <mc:Fallback xmlns="">
            <p:sp>
              <p:nvSpPr>
                <p:cNvPr id="19" name="TextBox 18">
                  <a:extLst>
                    <a:ext uri="{FF2B5EF4-FFF2-40B4-BE49-F238E27FC236}">
                      <a16:creationId xmlns:a16="http://schemas.microsoft.com/office/drawing/2014/main" id="{D4EB1DDA-1C10-D5F0-84D9-D14CBDD6E52D}"/>
                    </a:ext>
                  </a:extLst>
                </p:cNvPr>
                <p:cNvSpPr txBox="1">
                  <a:spLocks noRot="1" noChangeAspect="1" noMove="1" noResize="1" noEditPoints="1" noAdjustHandles="1" noChangeArrowheads="1" noChangeShapeType="1" noTextEdit="1"/>
                </p:cNvSpPr>
                <p:nvPr/>
              </p:nvSpPr>
              <p:spPr>
                <a:xfrm>
                  <a:off x="5666440" y="2205395"/>
                  <a:ext cx="681084" cy="307777"/>
                </a:xfrm>
                <a:prstGeom prst="rect">
                  <a:avLst/>
                </a:prstGeom>
                <a:blipFill>
                  <a:blip r:embed="rId3"/>
                  <a:stretch>
                    <a:fillRect/>
                  </a:stretch>
                </a:blipFill>
              </p:spPr>
              <p:txBody>
                <a:bodyPr/>
                <a:lstStyle/>
                <a:p>
                  <a:r>
                    <a:rPr lang="en-US">
                      <a:noFill/>
                    </a:rPr>
                    <a:t> </a:t>
                  </a:r>
                </a:p>
              </p:txBody>
            </p:sp>
          </mc:Fallback>
        </mc:AlternateContent>
      </p:grpSp>
      <p:grpSp>
        <p:nvGrpSpPr>
          <p:cNvPr id="41" name="Group 40">
            <a:extLst>
              <a:ext uri="{FF2B5EF4-FFF2-40B4-BE49-F238E27FC236}">
                <a16:creationId xmlns:a16="http://schemas.microsoft.com/office/drawing/2014/main" id="{1B35A7DD-D691-DEC2-AD8A-EE7E91A98C9C}"/>
              </a:ext>
            </a:extLst>
          </p:cNvPr>
          <p:cNvGrpSpPr/>
          <p:nvPr/>
        </p:nvGrpSpPr>
        <p:grpSpPr>
          <a:xfrm>
            <a:off x="1800961" y="3640389"/>
            <a:ext cx="5226349" cy="1443490"/>
            <a:chOff x="1800961" y="3640389"/>
            <a:chExt cx="5226349" cy="1443490"/>
          </a:xfrm>
        </p:grpSpPr>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6C352CAD-92DB-4AB1-A167-BD87F1233084}"/>
                    </a:ext>
                  </a:extLst>
                </p:cNvPr>
                <p:cNvSpPr txBox="1"/>
                <p:nvPr/>
              </p:nvSpPr>
              <p:spPr>
                <a:xfrm>
                  <a:off x="6692410" y="3640389"/>
                  <a:ext cx="334900"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rgbClr val="FF0000"/>
                            </a:solidFill>
                            <a:latin typeface="Cambria Math" panose="02040503050406030204" pitchFamily="18" charset="0"/>
                          </a:rPr>
                          <m:t>𝑍</m:t>
                        </m:r>
                      </m:oMath>
                    </m:oMathPara>
                  </a14:m>
                  <a:endParaRPr lang="en-US" sz="1400" dirty="0">
                    <a:solidFill>
                      <a:srgbClr val="FF0000"/>
                    </a:solidFill>
                  </a:endParaRPr>
                </a:p>
              </p:txBody>
            </p:sp>
          </mc:Choice>
          <mc:Fallback xmlns="">
            <p:sp>
              <p:nvSpPr>
                <p:cNvPr id="20" name="TextBox 19">
                  <a:extLst>
                    <a:ext uri="{FF2B5EF4-FFF2-40B4-BE49-F238E27FC236}">
                      <a16:creationId xmlns:a16="http://schemas.microsoft.com/office/drawing/2014/main" id="{6C352CAD-92DB-4AB1-A167-BD87F1233084}"/>
                    </a:ext>
                  </a:extLst>
                </p:cNvPr>
                <p:cNvSpPr txBox="1">
                  <a:spLocks noRot="1" noChangeAspect="1" noMove="1" noResize="1" noEditPoints="1" noAdjustHandles="1" noChangeArrowheads="1" noChangeShapeType="1" noTextEdit="1"/>
                </p:cNvSpPr>
                <p:nvPr/>
              </p:nvSpPr>
              <p:spPr>
                <a:xfrm>
                  <a:off x="6692410" y="3640389"/>
                  <a:ext cx="334900" cy="307777"/>
                </a:xfrm>
                <a:prstGeom prst="rect">
                  <a:avLst/>
                </a:prstGeom>
                <a:blipFill>
                  <a:blip r:embed="rId4"/>
                  <a:stretch>
                    <a:fillRect/>
                  </a:stretch>
                </a:blipFill>
              </p:spPr>
              <p:txBody>
                <a:bodyPr/>
                <a:lstStyle/>
                <a:p>
                  <a:r>
                    <a:rPr lang="en-US">
                      <a:noFill/>
                    </a:rPr>
                    <a:t> </a:t>
                  </a:r>
                </a:p>
              </p:txBody>
            </p:sp>
          </mc:Fallback>
        </mc:AlternateContent>
        <p:cxnSp>
          <p:nvCxnSpPr>
            <p:cNvPr id="37" name="Straight Connector 36">
              <a:extLst>
                <a:ext uri="{FF2B5EF4-FFF2-40B4-BE49-F238E27FC236}">
                  <a16:creationId xmlns:a16="http://schemas.microsoft.com/office/drawing/2014/main" id="{CFD7875E-D4A5-36A3-4242-371CDC01F043}"/>
                </a:ext>
              </a:extLst>
            </p:cNvPr>
            <p:cNvCxnSpPr/>
            <p:nvPr/>
          </p:nvCxnSpPr>
          <p:spPr>
            <a:xfrm flipV="1">
              <a:off x="2700580" y="3817620"/>
              <a:ext cx="4020260" cy="112776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8" name="TextBox 37">
                  <a:extLst>
                    <a:ext uri="{FF2B5EF4-FFF2-40B4-BE49-F238E27FC236}">
                      <a16:creationId xmlns:a16="http://schemas.microsoft.com/office/drawing/2014/main" id="{2D477CBD-EA42-4070-9A63-79390A4D5D69}"/>
                    </a:ext>
                  </a:extLst>
                </p:cNvPr>
                <p:cNvSpPr txBox="1"/>
                <p:nvPr/>
              </p:nvSpPr>
              <p:spPr>
                <a:xfrm>
                  <a:off x="1800961" y="4806880"/>
                  <a:ext cx="891846"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200" b="0" i="1" dirty="0" smtClean="0">
                                <a:latin typeface="Cambria Math" panose="02040503050406030204" pitchFamily="18" charset="0"/>
                              </a:rPr>
                            </m:ctrlPr>
                          </m:sSubPr>
                          <m:e>
                            <m:r>
                              <a:rPr lang="en-US" sz="1200" b="0" i="1" dirty="0" smtClean="0">
                                <a:latin typeface="Cambria Math" panose="02040503050406030204" pitchFamily="18" charset="0"/>
                              </a:rPr>
                              <m:t>𝑐</m:t>
                            </m:r>
                          </m:e>
                          <m:sub>
                            <m:r>
                              <a:rPr lang="en-US" sz="1200" b="0" i="1" dirty="0" smtClean="0">
                                <a:latin typeface="Cambria Math" panose="02040503050406030204" pitchFamily="18" charset="0"/>
                              </a:rPr>
                              <m:t>0</m:t>
                            </m:r>
                          </m:sub>
                        </m:sSub>
                        <m:r>
                          <a:rPr lang="en-US" sz="1200" b="0" i="1" dirty="0" smtClean="0">
                            <a:latin typeface="Cambria Math" panose="02040503050406030204" pitchFamily="18" charset="0"/>
                          </a:rPr>
                          <m:t>+</m:t>
                        </m:r>
                        <m:r>
                          <a:rPr lang="en-US" sz="1200" b="0" i="1" dirty="0" smtClean="0">
                            <a:latin typeface="Cambria Math" panose="02040503050406030204" pitchFamily="18" charset="0"/>
                          </a:rPr>
                          <m:t>𝐼</m:t>
                        </m:r>
                        <m:r>
                          <a:rPr lang="en-US" sz="1200" b="0" i="1" dirty="0" smtClean="0">
                            <a:latin typeface="Cambria Math" panose="02040503050406030204" pitchFamily="18" charset="0"/>
                          </a:rPr>
                          <m:t>+</m:t>
                        </m:r>
                        <m:r>
                          <a:rPr lang="en-US" sz="1200" b="0" i="1" dirty="0" smtClean="0">
                            <a:latin typeface="Cambria Math" panose="02040503050406030204" pitchFamily="18" charset="0"/>
                          </a:rPr>
                          <m:t>𝐺</m:t>
                        </m:r>
                      </m:oMath>
                    </m:oMathPara>
                  </a14:m>
                  <a:endParaRPr lang="en-US" sz="1200" dirty="0"/>
                </a:p>
              </p:txBody>
            </p:sp>
          </mc:Choice>
          <mc:Fallback xmlns="">
            <p:sp>
              <p:nvSpPr>
                <p:cNvPr id="38" name="TextBox 37">
                  <a:extLst>
                    <a:ext uri="{FF2B5EF4-FFF2-40B4-BE49-F238E27FC236}">
                      <a16:creationId xmlns:a16="http://schemas.microsoft.com/office/drawing/2014/main" id="{2D477CBD-EA42-4070-9A63-79390A4D5D69}"/>
                    </a:ext>
                  </a:extLst>
                </p:cNvPr>
                <p:cNvSpPr txBox="1">
                  <a:spLocks noRot="1" noChangeAspect="1" noMove="1" noResize="1" noEditPoints="1" noAdjustHandles="1" noChangeArrowheads="1" noChangeShapeType="1" noTextEdit="1"/>
                </p:cNvSpPr>
                <p:nvPr/>
              </p:nvSpPr>
              <p:spPr>
                <a:xfrm>
                  <a:off x="1800961" y="4806880"/>
                  <a:ext cx="891846" cy="276999"/>
                </a:xfrm>
                <a:prstGeom prst="rect">
                  <a:avLst/>
                </a:prstGeom>
                <a:blipFill>
                  <a:blip r:embed="rId5"/>
                  <a:stretch>
                    <a:fillRect/>
                  </a:stretch>
                </a:blipFill>
              </p:spPr>
              <p:txBody>
                <a:bodyPr/>
                <a:lstStyle/>
                <a:p>
                  <a:r>
                    <a:rPr lang="en-US">
                      <a:noFill/>
                    </a:rPr>
                    <a:t> </a:t>
                  </a:r>
                </a:p>
              </p:txBody>
            </p:sp>
          </mc:Fallback>
        </mc:AlternateContent>
      </p:grpSp>
      <p:grpSp>
        <p:nvGrpSpPr>
          <p:cNvPr id="39" name="Group 38">
            <a:extLst>
              <a:ext uri="{FF2B5EF4-FFF2-40B4-BE49-F238E27FC236}">
                <a16:creationId xmlns:a16="http://schemas.microsoft.com/office/drawing/2014/main" id="{BAC7F45B-F24C-7165-07B3-837C929A89F1}"/>
              </a:ext>
            </a:extLst>
          </p:cNvPr>
          <p:cNvGrpSpPr/>
          <p:nvPr/>
        </p:nvGrpSpPr>
        <p:grpSpPr>
          <a:xfrm>
            <a:off x="2393323" y="2257403"/>
            <a:ext cx="4121151" cy="4068146"/>
            <a:chOff x="2393323" y="2257403"/>
            <a:chExt cx="4121151" cy="4068146"/>
          </a:xfrm>
        </p:grpSpPr>
        <p:cxnSp>
          <p:nvCxnSpPr>
            <p:cNvPr id="11" name="Straight Arrow Connector 10">
              <a:extLst>
                <a:ext uri="{FF2B5EF4-FFF2-40B4-BE49-F238E27FC236}">
                  <a16:creationId xmlns:a16="http://schemas.microsoft.com/office/drawing/2014/main" id="{3D418C39-76D2-B541-8E6D-7C36922D4EA7}"/>
                </a:ext>
              </a:extLst>
            </p:cNvPr>
            <p:cNvCxnSpPr/>
            <p:nvPr/>
          </p:nvCxnSpPr>
          <p:spPr>
            <a:xfrm>
              <a:off x="2537790" y="6024539"/>
              <a:ext cx="388620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9CDABFF-7CA4-F1B7-E0F1-4C9E0B35593B}"/>
                </a:ext>
              </a:extLst>
            </p:cNvPr>
            <p:cNvCxnSpPr>
              <a:cxnSpLocks/>
            </p:cNvCxnSpPr>
            <p:nvPr/>
          </p:nvCxnSpPr>
          <p:spPr>
            <a:xfrm rot="16200000">
              <a:off x="757481" y="4242066"/>
              <a:ext cx="388620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21CB5598-4471-6175-73D4-19B658C41CA8}"/>
                </a:ext>
              </a:extLst>
            </p:cNvPr>
            <p:cNvSpPr txBox="1"/>
            <p:nvPr/>
          </p:nvSpPr>
          <p:spPr>
            <a:xfrm>
              <a:off x="5805626" y="6017772"/>
              <a:ext cx="708848" cy="307777"/>
            </a:xfrm>
            <a:prstGeom prst="rect">
              <a:avLst/>
            </a:prstGeom>
            <a:noFill/>
          </p:spPr>
          <p:txBody>
            <a:bodyPr wrap="none" rtlCol="0">
              <a:spAutoFit/>
            </a:bodyPr>
            <a:lstStyle/>
            <a:p>
              <a:r>
                <a:rPr lang="en-US" sz="1400" dirty="0"/>
                <a:t>Output</a:t>
              </a:r>
            </a:p>
          </p:txBody>
        </p:sp>
        <p:sp>
          <p:nvSpPr>
            <p:cNvPr id="18" name="TextBox 17">
              <a:extLst>
                <a:ext uri="{FF2B5EF4-FFF2-40B4-BE49-F238E27FC236}">
                  <a16:creationId xmlns:a16="http://schemas.microsoft.com/office/drawing/2014/main" id="{FD38CF29-3B6F-4AAC-1C5F-08258E077808}"/>
                </a:ext>
              </a:extLst>
            </p:cNvPr>
            <p:cNvSpPr txBox="1"/>
            <p:nvPr/>
          </p:nvSpPr>
          <p:spPr>
            <a:xfrm rot="16200000">
              <a:off x="2145499" y="2505227"/>
              <a:ext cx="803425" cy="307777"/>
            </a:xfrm>
            <a:prstGeom prst="rect">
              <a:avLst/>
            </a:prstGeom>
            <a:noFill/>
          </p:spPr>
          <p:txBody>
            <a:bodyPr wrap="none" rtlCol="0">
              <a:spAutoFit/>
            </a:bodyPr>
            <a:lstStyle/>
            <a:p>
              <a:r>
                <a:rPr lang="en-US" sz="1400" dirty="0"/>
                <a:t>Demand</a:t>
              </a:r>
            </a:p>
          </p:txBody>
        </p:sp>
      </p:grpSp>
      <p:grpSp>
        <p:nvGrpSpPr>
          <p:cNvPr id="42" name="Group 41">
            <a:extLst>
              <a:ext uri="{FF2B5EF4-FFF2-40B4-BE49-F238E27FC236}">
                <a16:creationId xmlns:a16="http://schemas.microsoft.com/office/drawing/2014/main" id="{FA320E76-197C-B3D7-806B-9DD74EFF44D5}"/>
              </a:ext>
            </a:extLst>
          </p:cNvPr>
          <p:cNvGrpSpPr/>
          <p:nvPr/>
        </p:nvGrpSpPr>
        <p:grpSpPr>
          <a:xfrm>
            <a:off x="3862533" y="4503537"/>
            <a:ext cx="686406" cy="1852814"/>
            <a:chOff x="3847293" y="4503537"/>
            <a:chExt cx="686406" cy="1852814"/>
          </a:xfrm>
        </p:grpSpPr>
        <p:cxnSp>
          <p:nvCxnSpPr>
            <p:cNvPr id="8" name="Straight Connector 7">
              <a:extLst>
                <a:ext uri="{FF2B5EF4-FFF2-40B4-BE49-F238E27FC236}">
                  <a16:creationId xmlns:a16="http://schemas.microsoft.com/office/drawing/2014/main" id="{159282B6-158B-C848-8424-EBBBECBBBAB4}"/>
                </a:ext>
              </a:extLst>
            </p:cNvPr>
            <p:cNvCxnSpPr>
              <a:cxnSpLocks/>
              <a:stCxn id="14" idx="4"/>
            </p:cNvCxnSpPr>
            <p:nvPr/>
          </p:nvCxnSpPr>
          <p:spPr>
            <a:xfrm>
              <a:off x="4188092" y="4567545"/>
              <a:ext cx="0" cy="144745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93E86E8-3C55-463B-2F96-0B3E13CDFF62}"/>
                </a:ext>
              </a:extLst>
            </p:cNvPr>
            <p:cNvSpPr/>
            <p:nvPr/>
          </p:nvSpPr>
          <p:spPr>
            <a:xfrm>
              <a:off x="4156088" y="4503537"/>
              <a:ext cx="64008" cy="64008"/>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a:extLst>
                <a:ext uri="{FF2B5EF4-FFF2-40B4-BE49-F238E27FC236}">
                  <a16:creationId xmlns:a16="http://schemas.microsoft.com/office/drawing/2014/main" id="{319DA2A1-50BC-DFD5-C64F-CCB07ACD1789}"/>
                </a:ext>
              </a:extLst>
            </p:cNvPr>
            <p:cNvCxnSpPr/>
            <p:nvPr/>
          </p:nvCxnSpPr>
          <p:spPr>
            <a:xfrm>
              <a:off x="4189398" y="5995541"/>
              <a:ext cx="0" cy="6808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8B352F41-EDC0-DEB8-7C33-B0178FA80AB6}"/>
                    </a:ext>
                  </a:extLst>
                </p:cNvPr>
                <p:cNvSpPr txBox="1"/>
                <p:nvPr/>
              </p:nvSpPr>
              <p:spPr>
                <a:xfrm>
                  <a:off x="3847293" y="6017797"/>
                  <a:ext cx="686406"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600" b="0" i="1" dirty="0" smtClean="0">
                            <a:latin typeface="Cambria Math" panose="02040503050406030204" pitchFamily="18" charset="0"/>
                          </a:rPr>
                          <m:t>6100</m:t>
                        </m:r>
                      </m:oMath>
                    </m:oMathPara>
                  </a14:m>
                  <a:endParaRPr lang="en-US" sz="1600" dirty="0"/>
                </a:p>
              </p:txBody>
            </p:sp>
          </mc:Choice>
          <mc:Fallback xmlns="">
            <p:sp>
              <p:nvSpPr>
                <p:cNvPr id="16" name="TextBox 15">
                  <a:extLst>
                    <a:ext uri="{FF2B5EF4-FFF2-40B4-BE49-F238E27FC236}">
                      <a16:creationId xmlns:a16="http://schemas.microsoft.com/office/drawing/2014/main" id="{8B352F41-EDC0-DEB8-7C33-B0178FA80AB6}"/>
                    </a:ext>
                  </a:extLst>
                </p:cNvPr>
                <p:cNvSpPr txBox="1">
                  <a:spLocks noRot="1" noChangeAspect="1" noMove="1" noResize="1" noEditPoints="1" noAdjustHandles="1" noChangeArrowheads="1" noChangeShapeType="1" noTextEdit="1"/>
                </p:cNvSpPr>
                <p:nvPr/>
              </p:nvSpPr>
              <p:spPr>
                <a:xfrm>
                  <a:off x="3847293" y="6017797"/>
                  <a:ext cx="686406" cy="338554"/>
                </a:xfrm>
                <a:prstGeom prst="rect">
                  <a:avLst/>
                </a:prstGeom>
                <a:blipFill>
                  <a:blip r:embed="rId6"/>
                  <a:stretch>
                    <a:fillRect/>
                  </a:stretch>
                </a:blipFill>
              </p:spPr>
              <p:txBody>
                <a:bodyPr/>
                <a:lstStyle/>
                <a:p>
                  <a:r>
                    <a:rPr lang="en-US">
                      <a:noFill/>
                    </a:rPr>
                    <a:t> </a:t>
                  </a:r>
                </a:p>
              </p:txBody>
            </p:sp>
          </mc:Fallback>
        </mc:AlternateContent>
      </p:grpSp>
    </p:spTree>
    <p:extLst>
      <p:ext uri="{BB962C8B-B14F-4D97-AF65-F5344CB8AC3E}">
        <p14:creationId xmlns:p14="http://schemas.microsoft.com/office/powerpoint/2010/main" val="3983150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500"/>
                                        <p:tgtEl>
                                          <p:spTgt spid="3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0"/>
                                        </p:tgtEl>
                                        <p:attrNameLst>
                                          <p:attrName>style.visibility</p:attrName>
                                        </p:attrNameLst>
                                      </p:cBhvr>
                                      <p:to>
                                        <p:strVal val="visible"/>
                                      </p:to>
                                    </p:set>
                                    <p:animEffect transition="in" filter="fade">
                                      <p:cBhvr>
                                        <p:cTn id="12" dur="500"/>
                                        <p:tgtEl>
                                          <p:spTgt spid="4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1"/>
                                        </p:tgtEl>
                                        <p:attrNameLst>
                                          <p:attrName>style.visibility</p:attrName>
                                        </p:attrNameLst>
                                      </p:cBhvr>
                                      <p:to>
                                        <p:strVal val="visible"/>
                                      </p:to>
                                    </p:set>
                                    <p:animEffect transition="in" filter="wipe(left)">
                                      <p:cBhvr>
                                        <p:cTn id="17" dur="500"/>
                                        <p:tgtEl>
                                          <p:spTgt spid="4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fade">
                                      <p:cBhvr>
                                        <p:cTn id="22"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5E1D0-AC50-75BC-2F86-0F207240C764}"/>
              </a:ext>
            </a:extLst>
          </p:cNvPr>
          <p:cNvSpPr>
            <a:spLocks noGrp="1"/>
          </p:cNvSpPr>
          <p:nvPr>
            <p:ph type="title"/>
          </p:nvPr>
        </p:nvSpPr>
        <p:spPr/>
        <p:txBody>
          <a:bodyPr/>
          <a:lstStyle/>
          <a:p>
            <a:r>
              <a:rPr lang="en-US" dirty="0"/>
              <a:t>Problem 1. Definitions</a:t>
            </a:r>
          </a:p>
        </p:txBody>
      </p:sp>
      <p:sp>
        <p:nvSpPr>
          <p:cNvPr id="3" name="Content Placeholder 2">
            <a:extLst>
              <a:ext uri="{FF2B5EF4-FFF2-40B4-BE49-F238E27FC236}">
                <a16:creationId xmlns:a16="http://schemas.microsoft.com/office/drawing/2014/main" id="{B8B4D1D4-EA4B-DF09-BAF9-16891DCF122C}"/>
              </a:ext>
            </a:extLst>
          </p:cNvPr>
          <p:cNvSpPr>
            <a:spLocks noGrp="1"/>
          </p:cNvSpPr>
          <p:nvPr>
            <p:ph idx="1"/>
          </p:nvPr>
        </p:nvSpPr>
        <p:spPr/>
        <p:txBody>
          <a:bodyPr>
            <a:normAutofit/>
          </a:bodyPr>
          <a:lstStyle/>
          <a:p>
            <a:r>
              <a:rPr lang="en-US" dirty="0"/>
              <a:t>Gross Domestic Product</a:t>
            </a:r>
          </a:p>
          <a:p>
            <a:pPr lvl="1"/>
            <a:r>
              <a:rPr lang="en-US" dirty="0">
                <a:solidFill>
                  <a:srgbClr val="FF0000"/>
                </a:solidFill>
              </a:rPr>
              <a:t>The market value of all final goods and services produced in an economy over a given period of time.</a:t>
            </a:r>
          </a:p>
          <a:p>
            <a:pPr lvl="3"/>
            <a:endParaRPr lang="en-US" dirty="0"/>
          </a:p>
          <a:p>
            <a:r>
              <a:rPr lang="en-US" dirty="0"/>
              <a:t>Real Interest Rate</a:t>
            </a:r>
          </a:p>
          <a:p>
            <a:pPr lvl="1"/>
            <a:r>
              <a:rPr lang="en-US" dirty="0">
                <a:solidFill>
                  <a:srgbClr val="FF0000"/>
                </a:solidFill>
              </a:rPr>
              <a:t>The nominal interest rate adjusted for inflation.</a:t>
            </a:r>
          </a:p>
          <a:p>
            <a:pPr lvl="3"/>
            <a:endParaRPr lang="en-US" dirty="0">
              <a:solidFill>
                <a:srgbClr val="FF0000"/>
              </a:solidFill>
            </a:endParaRPr>
          </a:p>
          <a:p>
            <a:r>
              <a:rPr lang="en-US" dirty="0"/>
              <a:t>Gini Coefficient</a:t>
            </a:r>
          </a:p>
          <a:p>
            <a:pPr lvl="1"/>
            <a:r>
              <a:rPr lang="en-US" dirty="0">
                <a:solidFill>
                  <a:srgbClr val="FF0000"/>
                </a:solidFill>
              </a:rPr>
              <a:t>A measure of inequality in an economy, where 0 indicates perfect equity, and 1 indicates perfect inequity.</a:t>
            </a:r>
          </a:p>
        </p:txBody>
      </p:sp>
      <p:sp>
        <p:nvSpPr>
          <p:cNvPr id="4" name="Date Placeholder 3">
            <a:extLst>
              <a:ext uri="{FF2B5EF4-FFF2-40B4-BE49-F238E27FC236}">
                <a16:creationId xmlns:a16="http://schemas.microsoft.com/office/drawing/2014/main" id="{1BFB0351-3B31-0A13-EF20-C4A3CC072A19}"/>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A9233D7A-D6BD-BE76-F1E0-6547AA8CCAD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9292573-8F29-6580-AFF7-797F8A981971}"/>
              </a:ext>
            </a:extLst>
          </p:cNvPr>
          <p:cNvSpPr>
            <a:spLocks noGrp="1"/>
          </p:cNvSpPr>
          <p:nvPr>
            <p:ph type="sldNum" sz="quarter" idx="12"/>
          </p:nvPr>
        </p:nvSpPr>
        <p:spPr/>
        <p:txBody>
          <a:bodyPr/>
          <a:lstStyle/>
          <a:p>
            <a:fld id="{1A980C56-831A-4EAB-9EDE-57C090F4F877}" type="slidenum">
              <a:rPr lang="en-US" smtClean="0"/>
              <a:t>2</a:t>
            </a:fld>
            <a:endParaRPr lang="en-US" dirty="0"/>
          </a:p>
        </p:txBody>
      </p:sp>
    </p:spTree>
    <p:extLst>
      <p:ext uri="{BB962C8B-B14F-4D97-AF65-F5344CB8AC3E}">
        <p14:creationId xmlns:p14="http://schemas.microsoft.com/office/powerpoint/2010/main" val="1121203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5E1D0-AC50-75BC-2F86-0F207240C764}"/>
              </a:ext>
            </a:extLst>
          </p:cNvPr>
          <p:cNvSpPr>
            <a:spLocks noGrp="1"/>
          </p:cNvSpPr>
          <p:nvPr>
            <p:ph type="title"/>
          </p:nvPr>
        </p:nvSpPr>
        <p:spPr/>
        <p:txBody>
          <a:bodyPr/>
          <a:lstStyle/>
          <a:p>
            <a:r>
              <a:rPr lang="en-US" dirty="0"/>
              <a:t>Problem 1. Definitions</a:t>
            </a:r>
          </a:p>
        </p:txBody>
      </p:sp>
      <p:sp>
        <p:nvSpPr>
          <p:cNvPr id="3" name="Content Placeholder 2">
            <a:extLst>
              <a:ext uri="{FF2B5EF4-FFF2-40B4-BE49-F238E27FC236}">
                <a16:creationId xmlns:a16="http://schemas.microsoft.com/office/drawing/2014/main" id="{B8B4D1D4-EA4B-DF09-BAF9-16891DCF122C}"/>
              </a:ext>
            </a:extLst>
          </p:cNvPr>
          <p:cNvSpPr>
            <a:spLocks noGrp="1"/>
          </p:cNvSpPr>
          <p:nvPr>
            <p:ph idx="1"/>
          </p:nvPr>
        </p:nvSpPr>
        <p:spPr/>
        <p:txBody>
          <a:bodyPr>
            <a:normAutofit/>
          </a:bodyPr>
          <a:lstStyle/>
          <a:p>
            <a:r>
              <a:rPr lang="en-US" dirty="0"/>
              <a:t>Discount Rate</a:t>
            </a:r>
          </a:p>
          <a:p>
            <a:pPr lvl="1"/>
            <a:r>
              <a:rPr lang="en-US" dirty="0">
                <a:solidFill>
                  <a:srgbClr val="FF0000"/>
                </a:solidFill>
              </a:rPr>
              <a:t>The interest rate that the Federal Reserve charges for short term loans over the discount window.</a:t>
            </a:r>
          </a:p>
          <a:p>
            <a:pPr lvl="3"/>
            <a:endParaRPr lang="en-US" dirty="0"/>
          </a:p>
          <a:p>
            <a:r>
              <a:rPr lang="en-US" dirty="0"/>
              <a:t>Monetary Policy</a:t>
            </a:r>
          </a:p>
          <a:p>
            <a:pPr lvl="1"/>
            <a:r>
              <a:rPr lang="en-US" dirty="0">
                <a:solidFill>
                  <a:srgbClr val="FF0000"/>
                </a:solidFill>
              </a:rPr>
              <a:t>The Central Banks’ tools used to influence the economy. Heavily involves targeting interest rates and money supply.</a:t>
            </a:r>
          </a:p>
          <a:p>
            <a:pPr lvl="3"/>
            <a:endParaRPr lang="en-US" dirty="0">
              <a:solidFill>
                <a:srgbClr val="FF0000"/>
              </a:solidFill>
            </a:endParaRPr>
          </a:p>
          <a:p>
            <a:r>
              <a:rPr lang="en-US" dirty="0"/>
              <a:t>Phillips Curve</a:t>
            </a:r>
          </a:p>
          <a:p>
            <a:pPr lvl="1"/>
            <a:r>
              <a:rPr lang="en-US" dirty="0">
                <a:solidFill>
                  <a:srgbClr val="FF0000"/>
                </a:solidFill>
              </a:rPr>
              <a:t>A model that describes the relationship between unemployment and inflation in an economy.</a:t>
            </a:r>
          </a:p>
        </p:txBody>
      </p:sp>
      <p:sp>
        <p:nvSpPr>
          <p:cNvPr id="4" name="Date Placeholder 3">
            <a:extLst>
              <a:ext uri="{FF2B5EF4-FFF2-40B4-BE49-F238E27FC236}">
                <a16:creationId xmlns:a16="http://schemas.microsoft.com/office/drawing/2014/main" id="{1BFB0351-3B31-0A13-EF20-C4A3CC072A19}"/>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A9233D7A-D6BD-BE76-F1E0-6547AA8CCAD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9292573-8F29-6580-AFF7-797F8A981971}"/>
              </a:ext>
            </a:extLst>
          </p:cNvPr>
          <p:cNvSpPr>
            <a:spLocks noGrp="1"/>
          </p:cNvSpPr>
          <p:nvPr>
            <p:ph type="sldNum" sz="quarter" idx="12"/>
          </p:nvPr>
        </p:nvSpPr>
        <p:spPr/>
        <p:txBody>
          <a:bodyPr/>
          <a:lstStyle/>
          <a:p>
            <a:fld id="{1A980C56-831A-4EAB-9EDE-57C090F4F877}" type="slidenum">
              <a:rPr lang="en-US" smtClean="0"/>
              <a:t>3</a:t>
            </a:fld>
            <a:endParaRPr lang="en-US" dirty="0"/>
          </a:p>
        </p:txBody>
      </p:sp>
    </p:spTree>
    <p:extLst>
      <p:ext uri="{BB962C8B-B14F-4D97-AF65-F5344CB8AC3E}">
        <p14:creationId xmlns:p14="http://schemas.microsoft.com/office/powerpoint/2010/main" val="156642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5E1D0-AC50-75BC-2F86-0F207240C764}"/>
              </a:ext>
            </a:extLst>
          </p:cNvPr>
          <p:cNvSpPr>
            <a:spLocks noGrp="1"/>
          </p:cNvSpPr>
          <p:nvPr>
            <p:ph type="title"/>
          </p:nvPr>
        </p:nvSpPr>
        <p:spPr/>
        <p:txBody>
          <a:bodyPr/>
          <a:lstStyle/>
          <a:p>
            <a:r>
              <a:rPr lang="en-US" dirty="0"/>
              <a:t>Problem 1. Definitions</a:t>
            </a:r>
          </a:p>
        </p:txBody>
      </p:sp>
      <p:sp>
        <p:nvSpPr>
          <p:cNvPr id="3" name="Content Placeholder 2">
            <a:extLst>
              <a:ext uri="{FF2B5EF4-FFF2-40B4-BE49-F238E27FC236}">
                <a16:creationId xmlns:a16="http://schemas.microsoft.com/office/drawing/2014/main" id="{B8B4D1D4-EA4B-DF09-BAF9-16891DCF122C}"/>
              </a:ext>
            </a:extLst>
          </p:cNvPr>
          <p:cNvSpPr>
            <a:spLocks noGrp="1"/>
          </p:cNvSpPr>
          <p:nvPr>
            <p:ph idx="1"/>
          </p:nvPr>
        </p:nvSpPr>
        <p:spPr/>
        <p:txBody>
          <a:bodyPr>
            <a:normAutofit/>
          </a:bodyPr>
          <a:lstStyle/>
          <a:p>
            <a:r>
              <a:rPr lang="en-US" dirty="0"/>
              <a:t>Potential Output</a:t>
            </a:r>
          </a:p>
          <a:p>
            <a:pPr lvl="1"/>
            <a:r>
              <a:rPr lang="en-US" dirty="0">
                <a:solidFill>
                  <a:srgbClr val="FF0000"/>
                </a:solidFill>
              </a:rPr>
              <a:t>The level of output that is expected to arise when the economy is at its natural rate of unemployment so that the economy’s inflation matches expected inflation in the medium run.</a:t>
            </a:r>
          </a:p>
          <a:p>
            <a:pPr lvl="3"/>
            <a:endParaRPr lang="en-US" dirty="0"/>
          </a:p>
          <a:p>
            <a:r>
              <a:rPr lang="en-US" dirty="0"/>
              <a:t>Interest Rate Parity</a:t>
            </a:r>
          </a:p>
          <a:p>
            <a:pPr lvl="1"/>
            <a:r>
              <a:rPr lang="en-US" dirty="0">
                <a:solidFill>
                  <a:srgbClr val="FF0000"/>
                </a:solidFill>
              </a:rPr>
              <a:t>The relationship between domestic and foreign interest rates and the exchange rate between the involved countries.</a:t>
            </a:r>
          </a:p>
          <a:p>
            <a:pPr lvl="3"/>
            <a:endParaRPr lang="en-US" dirty="0">
              <a:solidFill>
                <a:srgbClr val="FF0000"/>
              </a:solidFill>
            </a:endParaRPr>
          </a:p>
          <a:p>
            <a:r>
              <a:rPr lang="en-US" dirty="0"/>
              <a:t>Consumer Price Index</a:t>
            </a:r>
          </a:p>
          <a:p>
            <a:pPr lvl="1"/>
            <a:r>
              <a:rPr lang="en-US" dirty="0">
                <a:solidFill>
                  <a:srgbClr val="FF0000"/>
                </a:solidFill>
              </a:rPr>
              <a:t>A measure of inflation based on a basket of goods and services a typical consumer will purchase.</a:t>
            </a:r>
          </a:p>
        </p:txBody>
      </p:sp>
      <p:sp>
        <p:nvSpPr>
          <p:cNvPr id="4" name="Date Placeholder 3">
            <a:extLst>
              <a:ext uri="{FF2B5EF4-FFF2-40B4-BE49-F238E27FC236}">
                <a16:creationId xmlns:a16="http://schemas.microsoft.com/office/drawing/2014/main" id="{1BFB0351-3B31-0A13-EF20-C4A3CC072A19}"/>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A9233D7A-D6BD-BE76-F1E0-6547AA8CCAD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9292573-8F29-6580-AFF7-797F8A981971}"/>
              </a:ext>
            </a:extLst>
          </p:cNvPr>
          <p:cNvSpPr>
            <a:spLocks noGrp="1"/>
          </p:cNvSpPr>
          <p:nvPr>
            <p:ph type="sldNum" sz="quarter" idx="12"/>
          </p:nvPr>
        </p:nvSpPr>
        <p:spPr/>
        <p:txBody>
          <a:bodyPr/>
          <a:lstStyle/>
          <a:p>
            <a:fld id="{1A980C56-831A-4EAB-9EDE-57C090F4F877}" type="slidenum">
              <a:rPr lang="en-US" smtClean="0"/>
              <a:t>4</a:t>
            </a:fld>
            <a:endParaRPr lang="en-US" dirty="0"/>
          </a:p>
        </p:txBody>
      </p:sp>
    </p:spTree>
    <p:extLst>
      <p:ext uri="{BB962C8B-B14F-4D97-AF65-F5344CB8AC3E}">
        <p14:creationId xmlns:p14="http://schemas.microsoft.com/office/powerpoint/2010/main" val="1488281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5D79A0-4685-8077-8C9B-ADF0F2F4A7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3C12F4-E5A5-3F6D-B60E-66339E63EC4F}"/>
              </a:ext>
            </a:extLst>
          </p:cNvPr>
          <p:cNvSpPr>
            <a:spLocks noGrp="1"/>
          </p:cNvSpPr>
          <p:nvPr>
            <p:ph type="title"/>
          </p:nvPr>
        </p:nvSpPr>
        <p:spPr/>
        <p:txBody>
          <a:bodyPr/>
          <a:lstStyle/>
          <a:p>
            <a:r>
              <a:rPr lang="en-US" dirty="0"/>
              <a:t>Problem 2.A.</a:t>
            </a:r>
          </a:p>
        </p:txBody>
      </p:sp>
      <p:sp>
        <p:nvSpPr>
          <p:cNvPr id="3" name="Content Placeholder 2">
            <a:extLst>
              <a:ext uri="{FF2B5EF4-FFF2-40B4-BE49-F238E27FC236}">
                <a16:creationId xmlns:a16="http://schemas.microsoft.com/office/drawing/2014/main" id="{3675BD20-8327-7672-72B9-B6F667A132B7}"/>
              </a:ext>
            </a:extLst>
          </p:cNvPr>
          <p:cNvSpPr>
            <a:spLocks noGrp="1"/>
          </p:cNvSpPr>
          <p:nvPr>
            <p:ph idx="1"/>
          </p:nvPr>
        </p:nvSpPr>
        <p:spPr>
          <a:xfrm>
            <a:off x="628649" y="1825624"/>
            <a:ext cx="7954633" cy="4667250"/>
          </a:xfrm>
        </p:spPr>
        <p:txBody>
          <a:bodyPr>
            <a:normAutofit/>
          </a:bodyPr>
          <a:lstStyle/>
          <a:p>
            <a:r>
              <a:rPr lang="en-US" dirty="0"/>
              <a:t>When the economy’s unemployment rate is high, workers’ nominal wages will tend to be high as well.</a:t>
            </a:r>
          </a:p>
          <a:p>
            <a:pPr lvl="3"/>
            <a:endParaRPr lang="en-US" sz="500" dirty="0"/>
          </a:p>
          <a:p>
            <a:pPr lvl="1"/>
            <a:r>
              <a:rPr lang="en-US" dirty="0">
                <a:solidFill>
                  <a:srgbClr val="FF0000"/>
                </a:solidFill>
              </a:rPr>
              <a:t>FALSE</a:t>
            </a:r>
          </a:p>
          <a:p>
            <a:pPr lvl="1"/>
            <a:r>
              <a:rPr lang="en-US" dirty="0">
                <a:solidFill>
                  <a:srgbClr val="FF0000"/>
                </a:solidFill>
              </a:rPr>
              <a:t>When unemployment is high, labor supply is greater than labor demand, and wages will tend to be low.</a:t>
            </a:r>
          </a:p>
        </p:txBody>
      </p:sp>
      <p:sp>
        <p:nvSpPr>
          <p:cNvPr id="4" name="Date Placeholder 3">
            <a:extLst>
              <a:ext uri="{FF2B5EF4-FFF2-40B4-BE49-F238E27FC236}">
                <a16:creationId xmlns:a16="http://schemas.microsoft.com/office/drawing/2014/main" id="{062D218D-11BE-B824-A207-9873D4425326}"/>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7FBF7BD3-55B9-757A-5E09-2498491A5F6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DF767253-D52C-5E3C-A1F3-5BA6F7BFD9A6}"/>
              </a:ext>
            </a:extLst>
          </p:cNvPr>
          <p:cNvSpPr>
            <a:spLocks noGrp="1"/>
          </p:cNvSpPr>
          <p:nvPr>
            <p:ph type="sldNum" sz="quarter" idx="12"/>
          </p:nvPr>
        </p:nvSpPr>
        <p:spPr/>
        <p:txBody>
          <a:bodyPr/>
          <a:lstStyle/>
          <a:p>
            <a:fld id="{1A980C56-831A-4EAB-9EDE-57C090F4F877}" type="slidenum">
              <a:rPr lang="en-US" smtClean="0"/>
              <a:t>5</a:t>
            </a:fld>
            <a:endParaRPr lang="en-US" dirty="0"/>
          </a:p>
        </p:txBody>
      </p:sp>
    </p:spTree>
    <p:extLst>
      <p:ext uri="{BB962C8B-B14F-4D97-AF65-F5344CB8AC3E}">
        <p14:creationId xmlns:p14="http://schemas.microsoft.com/office/powerpoint/2010/main" val="1430630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8BBA4F-5B2D-1194-396B-C9C43FC0F7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5360D7-31B4-F88F-423B-E2D4F4424AC3}"/>
              </a:ext>
            </a:extLst>
          </p:cNvPr>
          <p:cNvSpPr>
            <a:spLocks noGrp="1"/>
          </p:cNvSpPr>
          <p:nvPr>
            <p:ph type="title"/>
          </p:nvPr>
        </p:nvSpPr>
        <p:spPr/>
        <p:txBody>
          <a:bodyPr/>
          <a:lstStyle/>
          <a:p>
            <a:r>
              <a:rPr lang="en-US" dirty="0"/>
              <a:t>Problem 2.B.</a:t>
            </a:r>
          </a:p>
        </p:txBody>
      </p:sp>
      <p:sp>
        <p:nvSpPr>
          <p:cNvPr id="3" name="Content Placeholder 2">
            <a:extLst>
              <a:ext uri="{FF2B5EF4-FFF2-40B4-BE49-F238E27FC236}">
                <a16:creationId xmlns:a16="http://schemas.microsoft.com/office/drawing/2014/main" id="{C4039FEB-4C89-951D-F700-AC992B6687BC}"/>
              </a:ext>
            </a:extLst>
          </p:cNvPr>
          <p:cNvSpPr>
            <a:spLocks noGrp="1"/>
          </p:cNvSpPr>
          <p:nvPr>
            <p:ph idx="1"/>
          </p:nvPr>
        </p:nvSpPr>
        <p:spPr>
          <a:xfrm>
            <a:off x="628650" y="1825625"/>
            <a:ext cx="8058150" cy="4351338"/>
          </a:xfrm>
        </p:spPr>
        <p:txBody>
          <a:bodyPr/>
          <a:lstStyle/>
          <a:p>
            <a:r>
              <a:rPr lang="en-US" dirty="0"/>
              <a:t>The primary factor that contributes to changes in the economy’s long run growth rate is its technological progress over time</a:t>
            </a:r>
          </a:p>
          <a:p>
            <a:endParaRPr lang="en-US" sz="500" dirty="0"/>
          </a:p>
          <a:p>
            <a:pPr lvl="1"/>
            <a:r>
              <a:rPr lang="en-US" dirty="0">
                <a:solidFill>
                  <a:srgbClr val="FF0000"/>
                </a:solidFill>
              </a:rPr>
              <a:t>TRUE</a:t>
            </a:r>
          </a:p>
          <a:p>
            <a:pPr lvl="1"/>
            <a:r>
              <a:rPr lang="en-US" dirty="0">
                <a:solidFill>
                  <a:srgbClr val="FF0000"/>
                </a:solidFill>
              </a:rPr>
              <a:t>One may be able to argue that the population growth rate also affects the total size of the economy, but not necessarily per capita output levels.</a:t>
            </a:r>
          </a:p>
        </p:txBody>
      </p:sp>
      <p:sp>
        <p:nvSpPr>
          <p:cNvPr id="4" name="Date Placeholder 3">
            <a:extLst>
              <a:ext uri="{FF2B5EF4-FFF2-40B4-BE49-F238E27FC236}">
                <a16:creationId xmlns:a16="http://schemas.microsoft.com/office/drawing/2014/main" id="{2BDD3F9A-C8A0-FC60-D863-7E7BF488E805}"/>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0C627D32-E881-33B1-77EA-3FDB0B55017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C0B81FAE-91F2-6BD6-E415-0107D969B02C}"/>
              </a:ext>
            </a:extLst>
          </p:cNvPr>
          <p:cNvSpPr>
            <a:spLocks noGrp="1"/>
          </p:cNvSpPr>
          <p:nvPr>
            <p:ph type="sldNum" sz="quarter" idx="12"/>
          </p:nvPr>
        </p:nvSpPr>
        <p:spPr/>
        <p:txBody>
          <a:bodyPr/>
          <a:lstStyle/>
          <a:p>
            <a:fld id="{1A980C56-831A-4EAB-9EDE-57C090F4F877}" type="slidenum">
              <a:rPr lang="en-US" smtClean="0"/>
              <a:t>6</a:t>
            </a:fld>
            <a:endParaRPr lang="en-US" dirty="0"/>
          </a:p>
        </p:txBody>
      </p:sp>
    </p:spTree>
    <p:extLst>
      <p:ext uri="{BB962C8B-B14F-4D97-AF65-F5344CB8AC3E}">
        <p14:creationId xmlns:p14="http://schemas.microsoft.com/office/powerpoint/2010/main" val="507453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7D691E-09CC-29BA-538C-B42AC42BFC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8D23C3-A3C3-9482-A3CC-2A16FF7F727A}"/>
              </a:ext>
            </a:extLst>
          </p:cNvPr>
          <p:cNvSpPr>
            <a:spLocks noGrp="1"/>
          </p:cNvSpPr>
          <p:nvPr>
            <p:ph type="title"/>
          </p:nvPr>
        </p:nvSpPr>
        <p:spPr/>
        <p:txBody>
          <a:bodyPr/>
          <a:lstStyle/>
          <a:p>
            <a:r>
              <a:rPr lang="en-US" dirty="0"/>
              <a:t>Problem 2.C.</a:t>
            </a:r>
          </a:p>
        </p:txBody>
      </p:sp>
      <p:sp>
        <p:nvSpPr>
          <p:cNvPr id="3" name="Content Placeholder 2">
            <a:extLst>
              <a:ext uri="{FF2B5EF4-FFF2-40B4-BE49-F238E27FC236}">
                <a16:creationId xmlns:a16="http://schemas.microsoft.com/office/drawing/2014/main" id="{714E227A-A034-476E-BB68-2C53F800B443}"/>
              </a:ext>
            </a:extLst>
          </p:cNvPr>
          <p:cNvSpPr>
            <a:spLocks noGrp="1"/>
          </p:cNvSpPr>
          <p:nvPr>
            <p:ph idx="1"/>
          </p:nvPr>
        </p:nvSpPr>
        <p:spPr/>
        <p:txBody>
          <a:bodyPr/>
          <a:lstStyle/>
          <a:p>
            <a:r>
              <a:rPr lang="en-US" dirty="0"/>
              <a:t>A recent college graduate who is currently looking for work will not be considered unemployed, since this is the first time they have entered the labor force.</a:t>
            </a:r>
          </a:p>
          <a:p>
            <a:endParaRPr lang="en-US" sz="500" dirty="0"/>
          </a:p>
          <a:p>
            <a:pPr lvl="1"/>
            <a:r>
              <a:rPr lang="en-US" dirty="0">
                <a:solidFill>
                  <a:srgbClr val="FF0000"/>
                </a:solidFill>
              </a:rPr>
              <a:t>FALSE</a:t>
            </a:r>
          </a:p>
          <a:p>
            <a:pPr lvl="1"/>
            <a:r>
              <a:rPr lang="en-US" dirty="0">
                <a:solidFill>
                  <a:srgbClr val="FF0000"/>
                </a:solidFill>
              </a:rPr>
              <a:t>Since they are available to work, and is actively working for a job, they will be considered to be unemployed.</a:t>
            </a:r>
          </a:p>
        </p:txBody>
      </p:sp>
      <p:sp>
        <p:nvSpPr>
          <p:cNvPr id="4" name="Date Placeholder 3">
            <a:extLst>
              <a:ext uri="{FF2B5EF4-FFF2-40B4-BE49-F238E27FC236}">
                <a16:creationId xmlns:a16="http://schemas.microsoft.com/office/drawing/2014/main" id="{0B8E97B1-FE3A-0EFB-83E9-E896AE2A7AA5}"/>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126411AF-7C57-5D2D-52FD-8AA253FEF59E}"/>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0548B4C7-2271-A7E1-03A4-BC0CBE608CFF}"/>
              </a:ext>
            </a:extLst>
          </p:cNvPr>
          <p:cNvSpPr>
            <a:spLocks noGrp="1"/>
          </p:cNvSpPr>
          <p:nvPr>
            <p:ph type="sldNum" sz="quarter" idx="12"/>
          </p:nvPr>
        </p:nvSpPr>
        <p:spPr/>
        <p:txBody>
          <a:bodyPr/>
          <a:lstStyle/>
          <a:p>
            <a:fld id="{1A980C56-831A-4EAB-9EDE-57C090F4F877}" type="slidenum">
              <a:rPr lang="en-US" smtClean="0"/>
              <a:t>7</a:t>
            </a:fld>
            <a:endParaRPr lang="en-US" dirty="0"/>
          </a:p>
        </p:txBody>
      </p:sp>
    </p:spTree>
    <p:extLst>
      <p:ext uri="{BB962C8B-B14F-4D97-AF65-F5344CB8AC3E}">
        <p14:creationId xmlns:p14="http://schemas.microsoft.com/office/powerpoint/2010/main" val="3324776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33E13E-28F3-4D5A-DF36-39A69CCAEB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B257FE-3B29-1F99-2971-18FFAE82A8A9}"/>
              </a:ext>
            </a:extLst>
          </p:cNvPr>
          <p:cNvSpPr>
            <a:spLocks noGrp="1"/>
          </p:cNvSpPr>
          <p:nvPr>
            <p:ph type="title"/>
          </p:nvPr>
        </p:nvSpPr>
        <p:spPr/>
        <p:txBody>
          <a:bodyPr/>
          <a:lstStyle/>
          <a:p>
            <a:r>
              <a:rPr lang="en-US" dirty="0"/>
              <a:t>Problem 2.D.</a:t>
            </a:r>
          </a:p>
        </p:txBody>
      </p:sp>
      <p:sp>
        <p:nvSpPr>
          <p:cNvPr id="3" name="Content Placeholder 2">
            <a:extLst>
              <a:ext uri="{FF2B5EF4-FFF2-40B4-BE49-F238E27FC236}">
                <a16:creationId xmlns:a16="http://schemas.microsoft.com/office/drawing/2014/main" id="{6E250E9B-6597-B043-FE63-EABA1D1B7D30}"/>
              </a:ext>
            </a:extLst>
          </p:cNvPr>
          <p:cNvSpPr>
            <a:spLocks noGrp="1"/>
          </p:cNvSpPr>
          <p:nvPr>
            <p:ph idx="1"/>
          </p:nvPr>
        </p:nvSpPr>
        <p:spPr/>
        <p:txBody>
          <a:bodyPr/>
          <a:lstStyle/>
          <a:p>
            <a:r>
              <a:rPr lang="en-US" dirty="0"/>
              <a:t>If an economy experiences high inflation, creditors (those who lent people their money) will be at a disadvantage, and debtors (those who borrowed money) will be at an advantage.</a:t>
            </a:r>
          </a:p>
          <a:p>
            <a:endParaRPr lang="en-US" sz="500" dirty="0"/>
          </a:p>
          <a:p>
            <a:pPr lvl="1"/>
            <a:r>
              <a:rPr lang="en-US" dirty="0">
                <a:solidFill>
                  <a:srgbClr val="FF0000"/>
                </a:solidFill>
              </a:rPr>
              <a:t>TRUE</a:t>
            </a:r>
          </a:p>
          <a:p>
            <a:pPr lvl="1"/>
            <a:r>
              <a:rPr lang="en-US" dirty="0">
                <a:solidFill>
                  <a:srgbClr val="FF0000"/>
                </a:solidFill>
              </a:rPr>
              <a:t>The value (in terms of purchasing power) of the money that the debtor is obligated to pay back will fall rapidly when inflation is high.</a:t>
            </a:r>
          </a:p>
          <a:p>
            <a:pPr lvl="1"/>
            <a:endParaRPr lang="en-US" dirty="0">
              <a:solidFill>
                <a:srgbClr val="FF0000"/>
              </a:solidFill>
            </a:endParaRPr>
          </a:p>
          <a:p>
            <a:endParaRPr lang="en-US" dirty="0"/>
          </a:p>
        </p:txBody>
      </p:sp>
      <p:sp>
        <p:nvSpPr>
          <p:cNvPr id="4" name="Date Placeholder 3">
            <a:extLst>
              <a:ext uri="{FF2B5EF4-FFF2-40B4-BE49-F238E27FC236}">
                <a16:creationId xmlns:a16="http://schemas.microsoft.com/office/drawing/2014/main" id="{61C19871-024E-86B5-2C8B-1F8F138832EE}"/>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5BA540FD-CC7D-4EC2-D4FA-83E9A170E791}"/>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E479932B-C1EC-1C43-2517-7918AF89A31E}"/>
              </a:ext>
            </a:extLst>
          </p:cNvPr>
          <p:cNvSpPr>
            <a:spLocks noGrp="1"/>
          </p:cNvSpPr>
          <p:nvPr>
            <p:ph type="sldNum" sz="quarter" idx="12"/>
          </p:nvPr>
        </p:nvSpPr>
        <p:spPr/>
        <p:txBody>
          <a:bodyPr/>
          <a:lstStyle/>
          <a:p>
            <a:fld id="{1A980C56-831A-4EAB-9EDE-57C090F4F877}" type="slidenum">
              <a:rPr lang="en-US" smtClean="0"/>
              <a:t>8</a:t>
            </a:fld>
            <a:endParaRPr lang="en-US" dirty="0"/>
          </a:p>
        </p:txBody>
      </p:sp>
    </p:spTree>
    <p:extLst>
      <p:ext uri="{BB962C8B-B14F-4D97-AF65-F5344CB8AC3E}">
        <p14:creationId xmlns:p14="http://schemas.microsoft.com/office/powerpoint/2010/main" val="1687861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C8CA98-884F-EC76-A99E-95A4F01D43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5B35A5-91F8-B165-8D2A-EB2640F76EA6}"/>
              </a:ext>
            </a:extLst>
          </p:cNvPr>
          <p:cNvSpPr>
            <a:spLocks noGrp="1"/>
          </p:cNvSpPr>
          <p:nvPr>
            <p:ph type="title"/>
          </p:nvPr>
        </p:nvSpPr>
        <p:spPr/>
        <p:txBody>
          <a:bodyPr/>
          <a:lstStyle/>
          <a:p>
            <a:r>
              <a:rPr lang="en-US" dirty="0"/>
              <a:t>Problem 2.E.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EF3F9B7-0028-E864-DD25-1848F462C48F}"/>
                  </a:ext>
                </a:extLst>
              </p:cNvPr>
              <p:cNvSpPr>
                <a:spLocks noGrp="1"/>
              </p:cNvSpPr>
              <p:nvPr>
                <p:ph idx="1"/>
              </p:nvPr>
            </p:nvSpPr>
            <p:spPr/>
            <p:txBody>
              <a:bodyPr/>
              <a:lstStyle/>
              <a:p>
                <a:r>
                  <a:rPr lang="en-US" dirty="0"/>
                  <a:t>According to the uncovered interest rate parity, if domestic interest rates fall, the domestic currency will appreciate against foreign currencies.</a:t>
                </a:r>
              </a:p>
              <a:p>
                <a:endParaRPr lang="en-US" sz="500" dirty="0"/>
              </a:p>
              <a:p>
                <a:pPr lvl="1"/>
                <a:r>
                  <a:rPr lang="en-US" dirty="0">
                    <a:solidFill>
                      <a:srgbClr val="FF0000"/>
                    </a:solidFill>
                  </a:rPr>
                  <a:t>TRUE</a:t>
                </a:r>
              </a:p>
              <a:p>
                <a:pPr lvl="1"/>
                <a14:m>
                  <m:oMath xmlns:m="http://schemas.openxmlformats.org/officeDocument/2006/math">
                    <m:r>
                      <a:rPr lang="en-US" b="0" i="1" smtClean="0">
                        <a:solidFill>
                          <a:srgbClr val="FF0000"/>
                        </a:solidFill>
                        <a:latin typeface="Cambria Math" panose="02040503050406030204" pitchFamily="18" charset="0"/>
                      </a:rPr>
                      <m:t>𝐸</m:t>
                    </m:r>
                    <m:r>
                      <a:rPr lang="en-US" b="0" i="1" smtClean="0">
                        <a:solidFill>
                          <a:srgbClr val="FF0000"/>
                        </a:solidFill>
                        <a:latin typeface="Cambria Math" panose="02040503050406030204" pitchFamily="18" charset="0"/>
                      </a:rPr>
                      <m:t>=</m:t>
                    </m:r>
                    <m:f>
                      <m:fPr>
                        <m:ctrlPr>
                          <a:rPr lang="en-US" b="0" i="1" smtClean="0">
                            <a:solidFill>
                              <a:srgbClr val="FF0000"/>
                            </a:solidFill>
                            <a:latin typeface="Cambria Math" panose="02040503050406030204" pitchFamily="18" charset="0"/>
                          </a:rPr>
                        </m:ctrlPr>
                      </m:fPr>
                      <m:num>
                        <m:r>
                          <a:rPr lang="en-US" b="0" i="1" smtClean="0">
                            <a:solidFill>
                              <a:srgbClr val="FF0000"/>
                            </a:solidFill>
                            <a:latin typeface="Cambria Math" panose="02040503050406030204" pitchFamily="18" charset="0"/>
                          </a:rPr>
                          <m:t>1+</m:t>
                        </m:r>
                        <m:r>
                          <a:rPr lang="en-US" b="0" i="1" smtClean="0">
                            <a:solidFill>
                              <a:srgbClr val="FF0000"/>
                            </a:solidFill>
                            <a:latin typeface="Cambria Math" panose="02040503050406030204" pitchFamily="18" charset="0"/>
                          </a:rPr>
                          <m:t>𝑖</m:t>
                        </m:r>
                      </m:num>
                      <m:den>
                        <m:r>
                          <a:rPr lang="en-US" b="0" i="1" smtClean="0">
                            <a:solidFill>
                              <a:srgbClr val="FF0000"/>
                            </a:solidFill>
                            <a:latin typeface="Cambria Math" panose="02040503050406030204" pitchFamily="18" charset="0"/>
                          </a:rPr>
                          <m:t>1+</m:t>
                        </m:r>
                        <m:sSup>
                          <m:sSupPr>
                            <m:ctrlPr>
                              <a:rPr lang="en-US" b="0" i="1" smtClean="0">
                                <a:solidFill>
                                  <a:srgbClr val="FF0000"/>
                                </a:solidFill>
                                <a:latin typeface="Cambria Math" panose="02040503050406030204" pitchFamily="18" charset="0"/>
                              </a:rPr>
                            </m:ctrlPr>
                          </m:sSupPr>
                          <m:e>
                            <m:r>
                              <a:rPr lang="en-US" b="0" i="1" smtClean="0">
                                <a:solidFill>
                                  <a:srgbClr val="FF0000"/>
                                </a:solidFill>
                                <a:latin typeface="Cambria Math" panose="02040503050406030204" pitchFamily="18" charset="0"/>
                              </a:rPr>
                              <m:t>𝑖</m:t>
                            </m:r>
                          </m:e>
                          <m:sup>
                            <m:r>
                              <a:rPr lang="en-US" b="0" i="1" smtClean="0">
                                <a:solidFill>
                                  <a:srgbClr val="FF0000"/>
                                </a:solidFill>
                                <a:latin typeface="Cambria Math" panose="02040503050406030204" pitchFamily="18" charset="0"/>
                              </a:rPr>
                              <m:t>𝐹</m:t>
                            </m:r>
                          </m:sup>
                        </m:sSup>
                      </m:den>
                    </m:f>
                    <m:sSup>
                      <m:sSupPr>
                        <m:ctrlPr>
                          <a:rPr lang="en-US" b="0" i="1" smtClean="0">
                            <a:solidFill>
                              <a:srgbClr val="FF0000"/>
                            </a:solidFill>
                            <a:latin typeface="Cambria Math" panose="02040503050406030204" pitchFamily="18" charset="0"/>
                          </a:rPr>
                        </m:ctrlPr>
                      </m:sSupPr>
                      <m:e>
                        <m:r>
                          <a:rPr lang="en-US" b="0" i="1" smtClean="0">
                            <a:solidFill>
                              <a:srgbClr val="FF0000"/>
                            </a:solidFill>
                            <a:latin typeface="Cambria Math" panose="02040503050406030204" pitchFamily="18" charset="0"/>
                          </a:rPr>
                          <m:t>𝐸</m:t>
                        </m:r>
                      </m:e>
                      <m:sup>
                        <m:r>
                          <a:rPr lang="en-US" b="0" i="1" smtClean="0">
                            <a:solidFill>
                              <a:srgbClr val="FF0000"/>
                            </a:solidFill>
                            <a:latin typeface="Cambria Math" panose="02040503050406030204" pitchFamily="18" charset="0"/>
                          </a:rPr>
                          <m:t>𝑒</m:t>
                        </m:r>
                      </m:sup>
                    </m:sSup>
                  </m:oMath>
                </a14:m>
                <a:endParaRPr lang="en-US" dirty="0">
                  <a:solidFill>
                    <a:srgbClr val="FF0000"/>
                  </a:solidFill>
                </a:endParaRPr>
              </a:p>
              <a:p>
                <a:pPr lvl="1"/>
                <a:r>
                  <a:rPr lang="en-US" dirty="0">
                    <a:solidFill>
                      <a:srgbClr val="FF0000"/>
                    </a:solidFill>
                  </a:rPr>
                  <a:t>When </a:t>
                </a:r>
                <a14:m>
                  <m:oMath xmlns:m="http://schemas.openxmlformats.org/officeDocument/2006/math">
                    <m:r>
                      <a:rPr lang="en-US" i="1" dirty="0" smtClean="0">
                        <a:solidFill>
                          <a:srgbClr val="FF0000"/>
                        </a:solidFill>
                        <a:latin typeface="Cambria Math" panose="02040503050406030204" pitchFamily="18" charset="0"/>
                      </a:rPr>
                      <m:t>𝑖</m:t>
                    </m:r>
                  </m:oMath>
                </a14:m>
                <a:r>
                  <a:rPr lang="en-US" dirty="0">
                    <a:solidFill>
                      <a:srgbClr val="FF0000"/>
                    </a:solidFill>
                  </a:rPr>
                  <a:t> decreases, </a:t>
                </a:r>
                <a14:m>
                  <m:oMath xmlns:m="http://schemas.openxmlformats.org/officeDocument/2006/math">
                    <m:r>
                      <a:rPr lang="en-US" i="1" dirty="0" smtClean="0">
                        <a:solidFill>
                          <a:srgbClr val="FF0000"/>
                        </a:solidFill>
                        <a:latin typeface="Cambria Math" panose="02040503050406030204" pitchFamily="18" charset="0"/>
                      </a:rPr>
                      <m:t>𝐸</m:t>
                    </m:r>
                  </m:oMath>
                </a14:m>
                <a:r>
                  <a:rPr lang="en-US" dirty="0">
                    <a:solidFill>
                      <a:srgbClr val="FF0000"/>
                    </a:solidFill>
                  </a:rPr>
                  <a:t> will also decrease, which implies a depreciation of the domestic currency.</a:t>
                </a:r>
              </a:p>
              <a:p>
                <a:pPr lvl="1"/>
                <a:endParaRPr lang="en-US" dirty="0">
                  <a:solidFill>
                    <a:srgbClr val="FF0000"/>
                  </a:solidFill>
                </a:endParaRPr>
              </a:p>
              <a:p>
                <a:endParaRPr lang="en-US" dirty="0"/>
              </a:p>
            </p:txBody>
          </p:sp>
        </mc:Choice>
        <mc:Fallback xmlns="">
          <p:sp>
            <p:nvSpPr>
              <p:cNvPr id="3" name="Content Placeholder 2">
                <a:extLst>
                  <a:ext uri="{FF2B5EF4-FFF2-40B4-BE49-F238E27FC236}">
                    <a16:creationId xmlns:a16="http://schemas.microsoft.com/office/drawing/2014/main" id="{1EF3F9B7-0028-E864-DD25-1848F462C48F}"/>
                  </a:ext>
                </a:extLst>
              </p:cNvPr>
              <p:cNvSpPr>
                <a:spLocks noGrp="1" noRot="1" noChangeAspect="1" noMove="1" noResize="1" noEditPoints="1" noAdjustHandles="1" noChangeArrowheads="1" noChangeShapeType="1" noTextEdit="1"/>
              </p:cNvSpPr>
              <p:nvPr>
                <p:ph idx="1"/>
              </p:nvPr>
            </p:nvSpPr>
            <p:spPr>
              <a:blipFill>
                <a:blip r:embed="rId2"/>
                <a:stretch>
                  <a:fillRect l="-1005" t="-1821" r="-2009"/>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BE1B4F3C-4962-D4EA-2E26-C1DB4526D081}"/>
              </a:ext>
            </a:extLst>
          </p:cNvPr>
          <p:cNvSpPr>
            <a:spLocks noGrp="1"/>
          </p:cNvSpPr>
          <p:nvPr>
            <p:ph type="dt" sz="half" idx="10"/>
          </p:nvPr>
        </p:nvSpPr>
        <p:spPr/>
        <p:txBody>
          <a:bodyPr/>
          <a:lstStyle/>
          <a:p>
            <a:r>
              <a:rPr lang="en-US"/>
              <a:t>ECON 301</a:t>
            </a:r>
            <a:endParaRPr lang="en-US" dirty="0"/>
          </a:p>
        </p:txBody>
      </p:sp>
      <p:sp>
        <p:nvSpPr>
          <p:cNvPr id="5" name="Footer Placeholder 4">
            <a:extLst>
              <a:ext uri="{FF2B5EF4-FFF2-40B4-BE49-F238E27FC236}">
                <a16:creationId xmlns:a16="http://schemas.microsoft.com/office/drawing/2014/main" id="{78CF2AAE-FC78-638A-8391-A69AFD120183}"/>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673348C2-C809-70A5-5E5B-42C4D4545BAF}"/>
              </a:ext>
            </a:extLst>
          </p:cNvPr>
          <p:cNvSpPr>
            <a:spLocks noGrp="1"/>
          </p:cNvSpPr>
          <p:nvPr>
            <p:ph type="sldNum" sz="quarter" idx="12"/>
          </p:nvPr>
        </p:nvSpPr>
        <p:spPr/>
        <p:txBody>
          <a:bodyPr/>
          <a:lstStyle/>
          <a:p>
            <a:fld id="{1A980C56-831A-4EAB-9EDE-57C090F4F877}" type="slidenum">
              <a:rPr lang="en-US" smtClean="0"/>
              <a:t>9</a:t>
            </a:fld>
            <a:endParaRPr lang="en-US" dirty="0"/>
          </a:p>
        </p:txBody>
      </p:sp>
    </p:spTree>
    <p:extLst>
      <p:ext uri="{BB962C8B-B14F-4D97-AF65-F5344CB8AC3E}">
        <p14:creationId xmlns:p14="http://schemas.microsoft.com/office/powerpoint/2010/main" val="526864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CF630E01-D107-42E5-8DFC-48302BB3DFE2}" vid="{4BEE81CA-F64C-419F-A97B-23D16F4EA3D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mc-presentation-template</Template>
  <TotalTime>4192</TotalTime>
  <Words>1088</Words>
  <Application>Microsoft Office PowerPoint</Application>
  <PresentationFormat>On-screen Show (4:3)</PresentationFormat>
  <Paragraphs>178</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Cambria Math</vt:lpstr>
      <vt:lpstr>Franklin Gothic Book</vt:lpstr>
      <vt:lpstr>Office Theme</vt:lpstr>
      <vt:lpstr>Final Exam Review</vt:lpstr>
      <vt:lpstr>Problem 1. Definitions</vt:lpstr>
      <vt:lpstr>Problem 1. Definitions</vt:lpstr>
      <vt:lpstr>Problem 1. Definitions</vt:lpstr>
      <vt:lpstr>Problem 2.A.</vt:lpstr>
      <vt:lpstr>Problem 2.B.</vt:lpstr>
      <vt:lpstr>Problem 2.C.</vt:lpstr>
      <vt:lpstr>Problem 2.D.</vt:lpstr>
      <vt:lpstr>Problem 2.E.</vt:lpstr>
      <vt:lpstr>Problem 3.A. &amp; 3.B.</vt:lpstr>
      <vt:lpstr>Problem 3.C.</vt:lpstr>
      <vt:lpstr>Problem 4.A. &amp; 4.B. &amp; 4.C. </vt:lpstr>
      <vt:lpstr>Problem 4.D.</vt:lpstr>
      <vt:lpstr>Problem 5.A.</vt:lpstr>
      <vt:lpstr>Problem 5.B.</vt:lpstr>
      <vt:lpstr>Problem 5.C.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Intermediate Price Theory</dc:title>
  <dc:creator>Brian Park</dc:creator>
  <cp:lastModifiedBy>Brian Park</cp:lastModifiedBy>
  <cp:revision>101</cp:revision>
  <dcterms:created xsi:type="dcterms:W3CDTF">2023-08-17T23:00:51Z</dcterms:created>
  <dcterms:modified xsi:type="dcterms:W3CDTF">2025-05-04T01:27:22Z</dcterms:modified>
</cp:coreProperties>
</file>