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56" r:id="rId2"/>
    <p:sldId id="273" r:id="rId3"/>
    <p:sldId id="324" r:id="rId4"/>
    <p:sldId id="275" r:id="rId5"/>
    <p:sldId id="286" r:id="rId6"/>
    <p:sldId id="321" r:id="rId7"/>
    <p:sldId id="317" r:id="rId8"/>
    <p:sldId id="318" r:id="rId9"/>
    <p:sldId id="319" r:id="rId10"/>
    <p:sldId id="320" r:id="rId11"/>
    <p:sldId id="322" r:id="rId12"/>
    <p:sldId id="277" r:id="rId13"/>
    <p:sldId id="296" r:id="rId14"/>
    <p:sldId id="297" r:id="rId15"/>
    <p:sldId id="298" r:id="rId16"/>
    <p:sldId id="323" r:id="rId17"/>
    <p:sldId id="303" r:id="rId18"/>
    <p:sldId id="312" r:id="rId19"/>
    <p:sldId id="313" r:id="rId20"/>
    <p:sldId id="31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#6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2DA9A8-D001-5160-6C29-BD4078C55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C17A-D10F-77D7-5EFF-87CBDCBD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E3EE88-2FF3-35BB-B017-42DA8D7A47DA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28650" y="2915477"/>
                <a:ext cx="3886200" cy="3261485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</a:rPr>
                  <a:t>TRUE</a:t>
                </a:r>
              </a:p>
              <a:p>
                <a:pPr lvl="1"/>
                <a:endParaRPr lang="en-US" sz="1600" dirty="0">
                  <a:solidFill>
                    <a:srgbClr val="FF0000"/>
                  </a:solidFill>
                </a:endParaRPr>
              </a:p>
              <a:p>
                <a:r>
                  <a:rPr lang="en-US" sz="2000" dirty="0">
                    <a:solidFill>
                      <a:srgbClr val="FF0000"/>
                    </a:solidFill>
                  </a:rPr>
                  <a:t>The market equilibrium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FF0000"/>
                    </a:solidFill>
                  </a:rPr>
                  <a:t> before the subsidy, and quantity traded will increase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FF0000"/>
                    </a:solidFill>
                  </a:rPr>
                  <a:t> when the government subsidizes the market.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E3EE88-2FF3-35BB-B017-42DA8D7A47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8650" y="2915477"/>
                <a:ext cx="3886200" cy="3261485"/>
              </a:xfrm>
              <a:blipFill>
                <a:blip r:embed="rId2"/>
                <a:stretch>
                  <a:fillRect l="-1411" t="-1869" r="-2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9715CFFB-F252-5722-9A3A-2415EC1C481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887" y="2916238"/>
            <a:ext cx="3260725" cy="3260725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3318F-C1CD-7006-F384-A6DC88DD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2D2ED-9CEC-039D-82E0-8EB2F98FD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36CA7-B791-5781-847A-ACDBF9D5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5B36D89-E3E8-15E9-E6A0-2DD68D98D3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8650" y="1825625"/>
                <a:ext cx="7886700" cy="9573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The quantity traded in the market </a:t>
                </a:r>
                <a:r>
                  <a:rPr lang="en-US" u="sng" dirty="0"/>
                  <a:t>before</a:t>
                </a:r>
                <a:r>
                  <a:rPr lang="en-US" dirty="0"/>
                  <a:t> the subsidy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>
                    <a:effectLst/>
                  </a:rPr>
                  <a:t>.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5B36D89-E3E8-15E9-E6A0-2DD68D98D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1825625"/>
                <a:ext cx="7886700" cy="957332"/>
              </a:xfrm>
              <a:prstGeom prst="rect">
                <a:avLst/>
              </a:prstGeom>
              <a:blipFill>
                <a:blip r:embed="rId4"/>
                <a:stretch>
                  <a:fillRect l="-1005" t="-8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482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59D26-AAD4-4FB9-31CB-C58632F27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170E5-28D1-EDD4-0B3A-EAF199B2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35442-5EDD-2C02-56CA-32F8100B30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Lecture Slide 18, Page 10 ~ 20</a:t>
            </a:r>
          </a:p>
          <a:p>
            <a:r>
              <a:rPr lang="en-US" dirty="0"/>
              <a:t>- Problem Set 6 Part 2, Problem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24566-6AEA-984B-FE31-039F0AC1F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A8B65-34AD-9D9A-71F2-496D67956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65B2C-8B23-8EAE-31DF-74E82C1AE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5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=120−4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=20+6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Find the equilibrium if the market is perfectly competitive.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market is in equilibrium when demand meets supply.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120−4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=20+6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10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bSup>
                      <m:sSub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Plug in the equilibrium price into either demand or supply.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 r="-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56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=120−4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=20+6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Formalize the price differential between price paid and price received.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difference between the two would be the tax.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⟹   </m:t>
                      </m:r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54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=120−4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=20+6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What is the quantity traded in the market?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Demand must meet supply:</a:t>
                </a:r>
              </a:p>
              <a:p>
                <a:pPr lvl="3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120−4</m:t>
                      </m:r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=20+6</m:t>
                      </m:r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120−4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=20+6</m:t>
                      </m:r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       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120−4</m:t>
                    </m:r>
                    <m:sSubSup>
                      <m:sSub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−20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=20+6</m:t>
                    </m:r>
                    <m:sSubSup>
                      <m:sSub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 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10</m:t>
                    </m:r>
                    <m:sSubSup>
                      <m:sSub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 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bSup>
                      <m:sSub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16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Plug in the supply-side price into the supply function: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=68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81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=120−4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=20+6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>
                    <a:effectLst/>
                  </a:rPr>
                  <a:t>What information is needed to determine whether consumers or producers bear a greater burden of taxation</a:t>
                </a:r>
                <a:r>
                  <a:rPr lang="en-US" dirty="0"/>
                  <a:t>?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demand and supply elasticity of price. The side that is more elastic will bear a lighter burden.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  <a:blipFill>
                <a:blip r:embed="rId2"/>
                <a:stretch>
                  <a:fillRect l="-1005" t="-1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87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01D48-6938-C466-5E78-C949487182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CE6E2-8A5E-1D9C-5C73-25616BF69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39072-1380-97CA-9693-CFB8B059A3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Lecture Slide 18, Page 26 ~ 32</a:t>
            </a:r>
          </a:p>
          <a:p>
            <a:r>
              <a:rPr lang="en-US" dirty="0"/>
              <a:t>- Problem Set 6 Part 2, Problem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EBCF-6F50-020D-286E-1F47ABFC6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868F8-097E-AB9F-215B-1D8D7D92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6D61B-6C91-FB8B-48E7-0C21E2CE7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48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=800−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=814+5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Monopoly</a:t>
                </a:r>
              </a:p>
              <a:p>
                <a:r>
                  <a:rPr lang="en-US" dirty="0"/>
                  <a:t>Derive the producer’s total revenue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𝑇𝑅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Total revenue is the market price multiplied by the quantity sold, but in a monopoly, the price is influenced by the quantity produced: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𝑇𝑅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800−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=800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624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9E3CD-84EE-A786-3C55-37C804CD1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B5422-7F0A-2A42-F019-E8C6869A1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AF0467-2CD7-1A7A-ADF0-3FBAC4D6FE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=800−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=814+5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Monopoly</a:t>
                </a:r>
              </a:p>
              <a:p>
                <a:r>
                  <a:rPr lang="en-US" dirty="0"/>
                  <a:t>Derive the producer’s marginal revenue function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Marginal revenue is the derivative of the total revenue with respect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800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=800−2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AF0467-2CD7-1A7A-ADF0-3FBAC4D6FE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C276C-9247-5491-3C4E-492B0EFF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B69E1-F271-AF6F-1E7B-3995DBB70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162A0-2362-BFAE-CEFD-D5700F87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35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CC45EE-7076-1AA7-040D-AF997016E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FCB21-AFE5-FED5-0A3D-50B5F8456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F72118-5D05-8256-3C4E-8440F95127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=800−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=814+5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Monopoly</a:t>
                </a:r>
              </a:p>
              <a:p>
                <a:r>
                  <a:rPr lang="en-US" dirty="0"/>
                  <a:t>Derive the producer’s marginal cost function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Marginal cost is the derivative of the total cost function with respect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</a:t>
                </a:r>
              </a:p>
              <a:p>
                <a:pPr lvl="1"/>
                <a:endParaRPr lang="en-US" sz="1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814+5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F72118-5D05-8256-3C4E-8440F95127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1C9BD-33E3-27D2-E72F-461F4AE2D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74AA1-FF6D-41A1-2470-AE81780E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D4F9D-1C5D-098B-1B0F-46A12D0BD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3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#6 Recovery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Nov. 22</a:t>
            </a:r>
            <a:r>
              <a:rPr lang="en-US" baseline="30000" dirty="0"/>
              <a:t>nd</a:t>
            </a:r>
            <a:r>
              <a:rPr lang="en-US" dirty="0"/>
              <a:t> ~ Nov. 26</a:t>
            </a:r>
            <a:r>
              <a:rPr lang="en-US" baseline="30000" dirty="0"/>
              <a:t>th</a:t>
            </a:r>
            <a:r>
              <a:rPr lang="en-US" dirty="0"/>
              <a:t>, 2024 (Fri ~ Tue)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b="1" u="sng" dirty="0">
                <a:solidFill>
                  <a:srgbClr val="FF0000"/>
                </a:solidFill>
              </a:rPr>
              <a:t>ABSOLUTELY REQUIRED</a:t>
            </a:r>
            <a:r>
              <a:rPr lang="en-US" dirty="0"/>
              <a:t> that you review notes, problem sets, and homework assignments prior to the visit.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Recovery Rate: 50%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397A17-FB36-675A-BA4E-E1DB85D94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A73B3-42CE-F1C5-77FB-3AD6F3414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DD82BE-22BB-8B0A-E1AB-15339C6655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=800−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=814+5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dirty="0"/>
                      <m:t>, </m:t>
                    </m:r>
                    <m:r>
                      <m:rPr>
                        <m:nor/>
                      </m:rPr>
                      <a:rPr lang="en-US" dirty="0"/>
                      <m:t>Monopoly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profit maximizing quantity that the producer should produce.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Profit maximization is achieved 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𝑀𝐶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</a:t>
                </a:r>
              </a:p>
              <a:p>
                <a:pPr lvl="1"/>
                <a:endParaRPr lang="en-US" sz="1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800−2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                              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800=12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                              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800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DD82BE-22BB-8B0A-E1AB-15339C6655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F6A95-7098-DC26-BE6B-98196AC6C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ED3F1-00E3-94C8-D902-4DDB21B0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EDDDD-6181-D83F-F057-F14F99C4B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185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EEA8D-28D5-8CA1-E905-176A545E8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5237A-663A-4772-5984-DE2E1189A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BD62E-6012-34A8-E182-77233E1882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Lecture Slide 17, Page 20 &amp; 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23D49-1D09-BD52-77B4-02002DF2F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309CA-D814-9091-DFF7-F1A9D7049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474B6-9187-5281-22E8-9AA7A7B9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4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Monopsony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market in which there is a single consumer.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Lecture Slide 18, Page 24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Deadweight Loss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loss in societal surplus arising due to inefficiencies.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Lecture Slide 16, Page 15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Price Ceiling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form of price control that disallows the good or service to be traded at a certain price or higher.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Lecture Slide 16, Page 12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Economy of Scale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Efficiencies arising due to increased production quantities.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Lecture Slide 18, Page 4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Market Power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ability to influence the market price of goods or services.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Lecture Slide 18, Page 7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Consumer’s Burden (from Taxation)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proportion of tax revenue that the consumer “pays.”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Lecture Slide 17, Page 14 &amp; 15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8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C931-C5BE-1954-9F2E-F0C7D13F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/ False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989BD-C38B-E065-6D4D-D741A3D28D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Lecture Slide 17, Page 20 &amp; 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FF0B0-01CA-F560-32C3-85E965F4F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22CC8-1763-BE5F-3911-F29750621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25CA2-09CE-8141-9403-AD5AC1104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8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52CFE-C3EA-52A6-F35F-737535568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EEA89-86CF-3987-1DFB-0685B5F774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2915477"/>
            <a:ext cx="3886200" cy="3261485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FALSE</a:t>
            </a:r>
          </a:p>
          <a:p>
            <a:pPr lvl="2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The consumer surplus is the sum of the differences between the consumers’ willingness to pay and the actual price.</a:t>
            </a:r>
          </a:p>
          <a:p>
            <a:pPr lvl="2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 A+B+C+F.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20106C06-DB1E-178D-DE0E-35801D9EC63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887" y="2916238"/>
            <a:ext cx="3260725" cy="3260725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A7C5B-FC5A-9DAF-9179-6D9E8DD02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4B3BDD-9BD8-B02D-A739-48890D59A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02C8C-99E3-AAB6-5CAB-5DDC2EB2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4001ADE-1046-AC5B-85AD-D3C1C722D219}"/>
              </a:ext>
            </a:extLst>
          </p:cNvPr>
          <p:cNvSpPr txBox="1">
            <a:spLocks/>
          </p:cNvSpPr>
          <p:nvPr/>
        </p:nvSpPr>
        <p:spPr>
          <a:xfrm>
            <a:off x="628650" y="1825625"/>
            <a:ext cx="7886700" cy="95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area A represents consumer surplus.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22589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A2C033-2086-99F3-20C6-9DB4D8576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B8904-C02B-E4CE-58E6-DCCF869E8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BDFCA-4EA7-C582-927F-E5ACB92A7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2915477"/>
            <a:ext cx="3886200" cy="3261485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TRUE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468C478F-5704-5CA8-6EEB-9DF9C240FB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887" y="2916238"/>
            <a:ext cx="3260725" cy="3260725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10441-9BC8-06B4-4722-DA1CEA001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B3ED5-4A91-8F1C-0425-74E6F0812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76E82-2B0B-B1C9-21E6-56283418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3FECC75-AB8E-3009-5A14-0FF0CF00D4D2}"/>
              </a:ext>
            </a:extLst>
          </p:cNvPr>
          <p:cNvSpPr txBox="1">
            <a:spLocks/>
          </p:cNvSpPr>
          <p:nvPr/>
        </p:nvSpPr>
        <p:spPr>
          <a:xfrm>
            <a:off x="628650" y="1825625"/>
            <a:ext cx="7886700" cy="95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area B + C + E + F + G represents government’s expenses in subsidizing the market</a:t>
            </a:r>
            <a:r>
              <a:rPr lang="en-US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845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16DF15-2065-80D6-879F-14672FF12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05E6F-5C17-B5E1-DCB0-CD69304E9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CE025-A513-524F-7FE6-7965627941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2915477"/>
            <a:ext cx="3886200" cy="3261485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FALSE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Out of government’s expense B+C+E+F+G…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B+E if absorbed by producers, and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C+F is absorbed by consumers,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Deadweight Loss is G.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D3DCAC7B-EEFF-2A2F-66B0-A9CED7DB406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887" y="2916238"/>
            <a:ext cx="3260725" cy="3260725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774D8-C890-DC05-D9DB-CBAB0A38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2B2E16-9F01-B02E-B220-6F24ADCEB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10041-D9D5-86CA-3A76-EB01F82D0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599ACD-E966-7075-29F6-F4138EC402CF}"/>
              </a:ext>
            </a:extLst>
          </p:cNvPr>
          <p:cNvSpPr txBox="1">
            <a:spLocks/>
          </p:cNvSpPr>
          <p:nvPr/>
        </p:nvSpPr>
        <p:spPr>
          <a:xfrm>
            <a:off x="628650" y="1825625"/>
            <a:ext cx="7886700" cy="95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area E + F + G represents the deadweight loss.</a:t>
            </a:r>
          </a:p>
        </p:txBody>
      </p:sp>
    </p:spTree>
    <p:extLst>
      <p:ext uri="{BB962C8B-B14F-4D97-AF65-F5344CB8AC3E}">
        <p14:creationId xmlns:p14="http://schemas.microsoft.com/office/powerpoint/2010/main" val="2712760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4273</TotalTime>
  <Words>1091</Words>
  <Application>Microsoft Office PowerPoint</Application>
  <PresentationFormat>On-screen Show (4:3)</PresentationFormat>
  <Paragraphs>199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 Math</vt:lpstr>
      <vt:lpstr>Franklin Gothic Book</vt:lpstr>
      <vt:lpstr>Office Theme</vt:lpstr>
      <vt:lpstr>Quiz #6 Review</vt:lpstr>
      <vt:lpstr>Quiz #6 Recovery Office Hours</vt:lpstr>
      <vt:lpstr>Definitions</vt:lpstr>
      <vt:lpstr>Problem 1. Definitions</vt:lpstr>
      <vt:lpstr>Problem 1. Definitions</vt:lpstr>
      <vt:lpstr>True / False</vt:lpstr>
      <vt:lpstr>Problem 2.A.</vt:lpstr>
      <vt:lpstr>Problem 2.B.</vt:lpstr>
      <vt:lpstr>Problem 2.C.</vt:lpstr>
      <vt:lpstr>Problem 2.D.</vt:lpstr>
      <vt:lpstr>Problem 3</vt:lpstr>
      <vt:lpstr>Problem 3.A.</vt:lpstr>
      <vt:lpstr>Problem 3.B.</vt:lpstr>
      <vt:lpstr>Problem 3.C.</vt:lpstr>
      <vt:lpstr>Problem 3.D.</vt:lpstr>
      <vt:lpstr>Problem 4</vt:lpstr>
      <vt:lpstr>Problem 4.A.</vt:lpstr>
      <vt:lpstr>Problem 4.B.</vt:lpstr>
      <vt:lpstr>Problem 4.C.</vt:lpstr>
      <vt:lpstr>Problem 4.B.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89</cp:revision>
  <dcterms:created xsi:type="dcterms:W3CDTF">2023-08-17T23:00:51Z</dcterms:created>
  <dcterms:modified xsi:type="dcterms:W3CDTF">2024-11-22T15:16:53Z</dcterms:modified>
</cp:coreProperties>
</file>