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19"/>
  </p:notesMasterIdLst>
  <p:sldIdLst>
    <p:sldId id="256" r:id="rId2"/>
    <p:sldId id="273" r:id="rId3"/>
    <p:sldId id="275" r:id="rId4"/>
    <p:sldId id="286" r:id="rId5"/>
    <p:sldId id="287" r:id="rId6"/>
    <p:sldId id="288" r:id="rId7"/>
    <p:sldId id="310" r:id="rId8"/>
    <p:sldId id="289" r:id="rId9"/>
    <p:sldId id="277" r:id="rId10"/>
    <p:sldId id="296" r:id="rId11"/>
    <p:sldId id="297" r:id="rId12"/>
    <p:sldId id="298" r:id="rId13"/>
    <p:sldId id="311" r:id="rId14"/>
    <p:sldId id="303" r:id="rId15"/>
    <p:sldId id="312" r:id="rId16"/>
    <p:sldId id="313" r:id="rId17"/>
    <p:sldId id="314" r:id="rId1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4282F"/>
    <a:srgbClr val="F5CFD0"/>
    <a:srgbClr val="E05F6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7CE84F3-28C3-443E-9E96-99CF82512B78}" styleName="Dark Style 1 - Accent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979" autoAdjust="0"/>
    <p:restoredTop sz="94660"/>
  </p:normalViewPr>
  <p:slideViewPr>
    <p:cSldViewPr snapToGrid="0">
      <p:cViewPr varScale="1">
        <p:scale>
          <a:sx n="96" d="100"/>
          <a:sy n="96" d="100"/>
        </p:scale>
        <p:origin x="1788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E0A6441-4E79-42FF-805B-86C90BDFD38D}" type="datetimeFigureOut">
              <a:rPr lang="en-US" smtClean="0"/>
              <a:t>11/8/2024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4A29054-221E-4755-818D-C35A08AFDBE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27853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>
            <a:normAutofit/>
          </a:bodyPr>
          <a:lstStyle>
            <a:lvl1pPr algn="ctr">
              <a:defRPr sz="4400">
                <a:solidFill>
                  <a:srgbClr val="C00000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3200" b="1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FALL 2024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A980C56-831A-4EAB-9EDE-57C090F4F877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Google Shape;92;p13">
            <a:extLst>
              <a:ext uri="{FF2B5EF4-FFF2-40B4-BE49-F238E27FC236}">
                <a16:creationId xmlns:a16="http://schemas.microsoft.com/office/drawing/2014/main" id="{BF16982E-3E38-0665-4F07-437DD3F0D5A4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3634323" y="228601"/>
            <a:ext cx="1875353" cy="99059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135496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FALL 2024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A980C56-831A-4EAB-9EDE-57C090F4F877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Google Shape;101;p14">
            <a:extLst>
              <a:ext uri="{FF2B5EF4-FFF2-40B4-BE49-F238E27FC236}">
                <a16:creationId xmlns:a16="http://schemas.microsoft.com/office/drawing/2014/main" id="{1F852EF2-DB2E-EDA3-947F-AD7E6C19EBD8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8291293" y="228603"/>
            <a:ext cx="459642" cy="76199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9381024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FALL 2024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A980C56-831A-4EAB-9EDE-57C090F4F877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Google Shape;101;p14">
            <a:extLst>
              <a:ext uri="{FF2B5EF4-FFF2-40B4-BE49-F238E27FC236}">
                <a16:creationId xmlns:a16="http://schemas.microsoft.com/office/drawing/2014/main" id="{297A800C-E47B-35AC-0EA8-24F3738049A6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8291293" y="228603"/>
            <a:ext cx="459642" cy="76199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026333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FALL 2024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A980C56-831A-4EAB-9EDE-57C090F4F877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Google Shape;101;p14">
            <a:extLst>
              <a:ext uri="{FF2B5EF4-FFF2-40B4-BE49-F238E27FC236}">
                <a16:creationId xmlns:a16="http://schemas.microsoft.com/office/drawing/2014/main" id="{859BA894-242B-5A6C-EFD3-428444AAFEC4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8291293" y="228603"/>
            <a:ext cx="459642" cy="76199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1973558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C00000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>
            <a:normAutofit/>
          </a:bodyPr>
          <a:lstStyle>
            <a:lvl1pPr marL="0" indent="0" algn="ctr">
              <a:buNone/>
              <a:defRPr sz="3200" b="1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FALL 2024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A980C56-831A-4EAB-9EDE-57C090F4F877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8" name="Google Shape;92;p13">
            <a:extLst>
              <a:ext uri="{FF2B5EF4-FFF2-40B4-BE49-F238E27FC236}">
                <a16:creationId xmlns:a16="http://schemas.microsoft.com/office/drawing/2014/main" id="{A5DC9873-6BF3-A825-551C-17B7FBCA97F5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3634323" y="228601"/>
            <a:ext cx="1875353" cy="99059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1505856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FALL 2024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A980C56-831A-4EAB-9EDE-57C090F4F877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8" name="Google Shape;101;p14">
            <a:extLst>
              <a:ext uri="{FF2B5EF4-FFF2-40B4-BE49-F238E27FC236}">
                <a16:creationId xmlns:a16="http://schemas.microsoft.com/office/drawing/2014/main" id="{F820AB4E-4F46-3C81-9BD0-65A4D2A2DBEC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8291293" y="228603"/>
            <a:ext cx="459642" cy="76199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9945962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>
            <a:noAutofit/>
          </a:bodyPr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>
            <a:noAutofit/>
          </a:bodyPr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FALL 2024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A980C56-831A-4EAB-9EDE-57C090F4F877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10" name="Google Shape;101;p14">
            <a:extLst>
              <a:ext uri="{FF2B5EF4-FFF2-40B4-BE49-F238E27FC236}">
                <a16:creationId xmlns:a16="http://schemas.microsoft.com/office/drawing/2014/main" id="{C854E680-04A2-EA76-C6A6-8EF6A2AD0BB9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8291293" y="228603"/>
            <a:ext cx="459642" cy="76199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5142575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FALL 2024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A980C56-831A-4EAB-9EDE-57C090F4F877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6" name="Google Shape;101;p14">
            <a:extLst>
              <a:ext uri="{FF2B5EF4-FFF2-40B4-BE49-F238E27FC236}">
                <a16:creationId xmlns:a16="http://schemas.microsoft.com/office/drawing/2014/main" id="{0E4BED26-AE3D-9FD7-372D-89389F761105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8291293" y="228603"/>
            <a:ext cx="459642" cy="76199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5519556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FALL 2024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A980C56-831A-4EAB-9EDE-57C090F4F877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5" name="Google Shape;101;p14">
            <a:extLst>
              <a:ext uri="{FF2B5EF4-FFF2-40B4-BE49-F238E27FC236}">
                <a16:creationId xmlns:a16="http://schemas.microsoft.com/office/drawing/2014/main" id="{63FB725D-7839-2629-E2FD-4289B983E673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8291293" y="228603"/>
            <a:ext cx="459642" cy="76199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749830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FALL 2024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A980C56-831A-4EAB-9EDE-57C090F4F877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8" name="Google Shape;101;p14">
            <a:extLst>
              <a:ext uri="{FF2B5EF4-FFF2-40B4-BE49-F238E27FC236}">
                <a16:creationId xmlns:a16="http://schemas.microsoft.com/office/drawing/2014/main" id="{ADE22408-2DD9-F1EF-2438-A0546996FB22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8291293" y="228603"/>
            <a:ext cx="459642" cy="76199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6331846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FALL 2024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A980C56-831A-4EAB-9EDE-57C090F4F877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8" name="Google Shape;101;p14">
            <a:extLst>
              <a:ext uri="{FF2B5EF4-FFF2-40B4-BE49-F238E27FC236}">
                <a16:creationId xmlns:a16="http://schemas.microsoft.com/office/drawing/2014/main" id="{19CEB84E-A1D1-9AFA-DEC7-31056DF6BFAD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8291293" y="228603"/>
            <a:ext cx="459642" cy="76199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3511656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00" b="1">
                <a:solidFill>
                  <a:schemeClr val="tx1"/>
                </a:solidFill>
                <a:latin typeface="Franklin Gothic Book" panose="020B0503020102020204" pitchFamily="34" charset="0"/>
                <a:cs typeface="Forte Forward" panose="020F0502020204030204" pitchFamily="2" charset="0"/>
              </a:defRPr>
            </a:lvl1pPr>
          </a:lstStyle>
          <a:p>
            <a:r>
              <a:rPr lang="en-US"/>
              <a:t>FALL 2024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90777" y="6356351"/>
            <a:ext cx="576244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00" b="1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</a:lstStyle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00" b="1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</a:lstStyle>
          <a:p>
            <a:fld id="{1A980C56-831A-4EAB-9EDE-57C090F4F877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Google Shape;91;p13">
            <a:extLst>
              <a:ext uri="{FF2B5EF4-FFF2-40B4-BE49-F238E27FC236}">
                <a16:creationId xmlns:a16="http://schemas.microsoft.com/office/drawing/2014/main" id="{9C136CE5-665B-2FA1-3A31-86C4E8EC1DBB}"/>
              </a:ext>
            </a:extLst>
          </p:cNvPr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0" y="0"/>
            <a:ext cx="9144000" cy="42306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259553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hf hdr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b="1" kern="1200">
          <a:solidFill>
            <a:schemeClr val="tx1"/>
          </a:solidFill>
          <a:latin typeface="Franklin Gothic Book" panose="020B0503020102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Franklin Gothic Book" panose="020B0503020102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Franklin Gothic Book" panose="020B0503020102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Franklin Gothic Book" panose="020B0503020102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Franklin Gothic Book" panose="020B0503020102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Franklin Gothic Book" panose="020B0503020102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calendly.com/brianhwpark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0981AA-C880-955A-8ACC-D4284C4A793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17585" y="1122363"/>
            <a:ext cx="8108830" cy="2387600"/>
          </a:xfrm>
        </p:spPr>
        <p:txBody>
          <a:bodyPr>
            <a:normAutofit/>
          </a:bodyPr>
          <a:lstStyle/>
          <a:p>
            <a:r>
              <a:rPr lang="en-US" dirty="0"/>
              <a:t>Quiz #5 Review</a:t>
            </a:r>
            <a:endParaRPr lang="en-US" sz="40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7868834-9371-0482-209B-C2EBDB2D93F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ECON 300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43A60A-CBE6-B5CE-B9CE-C7DC938692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FALL 2024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DF44A7-8470-0B18-F1D2-F47845ECB7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6BCC6C-06D2-CC1B-BC1A-B87124A36D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58063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95E1D0-AC50-75BC-2F86-0F207240C7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 3.B.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8B4D1D4-EA4B-DF09-BAF9-16891DCF122C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</a:rPr>
                      <m:t>𝐹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𝐿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𝐾</m:t>
                        </m:r>
                      </m:e>
                    </m:d>
                    <m:r>
                      <a:rPr lang="en-US" i="1">
                        <a:latin typeface="Cambria Math" panose="02040503050406030204" pitchFamily="18" charset="0"/>
                      </a:rPr>
                      <m:t>=2</m:t>
                    </m:r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𝐿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i="1">
                        <a:latin typeface="Cambria Math" panose="02040503050406030204" pitchFamily="18" charset="0"/>
                      </a:rPr>
                      <m:t>𝐾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,   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𝑤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=24,   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𝑟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=12</m:t>
                    </m:r>
                  </m:oMath>
                </a14:m>
                <a:endParaRPr lang="en-US" dirty="0"/>
              </a:p>
              <a:p>
                <a:r>
                  <a:rPr lang="en-US" dirty="0"/>
                  <a:t>Assuming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𝑀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𝐿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=2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𝐾</m:t>
                    </m:r>
                  </m:oMath>
                </a14:m>
                <a:r>
                  <a:rPr lang="en-US" dirty="0"/>
                  <a:t> and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𝑀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𝐾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𝐿</m:t>
                    </m:r>
                  </m:oMath>
                </a14:m>
                <a:r>
                  <a:rPr lang="en-US" dirty="0"/>
                  <a:t>, find the expression for this producer’s marginal rate of technical substitution between </a:t>
                </a:r>
                <a14:m>
                  <m:oMath xmlns:m="http://schemas.openxmlformats.org/officeDocument/2006/math"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𝐿</m:t>
                    </m:r>
                  </m:oMath>
                </a14:m>
                <a:r>
                  <a:rPr lang="en-US" dirty="0"/>
                  <a:t> and </a:t>
                </a:r>
                <a14:m>
                  <m:oMath xmlns:m="http://schemas.openxmlformats.org/officeDocument/2006/math"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𝐾</m:t>
                    </m:r>
                  </m:oMath>
                </a14:m>
                <a:r>
                  <a:rPr lang="en-US" dirty="0"/>
                  <a:t>.</a:t>
                </a:r>
              </a:p>
              <a:p>
                <a:pPr lvl="3"/>
                <a:endParaRPr lang="en-US" dirty="0"/>
              </a:p>
              <a:p>
                <a:pPr lvl="1"/>
                <a:r>
                  <a:rPr lang="en-US" dirty="0">
                    <a:solidFill>
                      <a:srgbClr val="FF0000"/>
                    </a:solidFill>
                  </a:rPr>
                  <a:t>Apply the definition of the marginal rate of technical substitution. For now, we will ignore the negative sign.</a:t>
                </a:r>
              </a:p>
              <a:p>
                <a:pPr lvl="4"/>
                <a:endParaRPr lang="en-US" dirty="0">
                  <a:solidFill>
                    <a:srgbClr val="FF0000"/>
                  </a:solidFill>
                </a:endParaRPr>
              </a:p>
              <a:p>
                <a:pPr marL="457200" lvl="1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𝑀</m:t>
                      </m:r>
                      <m:r>
                        <a:rPr lang="en-US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𝑅𝑇</m:t>
                      </m:r>
                      <m:sSub>
                        <m:sSubPr>
                          <m:ctrlPr>
                            <a:rPr lang="en-US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en-US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𝐿𝐾</m:t>
                          </m:r>
                        </m:sub>
                      </m:sSub>
                      <m:r>
                        <a:rPr lang="en-US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𝑀</m:t>
                          </m:r>
                          <m:sSub>
                            <m:sSubPr>
                              <m:ctrlPr>
                                <a:rPr lang="en-US" b="0" i="1" dirty="0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dirty="0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𝑃</m:t>
                              </m:r>
                            </m:e>
                            <m:sub>
                              <m:r>
                                <a:rPr lang="en-US" b="0" i="1" dirty="0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𝐿</m:t>
                              </m:r>
                            </m:sub>
                          </m:sSub>
                        </m:num>
                        <m:den>
                          <m:r>
                            <a:rPr lang="en-US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𝑀</m:t>
                          </m:r>
                          <m:sSub>
                            <m:sSubPr>
                              <m:ctrlPr>
                                <a:rPr lang="en-US" b="0" i="1" dirty="0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dirty="0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𝑃</m:t>
                              </m:r>
                            </m:e>
                            <m:sub>
                              <m:r>
                                <a:rPr lang="en-US" b="0" i="1" dirty="0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𝐾</m:t>
                              </m:r>
                            </m:sub>
                          </m:sSub>
                        </m:den>
                      </m:f>
                      <m:r>
                        <a:rPr lang="en-US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𝐾</m:t>
                          </m:r>
                        </m:num>
                        <m:den>
                          <m:r>
                            <a:rPr lang="en-US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𝐿</m:t>
                          </m:r>
                        </m:den>
                      </m:f>
                    </m:oMath>
                  </m:oMathPara>
                </a14:m>
                <a:endParaRPr lang="en-US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8B4D1D4-EA4B-DF09-BAF9-16891DCF122C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05" t="-1261" r="-46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FB0351-3B31-0A13-EF20-C4A3CC072A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FALL 2024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233D7A-D6BD-BE76-F1E0-6547AA8CCA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292573-8F29-6580-AFF7-797F8A9819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035482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95E1D0-AC50-75BC-2F86-0F207240C7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 3.C.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8B4D1D4-EA4B-DF09-BAF9-16891DCF122C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</a:rPr>
                      <m:t>𝐹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𝐿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𝐾</m:t>
                        </m:r>
                      </m:e>
                    </m:d>
                    <m:r>
                      <a:rPr lang="en-US" i="1">
                        <a:latin typeface="Cambria Math" panose="02040503050406030204" pitchFamily="18" charset="0"/>
                      </a:rPr>
                      <m:t>=2</m:t>
                    </m:r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𝐿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i="1">
                        <a:latin typeface="Cambria Math" panose="02040503050406030204" pitchFamily="18" charset="0"/>
                      </a:rPr>
                      <m:t>𝐾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,   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𝑤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=24,   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𝑟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=12</m:t>
                    </m:r>
                  </m:oMath>
                </a14:m>
                <a:endParaRPr lang="en-US" dirty="0"/>
              </a:p>
              <a:p>
                <a:r>
                  <a:rPr lang="en-US" dirty="0"/>
                  <a:t>What is the optimal ratio of labor to capital that the producer should maintain?</a:t>
                </a:r>
                <a:endParaRPr lang="en-US" dirty="0">
                  <a:solidFill>
                    <a:srgbClr val="FF0000"/>
                  </a:solidFill>
                </a:endParaRPr>
              </a:p>
              <a:p>
                <a:pPr marL="1828800" lvl="4" indent="0">
                  <a:buNone/>
                </a:pPr>
                <a:endParaRPr lang="en-US" dirty="0">
                  <a:solidFill>
                    <a:srgbClr val="FF0000"/>
                  </a:solidFill>
                </a:endParaRPr>
              </a:p>
              <a:p>
                <a:pPr lvl="1"/>
                <a:r>
                  <a:rPr lang="en-US" dirty="0">
                    <a:solidFill>
                      <a:srgbClr val="FF0000"/>
                    </a:solidFill>
                  </a:rPr>
                  <a:t>Similar first-order conditions to the consumer’s problem will reveal the optimal ratio of labor to capital:</a:t>
                </a:r>
              </a:p>
              <a:p>
                <a:pPr lvl="3"/>
                <a:endParaRPr lang="en-US" dirty="0">
                  <a:solidFill>
                    <a:srgbClr val="FF0000"/>
                  </a:solidFill>
                </a:endParaRPr>
              </a:p>
              <a:p>
                <a:pPr lvl="1"/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𝑀𝑅𝑇</m:t>
                    </m:r>
                    <m:sSub>
                      <m:sSubPr>
                        <m:ctrlP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sub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𝐿𝐾</m:t>
                        </m:r>
                      </m:sub>
                    </m:sSub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𝑤</m:t>
                        </m:r>
                      </m:num>
                      <m:den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𝑟</m:t>
                        </m:r>
                      </m:den>
                    </m:f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   </m:t>
                    </m:r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⟹   </m:t>
                    </m:r>
                    <m:f>
                      <m:fPr>
                        <m:ctrlP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𝐾</m:t>
                        </m:r>
                      </m:num>
                      <m:den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𝐿</m:t>
                        </m:r>
                      </m:den>
                    </m:f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24</m:t>
                        </m:r>
                      </m:num>
                      <m:den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12</m:t>
                        </m:r>
                      </m:den>
                    </m:f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  </m:t>
                    </m:r>
                    <m:r>
                      <a:rPr lang="en-US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⟹</m:t>
                    </m:r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  24</m:t>
                    </m:r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𝐾</m:t>
                    </m:r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=24</m:t>
                    </m:r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𝐿</m:t>
                    </m:r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  ⟹   </m:t>
                    </m:r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𝐾</m:t>
                    </m:r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𝐿</m:t>
                    </m:r>
                  </m:oMath>
                </a14:m>
                <a:endParaRPr lang="en-US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8B4D1D4-EA4B-DF09-BAF9-16891DCF122C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05" t="-126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FB0351-3B31-0A13-EF20-C4A3CC072A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FALL 2024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233D7A-D6BD-BE76-F1E0-6547AA8CCA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292573-8F29-6580-AFF7-797F8A9819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658183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95E1D0-AC50-75BC-2F86-0F207240C7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 3.D.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8B4D1D4-EA4B-DF09-BAF9-16891DCF122C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628650" y="1825625"/>
                <a:ext cx="7886700" cy="4530726"/>
              </a:xfrm>
            </p:spPr>
            <p:txBody>
              <a:bodyPr>
                <a:normAutofit/>
              </a:bodyPr>
              <a:lstStyle/>
              <a:p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</a:rPr>
                      <m:t>𝐹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𝐿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𝐾</m:t>
                        </m:r>
                      </m:e>
                    </m:d>
                    <m:r>
                      <a:rPr lang="en-US" i="1">
                        <a:latin typeface="Cambria Math" panose="02040503050406030204" pitchFamily="18" charset="0"/>
                      </a:rPr>
                      <m:t>=2</m:t>
                    </m:r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𝐿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i="1">
                        <a:latin typeface="Cambria Math" panose="02040503050406030204" pitchFamily="18" charset="0"/>
                      </a:rPr>
                      <m:t>𝐾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,   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𝑤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=24,   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𝑟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=12</m:t>
                    </m:r>
                  </m:oMath>
                </a14:m>
                <a:endParaRPr lang="en-US" dirty="0"/>
              </a:p>
              <a:p>
                <a:r>
                  <a:rPr lang="en-US" dirty="0">
                    <a:effectLst/>
                  </a:rPr>
                  <a:t>If the producer’s target output is </a:t>
                </a:r>
                <a14:m>
                  <m:oMath xmlns:m="http://schemas.openxmlformats.org/officeDocument/2006/math">
                    <m:r>
                      <a:rPr lang="en-US" i="1" dirty="0" smtClean="0">
                        <a:effectLst/>
                        <a:latin typeface="Cambria Math" panose="02040503050406030204" pitchFamily="18" charset="0"/>
                      </a:rPr>
                      <m:t>𝑄</m:t>
                    </m:r>
                    <m:r>
                      <a:rPr lang="en-US" i="1" dirty="0" smtClean="0">
                        <a:effectLst/>
                        <a:latin typeface="Cambria Math" panose="02040503050406030204" pitchFamily="18" charset="0"/>
                      </a:rPr>
                      <m:t>=2,000</m:t>
                    </m:r>
                  </m:oMath>
                </a14:m>
                <a:r>
                  <a:rPr lang="en-US" dirty="0">
                    <a:effectLst/>
                  </a:rPr>
                  <a:t>, what is the cost minimizing total cost of production</a:t>
                </a:r>
                <a:r>
                  <a:rPr lang="en-US" dirty="0"/>
                  <a:t>?</a:t>
                </a:r>
                <a:endParaRPr lang="en-US" dirty="0">
                  <a:solidFill>
                    <a:srgbClr val="FF0000"/>
                  </a:solidFill>
                </a:endParaRPr>
              </a:p>
              <a:p>
                <a:pPr lvl="4"/>
                <a:endParaRPr lang="en-US" dirty="0">
                  <a:solidFill>
                    <a:srgbClr val="FF0000"/>
                  </a:solidFill>
                </a:endParaRPr>
              </a:p>
              <a:p>
                <a:pPr lvl="1"/>
                <a:r>
                  <a:rPr lang="en-US" dirty="0">
                    <a:solidFill>
                      <a:srgbClr val="FF0000"/>
                    </a:solidFill>
                  </a:rPr>
                  <a:t>The producer’s constraint is given as its production quota:</a:t>
                </a:r>
              </a:p>
              <a:p>
                <a:pPr lvl="4"/>
                <a:endParaRPr lang="en-US" sz="1000" dirty="0">
                  <a:solidFill>
                    <a:srgbClr val="FF0000"/>
                  </a:solidFill>
                </a:endParaRPr>
              </a:p>
              <a:p>
                <a:pPr marL="457200" lvl="1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2</m:t>
                      </m:r>
                      <m:sSup>
                        <m:sSupPr>
                          <m:ctrlP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𝐿</m:t>
                          </m:r>
                        </m:e>
                        <m:sup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𝐾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=2000</m:t>
                      </m:r>
                    </m:oMath>
                  </m:oMathPara>
                </a14:m>
                <a:endParaRPr lang="en-US" dirty="0">
                  <a:solidFill>
                    <a:srgbClr val="FF0000"/>
                  </a:solidFill>
                </a:endParaRPr>
              </a:p>
              <a:p>
                <a:pPr lvl="1"/>
                <a:endParaRPr lang="en-US" sz="1000" dirty="0">
                  <a:solidFill>
                    <a:srgbClr val="FF0000"/>
                  </a:solidFill>
                </a:endParaRPr>
              </a:p>
              <a:p>
                <a:pPr lvl="1"/>
                <a:r>
                  <a:rPr lang="en-US" dirty="0">
                    <a:solidFill>
                      <a:srgbClr val="FF0000"/>
                    </a:solidFill>
                  </a:rPr>
                  <a:t>Apply the optimal ratio we found in 3.C to find:</a:t>
                </a:r>
              </a:p>
              <a:p>
                <a:pPr lvl="1"/>
                <a:endParaRPr lang="en-US" sz="1000" dirty="0">
                  <a:solidFill>
                    <a:srgbClr val="FF0000"/>
                  </a:solidFill>
                </a:endParaRPr>
              </a:p>
              <a:p>
                <a:pPr marL="457200" lvl="1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2</m:t>
                      </m:r>
                      <m:sSup>
                        <m:sSupPr>
                          <m:ctrlP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𝐿</m:t>
                          </m:r>
                        </m:e>
                        <m:sup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𝐿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=2000   ⟹   </m:t>
                      </m:r>
                      <m:sSup>
                        <m:sSupPr>
                          <m:ctrlP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𝐿</m:t>
                          </m:r>
                        </m:e>
                        <m:sup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=2000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  </m:t>
                      </m:r>
                      <m:r>
                        <a:rPr lang="en-US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⟹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  </m:t>
                      </m:r>
                      <m:sSup>
                        <m:sSupPr>
                          <m:ctrlP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𝐿</m:t>
                          </m:r>
                        </m:e>
                        <m:sup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=1000   </m:t>
                      </m:r>
                      <m:r>
                        <a:rPr lang="en-US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⟹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  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𝐿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=10</m:t>
                      </m:r>
                    </m:oMath>
                  </m:oMathPara>
                </a14:m>
                <a:endParaRPr lang="en-US" dirty="0">
                  <a:solidFill>
                    <a:srgbClr val="FF0000"/>
                  </a:solidFill>
                </a:endParaRPr>
              </a:p>
              <a:p>
                <a:pPr lvl="1"/>
                <a:endParaRPr lang="en-US" sz="1000" dirty="0">
                  <a:solidFill>
                    <a:srgbClr val="FF0000"/>
                  </a:solidFill>
                </a:endParaRPr>
              </a:p>
              <a:p>
                <a:pPr lvl="1"/>
                <a:r>
                  <a:rPr lang="en-US" dirty="0">
                    <a:solidFill>
                      <a:srgbClr val="FF0000"/>
                    </a:solidFill>
                  </a:rPr>
                  <a:t>The optimal ratio from 3.C will tell us that:</a:t>
                </a:r>
              </a:p>
              <a:p>
                <a:pPr lvl="1"/>
                <a:endParaRPr lang="en-US" sz="1000" dirty="0">
                  <a:solidFill>
                    <a:srgbClr val="FF0000"/>
                  </a:solidFill>
                </a:endParaRPr>
              </a:p>
              <a:p>
                <a:pPr marL="457200" lvl="1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𝐾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=10</m:t>
                      </m:r>
                    </m:oMath>
                  </m:oMathPara>
                </a14:m>
                <a:endParaRPr lang="en-US" dirty="0">
                  <a:solidFill>
                    <a:srgbClr val="FF0000"/>
                  </a:solidFill>
                </a:endParaRPr>
              </a:p>
              <a:p>
                <a:pPr lvl="1"/>
                <a:endParaRPr lang="en-US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8B4D1D4-EA4B-DF09-BAF9-16891DCF122C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28650" y="1825625"/>
                <a:ext cx="7886700" cy="4530726"/>
              </a:xfrm>
              <a:blipFill>
                <a:blip r:embed="rId2"/>
                <a:stretch>
                  <a:fillRect l="-1005" t="-121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FB0351-3B31-0A13-EF20-C4A3CC072A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FALL 2024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233D7A-D6BD-BE76-F1E0-6547AA8CCA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292573-8F29-6580-AFF7-797F8A9819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178795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19867F3-8059-5CF8-3617-CB0CD88A4B8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C6C417-9626-D69A-3BF4-5892D457F9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 3.D. (continued)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A52781E9-453E-04AA-1429-6D5B7D58457F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628650" y="1825625"/>
                <a:ext cx="7886700" cy="4530726"/>
              </a:xfrm>
            </p:spPr>
            <p:txBody>
              <a:bodyPr>
                <a:normAutofit/>
              </a:bodyPr>
              <a:lstStyle/>
              <a:p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</a:rPr>
                      <m:t>𝐹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𝐿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𝐾</m:t>
                        </m:r>
                      </m:e>
                    </m:d>
                    <m:r>
                      <a:rPr lang="en-US" i="1">
                        <a:latin typeface="Cambria Math" panose="02040503050406030204" pitchFamily="18" charset="0"/>
                      </a:rPr>
                      <m:t>=2</m:t>
                    </m:r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𝐿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i="1">
                        <a:latin typeface="Cambria Math" panose="02040503050406030204" pitchFamily="18" charset="0"/>
                      </a:rPr>
                      <m:t>𝐾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,   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𝑤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=24,   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𝑟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=12</m:t>
                    </m:r>
                  </m:oMath>
                </a14:m>
                <a:endParaRPr lang="en-US" dirty="0"/>
              </a:p>
              <a:p>
                <a:r>
                  <a:rPr lang="en-US" dirty="0">
                    <a:effectLst/>
                  </a:rPr>
                  <a:t>If the producer’s target output is </a:t>
                </a:r>
                <a14:m>
                  <m:oMath xmlns:m="http://schemas.openxmlformats.org/officeDocument/2006/math">
                    <m:r>
                      <a:rPr lang="en-US" i="1" dirty="0" smtClean="0">
                        <a:effectLst/>
                        <a:latin typeface="Cambria Math" panose="02040503050406030204" pitchFamily="18" charset="0"/>
                      </a:rPr>
                      <m:t>𝑄</m:t>
                    </m:r>
                    <m:r>
                      <a:rPr lang="en-US" i="1" dirty="0" smtClean="0">
                        <a:effectLst/>
                        <a:latin typeface="Cambria Math" panose="02040503050406030204" pitchFamily="18" charset="0"/>
                      </a:rPr>
                      <m:t>=2,000</m:t>
                    </m:r>
                  </m:oMath>
                </a14:m>
                <a:r>
                  <a:rPr lang="en-US" dirty="0">
                    <a:effectLst/>
                  </a:rPr>
                  <a:t>, what is the cost minimizing total cost of production</a:t>
                </a:r>
                <a:r>
                  <a:rPr lang="en-US" dirty="0"/>
                  <a:t>?</a:t>
                </a:r>
                <a:endParaRPr lang="en-US" dirty="0">
                  <a:solidFill>
                    <a:srgbClr val="FF0000"/>
                  </a:solidFill>
                </a:endParaRPr>
              </a:p>
              <a:p>
                <a:pPr lvl="4"/>
                <a:endParaRPr lang="en-US" dirty="0">
                  <a:solidFill>
                    <a:srgbClr val="FF0000"/>
                  </a:solidFill>
                </a:endParaRPr>
              </a:p>
              <a:p>
                <a:pPr lvl="1"/>
                <a:r>
                  <a:rPr lang="en-US" dirty="0">
                    <a:solidFill>
                      <a:srgbClr val="FF0000"/>
                    </a:solidFill>
                  </a:rPr>
                  <a:t>The producer’s total cost is then found as:</a:t>
                </a:r>
              </a:p>
              <a:p>
                <a:pPr lvl="1"/>
                <a:endParaRPr lang="en-US" sz="1000" dirty="0">
                  <a:solidFill>
                    <a:srgbClr val="FF0000"/>
                  </a:solidFill>
                </a:endParaRPr>
              </a:p>
              <a:p>
                <a:pPr marL="457200" lvl="1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𝑇𝐶</m:t>
                      </m:r>
                      <m:d>
                        <m:dPr>
                          <m:ctrlP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𝑄</m:t>
                          </m:r>
                        </m:e>
                      </m:d>
                      <m:r>
                        <a:rPr lang="en-US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𝑤</m:t>
                      </m:r>
                      <m:r>
                        <a:rPr lang="en-US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⋅</m:t>
                      </m:r>
                      <m:r>
                        <a:rPr lang="en-US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𝐿</m:t>
                      </m:r>
                      <m:r>
                        <a:rPr lang="en-US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𝑟</m:t>
                      </m:r>
                      <m:r>
                        <a:rPr lang="en-US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⋅</m:t>
                      </m:r>
                      <m:r>
                        <a:rPr lang="en-US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𝐾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=24</m:t>
                      </m:r>
                      <m:r>
                        <a:rPr lang="en-US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⋅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10+12</m:t>
                      </m:r>
                      <m:r>
                        <a:rPr lang="en-US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⋅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10=240+120=360</m:t>
                      </m:r>
                    </m:oMath>
                  </m:oMathPara>
                </a14:m>
                <a:endParaRPr lang="en-US" dirty="0">
                  <a:solidFill>
                    <a:srgbClr val="FF0000"/>
                  </a:solidFill>
                </a:endParaRPr>
              </a:p>
              <a:p>
                <a:pPr lvl="1"/>
                <a:endParaRPr lang="en-US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A52781E9-453E-04AA-1429-6D5B7D58457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28650" y="1825625"/>
                <a:ext cx="7886700" cy="4530726"/>
              </a:xfrm>
              <a:blipFill>
                <a:blip r:embed="rId2"/>
                <a:stretch>
                  <a:fillRect l="-1005" t="-121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C80EF7-A359-4936-C415-2FE866575D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FALL 2024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E73EC6-92EB-A2CD-6F84-852EBE587C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1CDA17-EA36-BD1D-48DF-6C580B6E28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869610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95E1D0-AC50-75BC-2F86-0F207240C7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 4.A.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8B4D1D4-EA4B-DF09-BAF9-16891DCF122C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628650" y="1825624"/>
                <a:ext cx="7886700" cy="4588427"/>
              </a:xfrm>
            </p:spPr>
            <p:txBody>
              <a:bodyPr>
                <a:normAutofit/>
              </a:bodyPr>
              <a:lstStyle/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=100,  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𝑇𝐶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𝑄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=250+20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𝑄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𝑄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en-US" dirty="0"/>
              </a:p>
              <a:p>
                <a:r>
                  <a:rPr lang="en-US" dirty="0"/>
                  <a:t>Find the producer’s total revenue function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𝑇𝑅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𝑄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/>
                  <a:t>.</a:t>
                </a:r>
                <a:endParaRPr lang="en-US" dirty="0">
                  <a:solidFill>
                    <a:srgbClr val="FF0000"/>
                  </a:solidFill>
                </a:endParaRPr>
              </a:p>
              <a:p>
                <a:pPr marL="1828800" lvl="4" indent="0">
                  <a:buNone/>
                </a:pPr>
                <a:endParaRPr lang="en-US" dirty="0">
                  <a:solidFill>
                    <a:srgbClr val="FF0000"/>
                  </a:solidFill>
                </a:endParaRPr>
              </a:p>
              <a:p>
                <a:pPr lvl="1"/>
                <a:r>
                  <a:rPr lang="en-US" dirty="0">
                    <a:solidFill>
                      <a:srgbClr val="FF0000"/>
                    </a:solidFill>
                  </a:rPr>
                  <a:t>Total revenue in a perfectly competitive market is simply the market price multiplied by the quantity sold:</a:t>
                </a:r>
              </a:p>
              <a:p>
                <a:pPr lvl="1"/>
                <a:endParaRPr lang="en-US" sz="1000" dirty="0">
                  <a:solidFill>
                    <a:srgbClr val="FF0000"/>
                  </a:solidFill>
                </a:endParaRPr>
              </a:p>
              <a:p>
                <a:pPr marL="457200" lvl="1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𝑇𝑅</m:t>
                      </m:r>
                      <m:d>
                        <m:dPr>
                          <m:ctrlP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𝑄</m:t>
                          </m:r>
                        </m:e>
                      </m:d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⋅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𝑄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=100⋅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𝑄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8B4D1D4-EA4B-DF09-BAF9-16891DCF122C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28650" y="1825624"/>
                <a:ext cx="7886700" cy="4588427"/>
              </a:xfrm>
              <a:blipFill>
                <a:blip r:embed="rId2"/>
                <a:stretch>
                  <a:fillRect l="-1005" t="-119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FB0351-3B31-0A13-EF20-C4A3CC072A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FALL 2024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233D7A-D6BD-BE76-F1E0-6547AA8CCA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292573-8F29-6580-AFF7-797F8A9819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262487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A79E3CD-84EE-A786-3C55-37C804CD157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8B5422-7F0A-2A42-F019-E8C6869A1C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 4.B.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17AF0467-2CD7-1A7A-ADF0-3FBAC4D6FE1E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628650" y="1825624"/>
                <a:ext cx="7886700" cy="4588427"/>
              </a:xfrm>
            </p:spPr>
            <p:txBody>
              <a:bodyPr>
                <a:normAutofit/>
              </a:bodyPr>
              <a:lstStyle/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=100,  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𝑇𝐶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𝑄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=250+20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𝑄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𝑄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en-US" dirty="0"/>
              </a:p>
              <a:p>
                <a:r>
                  <a:rPr lang="en-US" dirty="0"/>
                  <a:t>Find the producer’s marginal revenue function </a:t>
                </a:r>
                <a14:m>
                  <m:oMath xmlns:m="http://schemas.openxmlformats.org/officeDocument/2006/math"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𝑀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𝑅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𝑄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/>
                  <a:t>.</a:t>
                </a:r>
                <a:endParaRPr lang="en-US" dirty="0">
                  <a:solidFill>
                    <a:srgbClr val="FF0000"/>
                  </a:solidFill>
                </a:endParaRPr>
              </a:p>
              <a:p>
                <a:pPr marL="1828800" lvl="4" indent="0">
                  <a:buNone/>
                </a:pPr>
                <a:endParaRPr lang="en-US" dirty="0">
                  <a:solidFill>
                    <a:srgbClr val="FF0000"/>
                  </a:solidFill>
                </a:endParaRPr>
              </a:p>
              <a:p>
                <a:pPr lvl="1"/>
                <a:r>
                  <a:rPr lang="en-US" dirty="0">
                    <a:solidFill>
                      <a:srgbClr val="FF0000"/>
                    </a:solidFill>
                  </a:rPr>
                  <a:t>Marginal revenue in a perfectly competitive market is simply the derivative of the total revenue with respect to </a:t>
                </a:r>
                <a14:m>
                  <m:oMath xmlns:m="http://schemas.openxmlformats.org/officeDocument/2006/math">
                    <m:r>
                      <a:rPr lang="en-US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𝑄</m:t>
                    </m:r>
                  </m:oMath>
                </a14:m>
                <a:r>
                  <a:rPr lang="en-US" dirty="0">
                    <a:solidFill>
                      <a:srgbClr val="FF0000"/>
                    </a:solidFill>
                  </a:rPr>
                  <a:t>:</a:t>
                </a:r>
              </a:p>
              <a:p>
                <a:pPr lvl="1"/>
                <a:endParaRPr lang="en-US" sz="1000" dirty="0">
                  <a:solidFill>
                    <a:srgbClr val="FF0000"/>
                  </a:solidFill>
                </a:endParaRPr>
              </a:p>
              <a:p>
                <a:pPr marL="457200" lvl="1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𝑀𝑅</m:t>
                      </m:r>
                      <m:d>
                        <m:dPr>
                          <m:ctrlP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𝑄</m:t>
                          </m:r>
                        </m:e>
                      </m:d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𝑑𝑄</m:t>
                          </m:r>
                        </m:den>
                      </m:f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(100⋅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𝑄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)=100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17AF0467-2CD7-1A7A-ADF0-3FBAC4D6FE1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28650" y="1825624"/>
                <a:ext cx="7886700" cy="4588427"/>
              </a:xfrm>
              <a:blipFill>
                <a:blip r:embed="rId2"/>
                <a:stretch>
                  <a:fillRect l="-1005" t="-119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8C276C-9247-5491-3C4E-492B0EFFDD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FALL 2024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DB69E1-F271-AF6F-1E7B-3995DBB706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AD162A0-2362-BFAE-CEFD-D5700F8711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843579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5CC45EE-7076-1AA7-040D-AF997016E69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FFCB21-AFE5-FED5-0A3D-50B5F84564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 4.C.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85F72118-5D05-8256-3C4E-8440F951276A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628650" y="1825624"/>
                <a:ext cx="7886700" cy="4588427"/>
              </a:xfrm>
            </p:spPr>
            <p:txBody>
              <a:bodyPr>
                <a:normAutofit/>
              </a:bodyPr>
              <a:lstStyle/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=100,  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𝑇𝐶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𝑄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=250+20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𝑄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𝑄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en-US" dirty="0"/>
              </a:p>
              <a:p>
                <a:r>
                  <a:rPr lang="en-US" dirty="0"/>
                  <a:t>Find the producer’s marginal cost function </a:t>
                </a:r>
                <a14:m>
                  <m:oMath xmlns:m="http://schemas.openxmlformats.org/officeDocument/2006/math"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𝑀𝐶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𝑄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/>
                  <a:t>.</a:t>
                </a:r>
                <a:endParaRPr lang="en-US" dirty="0">
                  <a:solidFill>
                    <a:srgbClr val="FF0000"/>
                  </a:solidFill>
                </a:endParaRPr>
              </a:p>
              <a:p>
                <a:pPr marL="1828800" lvl="4" indent="0">
                  <a:buNone/>
                </a:pPr>
                <a:endParaRPr lang="en-US" dirty="0">
                  <a:solidFill>
                    <a:srgbClr val="FF0000"/>
                  </a:solidFill>
                </a:endParaRPr>
              </a:p>
              <a:p>
                <a:pPr lvl="1"/>
                <a:r>
                  <a:rPr lang="en-US" dirty="0">
                    <a:solidFill>
                      <a:srgbClr val="FF0000"/>
                    </a:solidFill>
                  </a:rPr>
                  <a:t>Marginal cost in a perfectly competitive market is simply the derivative of the total cost function with respect to </a:t>
                </a:r>
                <a14:m>
                  <m:oMath xmlns:m="http://schemas.openxmlformats.org/officeDocument/2006/math">
                    <m:r>
                      <a:rPr lang="en-US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𝑄</m:t>
                    </m:r>
                  </m:oMath>
                </a14:m>
                <a:r>
                  <a:rPr lang="en-US" dirty="0">
                    <a:solidFill>
                      <a:srgbClr val="FF0000"/>
                    </a:solidFill>
                  </a:rPr>
                  <a:t>:</a:t>
                </a:r>
              </a:p>
              <a:p>
                <a:pPr lvl="1"/>
                <a:endParaRPr lang="en-US" sz="1000" dirty="0">
                  <a:solidFill>
                    <a:srgbClr val="FF0000"/>
                  </a:solidFill>
                </a:endParaRPr>
              </a:p>
              <a:p>
                <a:pPr marL="457200" lvl="1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𝑀𝐶</m:t>
                      </m:r>
                      <m:d>
                        <m:dPr>
                          <m:ctrlP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𝑄</m:t>
                          </m:r>
                        </m:e>
                      </m:d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𝑑𝑄</m:t>
                          </m:r>
                        </m:den>
                      </m:f>
                      <m:d>
                        <m:dPr>
                          <m:ctrlP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250+20</m:t>
                          </m:r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𝑄</m:t>
                          </m:r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US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𝑄</m:t>
                              </m:r>
                            </m:e>
                            <m:sup>
                              <m:r>
                                <a:rPr lang="en-US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d>
                    </m:oMath>
                  </m:oMathPara>
                </a14:m>
                <a:endParaRPr lang="en-US" b="0" i="1" dirty="0">
                  <a:solidFill>
                    <a:srgbClr val="FF0000"/>
                  </a:solidFill>
                  <a:latin typeface="Cambria Math" panose="02040503050406030204" pitchFamily="18" charset="0"/>
                </a:endParaRPr>
              </a:p>
              <a:p>
                <a:pPr marL="457200" lvl="1" indent="0">
                  <a:buNone/>
                </a:pPr>
                <a:r>
                  <a:rPr lang="en-US" b="0" dirty="0">
                    <a:solidFill>
                      <a:srgbClr val="FF0000"/>
                    </a:solidFill>
                  </a:rPr>
                  <a:t>                                    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𝑑</m:t>
                        </m:r>
                      </m:num>
                      <m:den>
                        <m:r>
                          <a:rPr lang="en-US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𝑑𝑄</m:t>
                        </m:r>
                      </m:den>
                    </m:f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250+</m:t>
                    </m:r>
                    <m:f>
                      <m:fPr>
                        <m:ctrlPr>
                          <a:rPr lang="en-US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𝑑</m:t>
                        </m:r>
                      </m:num>
                      <m:den>
                        <m:r>
                          <a:rPr lang="en-US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𝑑𝑄</m:t>
                        </m:r>
                      </m:den>
                    </m:f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20</m:t>
                    </m:r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𝑄</m:t>
                    </m:r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en-US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𝑑</m:t>
                        </m:r>
                      </m:num>
                      <m:den>
                        <m:r>
                          <a:rPr lang="en-US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𝑑𝑄</m:t>
                        </m:r>
                      </m:den>
                    </m:f>
                    <m:sSup>
                      <m:sSupPr>
                        <m:ctrlP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𝑄</m:t>
                        </m:r>
                      </m:e>
                      <m:sup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en-US" b="0" i="1" dirty="0">
                  <a:solidFill>
                    <a:srgbClr val="FF0000"/>
                  </a:solidFill>
                  <a:latin typeface="Cambria Math" panose="02040503050406030204" pitchFamily="18" charset="0"/>
                </a:endParaRPr>
              </a:p>
              <a:p>
                <a:pPr marL="457200" lvl="1" indent="0">
                  <a:buNone/>
                </a:pPr>
                <a:r>
                  <a:rPr lang="en-US" b="0" dirty="0">
                    <a:solidFill>
                      <a:srgbClr val="FF0000"/>
                    </a:solidFill>
                  </a:rPr>
                  <a:t>                                    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=0+20+2</m:t>
                    </m:r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𝑄</m:t>
                    </m:r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85F72118-5D05-8256-3C4E-8440F951276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28650" y="1825624"/>
                <a:ext cx="7886700" cy="4588427"/>
              </a:xfrm>
              <a:blipFill>
                <a:blip r:embed="rId2"/>
                <a:stretch>
                  <a:fillRect l="-1005" t="-119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21C9BD-33E3-27D2-E72F-461F4AE2D2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FALL 2024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974AA1-FF6D-41A1-2470-AE81780E22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2D4F9D-1C5D-098B-1B0F-46A12D0BD6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663339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F397A17-FB36-675A-BA4E-E1DB85D949C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7A73B3-42CE-F1C5-77FB-3AD6F34141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 4.B.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32DD82BE-22BB-8B0A-E1AB-15339C665558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628650" y="1825624"/>
                <a:ext cx="7886700" cy="4588427"/>
              </a:xfrm>
            </p:spPr>
            <p:txBody>
              <a:bodyPr>
                <a:normAutofit/>
              </a:bodyPr>
              <a:lstStyle/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=100,  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𝑇𝐶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𝑄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=250+20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𝑄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𝑄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en-US" dirty="0"/>
              </a:p>
              <a:p>
                <a:r>
                  <a:rPr lang="en-US" dirty="0"/>
                  <a:t>Find the profit maximizing quantity that the producer should produce.</a:t>
                </a:r>
                <a:endParaRPr lang="en-US" dirty="0">
                  <a:solidFill>
                    <a:srgbClr val="FF0000"/>
                  </a:solidFill>
                </a:endParaRPr>
              </a:p>
              <a:p>
                <a:pPr marL="1828800" lvl="4" indent="0">
                  <a:buNone/>
                </a:pPr>
                <a:endParaRPr lang="en-US" dirty="0">
                  <a:solidFill>
                    <a:srgbClr val="FF0000"/>
                  </a:solidFill>
                </a:endParaRPr>
              </a:p>
              <a:p>
                <a:pPr lvl="1"/>
                <a:r>
                  <a:rPr lang="en-US" dirty="0">
                    <a:solidFill>
                      <a:srgbClr val="FF0000"/>
                    </a:solidFill>
                  </a:rPr>
                  <a:t>Profit maximizing quantity is achieved when </a:t>
                </a:r>
                <a14:m>
                  <m:oMath xmlns:m="http://schemas.openxmlformats.org/officeDocument/2006/math">
                    <m:r>
                      <a:rPr lang="en-US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𝑀𝑅</m:t>
                    </m:r>
                    <m:r>
                      <a:rPr lang="en-US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𝑄</m:t>
                    </m:r>
                    <m:r>
                      <a:rPr lang="en-US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)=</m:t>
                    </m:r>
                    <m:r>
                      <a:rPr lang="en-US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𝑀𝐶</m:t>
                    </m:r>
                    <m:r>
                      <a:rPr lang="en-US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𝑄</m:t>
                    </m:r>
                    <m:r>
                      <a:rPr lang="en-US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>
                    <a:solidFill>
                      <a:srgbClr val="FF0000"/>
                    </a:solidFill>
                  </a:rPr>
                  <a:t>:</a:t>
                </a:r>
              </a:p>
              <a:p>
                <a:pPr lvl="1"/>
                <a:endParaRPr lang="en-US" sz="1000" dirty="0">
                  <a:solidFill>
                    <a:srgbClr val="FF0000"/>
                  </a:solidFill>
                </a:endParaRPr>
              </a:p>
              <a:p>
                <a:pPr marL="457200" lvl="1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𝑀𝑅</m:t>
                      </m:r>
                      <m:d>
                        <m:dPr>
                          <m:ctrlP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𝑄</m:t>
                          </m:r>
                        </m:e>
                      </m:d>
                      <m:r>
                        <a:rPr lang="en-US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𝑀𝐶</m:t>
                      </m:r>
                      <m:d>
                        <m:dPr>
                          <m:ctrlPr>
                            <a:rPr lang="en-US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𝑄</m:t>
                          </m:r>
                        </m:e>
                      </m:d>
                      <m:r>
                        <a:rPr lang="en-US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  </m:t>
                      </m:r>
                      <m:r>
                        <a:rPr lang="en-US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⟹</m:t>
                      </m:r>
                      <m:r>
                        <a:rPr lang="en-US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  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100=20+2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𝑄</m:t>
                      </m:r>
                    </m:oMath>
                  </m:oMathPara>
                </a14:m>
                <a:endParaRPr lang="en-US" dirty="0"/>
              </a:p>
              <a:p>
                <a:pPr marL="457200" lvl="1" indent="0">
                  <a:buNone/>
                </a:pPr>
                <a:r>
                  <a:rPr lang="en-US" dirty="0">
                    <a:solidFill>
                      <a:srgbClr val="FF0000"/>
                    </a:solidFill>
                    <a:ea typeface="Cambria Math" panose="02040503050406030204" pitchFamily="18" charset="0"/>
                  </a:rPr>
                  <a:t>                                                 </a:t>
                </a:r>
                <a14:m>
                  <m:oMath xmlns:m="http://schemas.openxmlformats.org/officeDocument/2006/math">
                    <m:r>
                      <a:rPr lang="en-US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⟹</m:t>
                    </m:r>
                    <m:r>
                      <a:rPr lang="en-US" b="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  </m:t>
                    </m:r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80=2</m:t>
                    </m:r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𝑄</m:t>
                    </m:r>
                  </m:oMath>
                </a14:m>
                <a:endParaRPr lang="en-US" b="0" dirty="0">
                  <a:solidFill>
                    <a:srgbClr val="FF0000"/>
                  </a:solidFill>
                </a:endParaRPr>
              </a:p>
              <a:p>
                <a:pPr marL="457200" lvl="1" indent="0">
                  <a:buNone/>
                </a:pPr>
                <a:r>
                  <a:rPr lang="en-US" dirty="0">
                    <a:solidFill>
                      <a:srgbClr val="FF0000"/>
                    </a:solidFill>
                    <a:ea typeface="Cambria Math" panose="02040503050406030204" pitchFamily="18" charset="0"/>
                  </a:rPr>
                  <a:t>                                                 </a:t>
                </a:r>
                <a14:m>
                  <m:oMath xmlns:m="http://schemas.openxmlformats.org/officeDocument/2006/math">
                    <m:r>
                      <a:rPr lang="en-US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⟹</m:t>
                    </m:r>
                    <m:r>
                      <a:rPr lang="en-US" b="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  </m:t>
                    </m:r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𝑄</m:t>
                    </m:r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=40</m:t>
                    </m:r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32DD82BE-22BB-8B0A-E1AB-15339C66555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28650" y="1825624"/>
                <a:ext cx="7886700" cy="4588427"/>
              </a:xfrm>
              <a:blipFill>
                <a:blip r:embed="rId2"/>
                <a:stretch>
                  <a:fillRect l="-1005" t="-119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DF6A95-7098-DC26-BE6B-98196AC6C6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FALL 2024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AED3F1-00E3-94C8-D902-4DDB21B07F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7AEDDDD-6181-D83F-F057-F14F99C4BD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71859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95E1D0-AC50-75BC-2F86-0F207240C7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Quiz #5 Recovery Office Hours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B4D1D4-EA4B-DF09-BAF9-16891DCF12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hlinkClick r:id="rId2"/>
              </a:rPr>
              <a:t>https://calendly.com/brianhwpark</a:t>
            </a:r>
            <a:endParaRPr lang="en-US" dirty="0"/>
          </a:p>
          <a:p>
            <a:pPr lvl="4"/>
            <a:endParaRPr lang="en-US" dirty="0"/>
          </a:p>
          <a:p>
            <a:r>
              <a:rPr lang="en-US" dirty="0"/>
              <a:t>Venue: Rm. 248 Center for Science and Business</a:t>
            </a:r>
          </a:p>
          <a:p>
            <a:pPr lvl="3"/>
            <a:endParaRPr lang="en-US" dirty="0"/>
          </a:p>
          <a:p>
            <a:r>
              <a:rPr lang="en-US" dirty="0"/>
              <a:t>Dates: Nov. 11</a:t>
            </a:r>
            <a:r>
              <a:rPr lang="en-US" baseline="30000" dirty="0"/>
              <a:t>th</a:t>
            </a:r>
            <a:r>
              <a:rPr lang="en-US" dirty="0"/>
              <a:t> ~ Nov. 15</a:t>
            </a:r>
            <a:r>
              <a:rPr lang="en-US" baseline="30000" dirty="0"/>
              <a:t>th</a:t>
            </a:r>
            <a:r>
              <a:rPr lang="en-US" dirty="0"/>
              <a:t>, 2024 (Mon ~ Fri)</a:t>
            </a:r>
          </a:p>
          <a:p>
            <a:pPr marL="1371600" lvl="3" indent="0">
              <a:buNone/>
            </a:pPr>
            <a:endParaRPr lang="en-US" dirty="0"/>
          </a:p>
          <a:p>
            <a:r>
              <a:rPr lang="en-US" b="1" u="sng" dirty="0">
                <a:solidFill>
                  <a:srgbClr val="FF0000"/>
                </a:solidFill>
              </a:rPr>
              <a:t>ABSOLUTELY REQUIRED</a:t>
            </a:r>
            <a:r>
              <a:rPr lang="en-US" dirty="0"/>
              <a:t> that you review notes, problem sets, and homework assignments prior to the visit.</a:t>
            </a:r>
          </a:p>
          <a:p>
            <a:pPr marL="1371600" lvl="3" indent="0">
              <a:buNone/>
            </a:pPr>
            <a:endParaRPr lang="en-US" dirty="0"/>
          </a:p>
          <a:p>
            <a:r>
              <a:rPr lang="en-US" dirty="0"/>
              <a:t>Recovery Rate: 50%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FB0351-3B31-0A13-EF20-C4A3CC072A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FALL 2024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233D7A-D6BD-BE76-F1E0-6547AA8CCA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292573-8F29-6580-AFF7-797F8A9819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53124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95E1D0-AC50-75BC-2F86-0F207240C7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 1. Definitions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8B4D1D4-EA4B-DF09-BAF9-16891DCF122C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>
                    <a:effectLst/>
                  </a:rPr>
                  <a:t>Constant Returns to Scale</a:t>
                </a:r>
                <a:endParaRPr lang="en-US" dirty="0"/>
              </a:p>
              <a:p>
                <a:pPr lvl="1"/>
                <a:r>
                  <a:rPr lang="en-US" dirty="0">
                    <a:solidFill>
                      <a:srgbClr val="FF0000"/>
                    </a:solidFill>
                  </a:rPr>
                  <a:t>A production function </a:t>
                </a:r>
                <a14:m>
                  <m:oMath xmlns:m="http://schemas.openxmlformats.org/officeDocument/2006/math">
                    <m:r>
                      <a:rPr lang="en-US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𝐹</m:t>
                    </m:r>
                  </m:oMath>
                </a14:m>
                <a:r>
                  <a:rPr lang="en-US" dirty="0">
                    <a:solidFill>
                      <a:srgbClr val="FF0000"/>
                    </a:solidFill>
                  </a:rPr>
                  <a:t> displays constant returns to scale when for any 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𝜆</m:t>
                    </m:r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&gt;1</m:t>
                    </m:r>
                  </m:oMath>
                </a14:m>
                <a:r>
                  <a:rPr lang="en-US" dirty="0">
                    <a:solidFill>
                      <a:srgbClr val="FF0000"/>
                    </a:solidFill>
                  </a:rPr>
                  <a:t>, </a:t>
                </a:r>
                <a14:m>
                  <m:oMath xmlns:m="http://schemas.openxmlformats.org/officeDocument/2006/math">
                    <m:r>
                      <a:rPr lang="en-US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𝐹</m:t>
                    </m:r>
                    <m:d>
                      <m:dPr>
                        <m:ctrlPr>
                          <a:rPr lang="en-US" b="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𝜆</m:t>
                        </m:r>
                        <m:r>
                          <a:rPr lang="en-US" b="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𝐿</m:t>
                        </m:r>
                        <m:r>
                          <a:rPr lang="en-US" b="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𝜆</m:t>
                        </m:r>
                        <m:r>
                          <a:rPr lang="en-US" b="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𝐾</m:t>
                        </m:r>
                      </m:e>
                    </m:d>
                    <m:r>
                      <a:rPr lang="en-US" b="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𝜆</m:t>
                    </m:r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𝐹</m:t>
                    </m:r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𝐿</m:t>
                    </m:r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𝐾</m:t>
                    </m:r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>
                    <a:solidFill>
                      <a:srgbClr val="FF0000"/>
                    </a:solidFill>
                  </a:rPr>
                  <a:t>.</a:t>
                </a:r>
              </a:p>
              <a:p>
                <a:pPr lvl="1"/>
                <a:r>
                  <a:rPr lang="en-US" dirty="0">
                    <a:solidFill>
                      <a:srgbClr val="FF0000"/>
                    </a:solidFill>
                  </a:rPr>
                  <a:t>“Double all inputs, get double the output.”</a:t>
                </a:r>
              </a:p>
              <a:p>
                <a:pPr lvl="3"/>
                <a:endParaRPr lang="en-US" dirty="0"/>
              </a:p>
              <a:p>
                <a:r>
                  <a:rPr lang="en-US" dirty="0">
                    <a:effectLst/>
                  </a:rPr>
                  <a:t>Marginal Cost </a:t>
                </a:r>
                <a:endParaRPr lang="en-US" dirty="0"/>
              </a:p>
              <a:p>
                <a:pPr lvl="1"/>
                <a:r>
                  <a:rPr lang="en-US" dirty="0">
                    <a:solidFill>
                      <a:srgbClr val="FF0000"/>
                    </a:solidFill>
                  </a:rPr>
                  <a:t>The cost associated with producing the last unit of output.</a:t>
                </a:r>
              </a:p>
              <a:p>
                <a:pPr lvl="3"/>
                <a:endParaRPr lang="en-US" dirty="0"/>
              </a:p>
              <a:p>
                <a:r>
                  <a:rPr lang="en-US" dirty="0">
                    <a:effectLst/>
                  </a:rPr>
                  <a:t>Isoquant</a:t>
                </a:r>
                <a:endParaRPr lang="en-US" dirty="0"/>
              </a:p>
              <a:p>
                <a:pPr lvl="1"/>
                <a:r>
                  <a:rPr lang="en-US" dirty="0">
                    <a:solidFill>
                      <a:srgbClr val="FF0000"/>
                    </a:solidFill>
                  </a:rPr>
                  <a:t>The graphic representation of a firm’s production technology. Each points in an isoquant represents the bundle of 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𝐿</m:t>
                    </m:r>
                  </m:oMath>
                </a14:m>
                <a:r>
                  <a:rPr lang="en-US" dirty="0">
                    <a:solidFill>
                      <a:srgbClr val="FF0000"/>
                    </a:solidFill>
                  </a:rPr>
                  <a:t> and 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𝐾</m:t>
                    </m:r>
                  </m:oMath>
                </a14:m>
                <a:r>
                  <a:rPr lang="en-US" dirty="0">
                    <a:solidFill>
                      <a:srgbClr val="FF0000"/>
                    </a:solidFill>
                  </a:rPr>
                  <a:t> that can be used to produce a set level of output 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𝑄</m:t>
                    </m:r>
                  </m:oMath>
                </a14:m>
                <a:r>
                  <a:rPr lang="en-US" dirty="0">
                    <a:solidFill>
                      <a:srgbClr val="FF0000"/>
                    </a:solidFill>
                  </a:rPr>
                  <a:t>.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8B4D1D4-EA4B-DF09-BAF9-16891DCF122C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05" t="-1821" r="-85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FB0351-3B31-0A13-EF20-C4A3CC072A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FALL 2024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233D7A-D6BD-BE76-F1E0-6547AA8CCA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292573-8F29-6580-AFF7-797F8A9819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12036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95E1D0-AC50-75BC-2F86-0F207240C7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 1. Definitions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8B4D1D4-EA4B-DF09-BAF9-16891DCF122C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dirty="0">
                    <a:effectLst/>
                  </a:rPr>
                  <a:t>Marginal Rate of Technical Substitution</a:t>
                </a:r>
                <a:endParaRPr lang="en-US" dirty="0"/>
              </a:p>
              <a:p>
                <a:pPr lvl="1"/>
                <a:r>
                  <a:rPr lang="en-US" dirty="0">
                    <a:solidFill>
                      <a:srgbClr val="FF0000"/>
                    </a:solidFill>
                  </a:rPr>
                  <a:t>The slope of the isoquant, represents the units of </a:t>
                </a:r>
                <a14:m>
                  <m:oMath xmlns:m="http://schemas.openxmlformats.org/officeDocument/2006/math">
                    <m:r>
                      <a:rPr lang="en-US" b="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𝐾</m:t>
                    </m:r>
                  </m:oMath>
                </a14:m>
                <a:r>
                  <a:rPr lang="en-US" dirty="0">
                    <a:solidFill>
                      <a:srgbClr val="FF0000"/>
                    </a:solidFill>
                  </a:rPr>
                  <a:t> required to substitute a unit of </a:t>
                </a:r>
                <a14:m>
                  <m:oMath xmlns:m="http://schemas.openxmlformats.org/officeDocument/2006/math">
                    <m:r>
                      <a:rPr lang="en-US" b="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𝐿</m:t>
                    </m:r>
                  </m:oMath>
                </a14:m>
                <a:r>
                  <a:rPr lang="en-US" dirty="0">
                    <a:solidFill>
                      <a:srgbClr val="FF0000"/>
                    </a:solidFill>
                  </a:rPr>
                  <a:t> while maintaining the level of output.</a:t>
                </a:r>
              </a:p>
              <a:p>
                <a:pPr lvl="3"/>
                <a:endParaRPr lang="en-US" dirty="0"/>
              </a:p>
              <a:p>
                <a:r>
                  <a:rPr lang="en-US" dirty="0">
                    <a:effectLst/>
                  </a:rPr>
                  <a:t>Technological Progress</a:t>
                </a:r>
                <a:endParaRPr lang="en-US" dirty="0"/>
              </a:p>
              <a:p>
                <a:pPr lvl="1"/>
                <a:r>
                  <a:rPr lang="en-US" dirty="0">
                    <a:solidFill>
                      <a:srgbClr val="FF0000"/>
                    </a:solidFill>
                  </a:rPr>
                  <a:t>A production function is said to have experienced technological progress when total output increases without any increase in the factors of production.</a:t>
                </a:r>
              </a:p>
              <a:p>
                <a:pPr lvl="3"/>
                <a:endParaRPr lang="en-US" dirty="0"/>
              </a:p>
              <a:p>
                <a:r>
                  <a:rPr lang="en-US" dirty="0" err="1">
                    <a:effectLst/>
                  </a:rPr>
                  <a:t>Isocost</a:t>
                </a:r>
                <a:endParaRPr lang="en-US" dirty="0"/>
              </a:p>
              <a:p>
                <a:pPr lvl="1"/>
                <a:r>
                  <a:rPr lang="en-US" dirty="0">
                    <a:solidFill>
                      <a:srgbClr val="FF0000"/>
                    </a:solidFill>
                  </a:rPr>
                  <a:t>The graphic representation of a firm’s cost of production. Each point in an </a:t>
                </a:r>
                <a:r>
                  <a:rPr lang="en-US" dirty="0" err="1">
                    <a:solidFill>
                      <a:srgbClr val="FF0000"/>
                    </a:solidFill>
                  </a:rPr>
                  <a:t>isocost</a:t>
                </a:r>
                <a:r>
                  <a:rPr lang="en-US" dirty="0">
                    <a:solidFill>
                      <a:srgbClr val="FF0000"/>
                    </a:solidFill>
                  </a:rPr>
                  <a:t> represents the mix of 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𝐿</m:t>
                    </m:r>
                  </m:oMath>
                </a14:m>
                <a:r>
                  <a:rPr lang="en-US" dirty="0">
                    <a:solidFill>
                      <a:srgbClr val="FF0000"/>
                    </a:solidFill>
                  </a:rPr>
                  <a:t> and 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𝐾</m:t>
                    </m:r>
                  </m:oMath>
                </a14:m>
                <a:r>
                  <a:rPr lang="en-US" dirty="0">
                    <a:solidFill>
                      <a:srgbClr val="FF0000"/>
                    </a:solidFill>
                  </a:rPr>
                  <a:t> that result in the identical cost for the firm.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8B4D1D4-EA4B-DF09-BAF9-16891DCF122C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05" t="-1821" r="-155" b="-98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FB0351-3B31-0A13-EF20-C4A3CC072A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FALL 2024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233D7A-D6BD-BE76-F1E0-6547AA8CCA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292573-8F29-6580-AFF7-797F8A9819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84807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95E1D0-AC50-75BC-2F86-0F207240C7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 2.A.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B4D1D4-EA4B-DF09-BAF9-16891DCF12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short run refers to a time frame in which all factors of production are variable.</a:t>
            </a:r>
            <a:endParaRPr lang="en-US" sz="1600" dirty="0"/>
          </a:p>
          <a:p>
            <a:pPr lvl="3"/>
            <a:endParaRPr lang="en-US" dirty="0">
              <a:solidFill>
                <a:srgbClr val="FF0000"/>
              </a:solidFill>
            </a:endParaRPr>
          </a:p>
          <a:p>
            <a:pPr lvl="1"/>
            <a:r>
              <a:rPr lang="en-US" dirty="0">
                <a:solidFill>
                  <a:srgbClr val="FF0000"/>
                </a:solidFill>
              </a:rPr>
              <a:t>FALSE</a:t>
            </a:r>
          </a:p>
          <a:p>
            <a:pPr lvl="3"/>
            <a:endParaRPr lang="en-US" dirty="0">
              <a:solidFill>
                <a:srgbClr val="FF0000"/>
              </a:solidFill>
            </a:endParaRPr>
          </a:p>
          <a:p>
            <a:pPr lvl="1"/>
            <a:r>
              <a:rPr lang="en-US" dirty="0">
                <a:solidFill>
                  <a:srgbClr val="FF0000"/>
                </a:solidFill>
              </a:rPr>
              <a:t>The long run refers to the time frame where all factors of production are variable.</a:t>
            </a:r>
          </a:p>
          <a:p>
            <a:pPr lvl="1"/>
            <a:endParaRPr lang="en-US" dirty="0">
              <a:solidFill>
                <a:srgbClr val="FF0000"/>
              </a:solidFill>
            </a:endParaRPr>
          </a:p>
          <a:p>
            <a:pPr lvl="1"/>
            <a:r>
              <a:rPr lang="en-US" dirty="0">
                <a:solidFill>
                  <a:srgbClr val="FF0000"/>
                </a:solidFill>
              </a:rPr>
              <a:t>The short run refers to the time frame where at least one factor of production is fixed.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FB0351-3B31-0A13-EF20-C4A3CC072A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FALL 2024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233D7A-D6BD-BE76-F1E0-6547AA8CCA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292573-8F29-6580-AFF7-797F8A9819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36027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95E1D0-AC50-75BC-2F86-0F207240C7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 2.B.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8B4D1D4-EA4B-DF09-BAF9-16891DCF122C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If a producer’s production function has evolved from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𝐹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𝐿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𝐾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) = 2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𝐿𝐾</m:t>
                    </m:r>
                  </m:oMath>
                </a14:m>
                <a:r>
                  <a:rPr lang="en-US" dirty="0"/>
                  <a:t> to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𝐺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𝐿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𝐾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) = 3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𝐿𝐾</m:t>
                    </m:r>
                  </m:oMath>
                </a14:m>
                <a:r>
                  <a:rPr lang="en-US" dirty="0"/>
                  <a:t>, we can conclude that technological progress has occurred.</a:t>
                </a:r>
                <a:r>
                  <a:rPr lang="en-US" dirty="0">
                    <a:effectLst/>
                  </a:rPr>
                  <a:t>.</a:t>
                </a:r>
                <a:endParaRPr lang="en-US" dirty="0"/>
              </a:p>
              <a:p>
                <a:pPr lvl="3"/>
                <a:endParaRPr lang="en-US" dirty="0">
                  <a:solidFill>
                    <a:srgbClr val="FF0000"/>
                  </a:solidFill>
                </a:endParaRPr>
              </a:p>
              <a:p>
                <a:pPr lvl="1"/>
                <a:r>
                  <a:rPr lang="en-US" dirty="0">
                    <a:solidFill>
                      <a:srgbClr val="FF0000"/>
                    </a:solidFill>
                  </a:rPr>
                  <a:t>TRUE</a:t>
                </a:r>
              </a:p>
              <a:p>
                <a:pPr lvl="3"/>
                <a:endParaRPr lang="en-US" dirty="0">
                  <a:solidFill>
                    <a:srgbClr val="FF0000"/>
                  </a:solidFill>
                </a:endParaRPr>
              </a:p>
              <a:p>
                <a:pPr lvl="1"/>
                <a:r>
                  <a:rPr lang="en-US" dirty="0">
                    <a:solidFill>
                      <a:srgbClr val="FF0000"/>
                    </a:solidFill>
                  </a:rPr>
                  <a:t>For any level of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𝐿</m:t>
                        </m:r>
                      </m:e>
                    </m:acc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&gt;0</m:t>
                    </m:r>
                  </m:oMath>
                </a14:m>
                <a:r>
                  <a:rPr lang="en-US" dirty="0">
                    <a:solidFill>
                      <a:srgbClr val="FF0000"/>
                    </a:solidFill>
                  </a:rPr>
                  <a:t> and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𝐾</m:t>
                        </m:r>
                      </m:e>
                    </m:acc>
                    <m:r>
                      <a:rPr lang="en-US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&gt;0</m:t>
                    </m:r>
                  </m:oMath>
                </a14:m>
                <a:r>
                  <a:rPr lang="en-US" dirty="0">
                    <a:solidFill>
                      <a:srgbClr val="FF0000"/>
                    </a:solidFill>
                  </a:rPr>
                  <a:t>, we can see that:</a:t>
                </a:r>
              </a:p>
              <a:p>
                <a:pPr lvl="1"/>
                <a:endParaRPr lang="en-US" sz="1000" dirty="0">
                  <a:solidFill>
                    <a:srgbClr val="FF0000"/>
                  </a:solidFill>
                </a:endParaRPr>
              </a:p>
              <a:p>
                <a:pPr marL="457200" lvl="1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𝐺</m:t>
                          </m:r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acc>
                            <m:accPr>
                              <m:chr m:val="̅"/>
                              <m:ctrlPr>
                                <a:rPr lang="en-US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𝐿</m:t>
                              </m:r>
                            </m:e>
                          </m:acc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acc>
                            <m:accPr>
                              <m:chr m:val="̅"/>
                              <m:ctrlPr>
                                <a:rPr lang="en-US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𝐾</m:t>
                              </m:r>
                            </m:e>
                          </m:acc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</m:num>
                        <m:den>
                          <m:r>
                            <a:rPr lang="en-US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𝐹</m:t>
                          </m:r>
                          <m:r>
                            <a:rPr lang="en-US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acc>
                            <m:accPr>
                              <m:chr m:val="̅"/>
                              <m:ctrlPr>
                                <a:rPr lang="en-US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𝐿</m:t>
                              </m:r>
                            </m:e>
                          </m:acc>
                          <m:r>
                            <a:rPr lang="en-US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acc>
                            <m:accPr>
                              <m:chr m:val="̅"/>
                              <m:ctrlPr>
                                <a:rPr lang="en-US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𝐾</m:t>
                              </m:r>
                            </m:e>
                          </m:acc>
                          <m:r>
                            <a:rPr lang="en-US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</m:den>
                      </m:f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  <m:acc>
                            <m:accPr>
                              <m:chr m:val="̅"/>
                              <m:ctrlPr>
                                <a:rPr lang="en-US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𝐿</m:t>
                              </m:r>
                            </m:e>
                          </m:acc>
                          <m:acc>
                            <m:accPr>
                              <m:chr m:val="̅"/>
                              <m:ctrlPr>
                                <a:rPr lang="en-US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𝐾</m:t>
                              </m:r>
                            </m:e>
                          </m:acc>
                        </m:num>
                        <m:den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acc>
                            <m:accPr>
                              <m:chr m:val="̅"/>
                              <m:ctrlPr>
                                <a:rPr lang="en-US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𝐿</m:t>
                              </m:r>
                            </m:e>
                          </m:acc>
                          <m:acc>
                            <m:accPr>
                              <m:chr m:val="̅"/>
                              <m:ctrlPr>
                                <a:rPr lang="en-US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𝐾</m:t>
                              </m:r>
                            </m:e>
                          </m:acc>
                        </m:den>
                      </m:f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&gt;1</m:t>
                      </m:r>
                    </m:oMath>
                  </m:oMathPara>
                </a14:m>
                <a:endParaRPr lang="en-US" dirty="0">
                  <a:solidFill>
                    <a:srgbClr val="FF0000"/>
                  </a:solidFill>
                </a:endParaRPr>
              </a:p>
              <a:p>
                <a:pPr marL="457200" lvl="1" indent="0">
                  <a:buNone/>
                </a:pPr>
                <a:endParaRPr lang="en-US" sz="1000" dirty="0">
                  <a:solidFill>
                    <a:srgbClr val="FF0000"/>
                  </a:solidFill>
                </a:endParaRPr>
              </a:p>
              <a:p>
                <a:pPr lvl="1"/>
                <a:r>
                  <a:rPr lang="en-US" dirty="0">
                    <a:solidFill>
                      <a:srgbClr val="FF0000"/>
                    </a:solidFill>
                  </a:rPr>
                  <a:t>Since output increased without any change in inputs, we can conclude that technological progress indeed occurred.</a:t>
                </a:r>
              </a:p>
              <a:p>
                <a:pPr marL="457200" lvl="1" indent="0">
                  <a:buNone/>
                </a:pPr>
                <a:endParaRPr lang="en-US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8B4D1D4-EA4B-DF09-BAF9-16891DCF122C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05" t="-1821" r="-77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FB0351-3B31-0A13-EF20-C4A3CC072A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FALL 2024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233D7A-D6BD-BE76-F1E0-6547AA8CCA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292573-8F29-6580-AFF7-797F8A9819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11693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57E80CC-B050-4720-950D-61856BD8835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8F90EE-3714-9361-2523-05B57AA533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 2.C.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206FA00E-103B-B846-D98E-E042F41B982D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𝐿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=10, 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𝑤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=2, 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𝐾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=20, 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𝑟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=5, 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𝑄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=20</m:t>
                    </m:r>
                  </m:oMath>
                </a14:m>
                <a:r>
                  <a:rPr lang="en-US" dirty="0">
                    <a:effectLst/>
                  </a:rPr>
                  <a:t>. Is </a:t>
                </a:r>
                <a14:m>
                  <m:oMath xmlns:m="http://schemas.openxmlformats.org/officeDocument/2006/math">
                    <m:r>
                      <a:rPr lang="en-US" i="1" dirty="0" smtClean="0">
                        <a:effectLst/>
                        <a:latin typeface="Cambria Math" panose="02040503050406030204" pitchFamily="18" charset="0"/>
                      </a:rPr>
                      <m:t>𝐴𝑇𝐶</m:t>
                    </m:r>
                    <m:r>
                      <a:rPr lang="en-US" i="1" dirty="0" smtClean="0">
                        <a:effectLst/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i="1" dirty="0" smtClean="0">
                        <a:effectLst/>
                        <a:latin typeface="Cambria Math" panose="02040503050406030204" pitchFamily="18" charset="0"/>
                      </a:rPr>
                      <m:t>𝑄</m:t>
                    </m:r>
                    <m:r>
                      <a:rPr lang="en-US" i="1" dirty="0" smtClean="0">
                        <a:effectLst/>
                        <a:latin typeface="Cambria Math" panose="02040503050406030204" pitchFamily="18" charset="0"/>
                      </a:rPr>
                      <m:t>)=5</m:t>
                    </m:r>
                  </m:oMath>
                </a14:m>
                <a:r>
                  <a:rPr lang="en-US" dirty="0">
                    <a:effectLst/>
                  </a:rPr>
                  <a:t>?</a:t>
                </a:r>
                <a:endParaRPr lang="en-US" dirty="0"/>
              </a:p>
              <a:p>
                <a:pPr lvl="3"/>
                <a:endParaRPr lang="en-US" dirty="0">
                  <a:solidFill>
                    <a:srgbClr val="FF0000"/>
                  </a:solidFill>
                </a:endParaRPr>
              </a:p>
              <a:p>
                <a:pPr lvl="1"/>
                <a:r>
                  <a:rPr lang="en-US" dirty="0">
                    <a:solidFill>
                      <a:srgbClr val="FF0000"/>
                    </a:solidFill>
                  </a:rPr>
                  <a:t>FALSE</a:t>
                </a:r>
              </a:p>
              <a:p>
                <a:pPr lvl="3"/>
                <a:endParaRPr lang="en-US" dirty="0">
                  <a:solidFill>
                    <a:srgbClr val="FF0000"/>
                  </a:solidFill>
                </a:endParaRPr>
              </a:p>
              <a:p>
                <a:pPr lvl="1"/>
                <a:r>
                  <a:rPr lang="en-US" dirty="0">
                    <a:solidFill>
                      <a:srgbClr val="FF0000"/>
                    </a:solidFill>
                  </a:rPr>
                  <a:t>The total cost of producing 20 units is:</a:t>
                </a:r>
              </a:p>
              <a:p>
                <a:pPr lvl="1"/>
                <a:endParaRPr lang="en-US" sz="1000" dirty="0">
                  <a:solidFill>
                    <a:srgbClr val="FF0000"/>
                  </a:solidFill>
                </a:endParaRPr>
              </a:p>
              <a:p>
                <a:pPr marL="457200" lvl="1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𝑇𝐶</m:t>
                      </m:r>
                      <m:d>
                        <m:dPr>
                          <m:ctrlP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20</m:t>
                          </m:r>
                        </m:e>
                      </m:d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=2⋅10+5⋅20=120</m:t>
                      </m:r>
                    </m:oMath>
                  </m:oMathPara>
                </a14:m>
                <a:endParaRPr lang="en-US" b="0" dirty="0">
                  <a:solidFill>
                    <a:srgbClr val="FF0000"/>
                  </a:solidFill>
                </a:endParaRPr>
              </a:p>
              <a:p>
                <a:pPr marL="457200" lvl="1" indent="0">
                  <a:buNone/>
                </a:pPr>
                <a:endParaRPr lang="en-US" sz="1000" dirty="0">
                  <a:solidFill>
                    <a:srgbClr val="FF0000"/>
                  </a:solidFill>
                </a:endParaRPr>
              </a:p>
              <a:p>
                <a:pPr lvl="1"/>
                <a:r>
                  <a:rPr lang="en-US" dirty="0">
                    <a:solidFill>
                      <a:srgbClr val="FF0000"/>
                    </a:solidFill>
                  </a:rPr>
                  <a:t>Then, the average cost of producing 20 units is:</a:t>
                </a:r>
              </a:p>
              <a:p>
                <a:pPr lvl="1"/>
                <a:endParaRPr lang="en-US" sz="1000" dirty="0">
                  <a:solidFill>
                    <a:srgbClr val="FF0000"/>
                  </a:solidFill>
                </a:endParaRPr>
              </a:p>
              <a:p>
                <a:pPr marL="457200" lvl="1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𝑇𝐶</m:t>
                      </m:r>
                      <m:d>
                        <m:dPr>
                          <m:ctrlP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20</m:t>
                          </m:r>
                        </m:e>
                      </m:d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𝑇𝐶</m:t>
                          </m:r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(20)</m:t>
                          </m:r>
                        </m:num>
                        <m:den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20</m:t>
                          </m:r>
                        </m:den>
                      </m:f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=6</m:t>
                      </m:r>
                    </m:oMath>
                  </m:oMathPara>
                </a14:m>
                <a:endParaRPr lang="en-US" b="0" dirty="0">
                  <a:solidFill>
                    <a:srgbClr val="FF0000"/>
                  </a:solidFill>
                </a:endParaRPr>
              </a:p>
              <a:p>
                <a:pPr marL="457200" lvl="1" indent="0">
                  <a:buNone/>
                </a:pPr>
                <a:endParaRPr lang="en-US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206FA00E-103B-B846-D98E-E042F41B982D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05" t="-182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593A8FD-0F3F-399A-EE5E-646680D025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FALL 2024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19B7F1-8247-8094-BD48-D58B2FBB06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997E49-338E-65B5-BFD3-C5D158606B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11759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95E1D0-AC50-75BC-2F86-0F207240C7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 2.D.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8B4D1D4-EA4B-DF09-BAF9-16891DCF122C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A producer operating in a perfectly competitive market should always maintain their production process such that their marginal revenue is strictly greater than their marginal cost of production</a:t>
                </a:r>
                <a:r>
                  <a:rPr lang="en-US" dirty="0">
                    <a:effectLst/>
                  </a:rPr>
                  <a:t>.</a:t>
                </a:r>
              </a:p>
              <a:p>
                <a:pPr lvl="3"/>
                <a:endParaRPr lang="en-US" dirty="0">
                  <a:solidFill>
                    <a:srgbClr val="FF0000"/>
                  </a:solidFill>
                </a:endParaRPr>
              </a:p>
              <a:p>
                <a:pPr lvl="1"/>
                <a:r>
                  <a:rPr lang="en-US" dirty="0">
                    <a:solidFill>
                      <a:srgbClr val="FF0000"/>
                    </a:solidFill>
                  </a:rPr>
                  <a:t>FALSE</a:t>
                </a:r>
              </a:p>
              <a:p>
                <a:pPr lvl="3"/>
                <a:endParaRPr lang="en-US" dirty="0">
                  <a:solidFill>
                    <a:srgbClr val="FF0000"/>
                  </a:solidFill>
                </a:endParaRPr>
              </a:p>
              <a:p>
                <a:pPr lvl="1"/>
                <a:r>
                  <a:rPr lang="en-US" dirty="0">
                    <a:solidFill>
                      <a:srgbClr val="FF0000"/>
                    </a:solidFill>
                  </a:rPr>
                  <a:t>When 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𝑀𝑅</m:t>
                    </m:r>
                    <m:d>
                      <m:dPr>
                        <m:ctrlP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𝑄</m:t>
                        </m:r>
                      </m:e>
                    </m:d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&gt;</m:t>
                    </m:r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𝑀𝐶</m:t>
                    </m:r>
                    <m:d>
                      <m:dPr>
                        <m:ctrlP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𝑄</m:t>
                        </m:r>
                      </m:e>
                    </m:d>
                  </m:oMath>
                </a14:m>
                <a:r>
                  <a:rPr lang="en-US" dirty="0">
                    <a:solidFill>
                      <a:srgbClr val="FF0000"/>
                    </a:solidFill>
                  </a:rPr>
                  <a:t>, the producer can produce an extra unit to gain </a:t>
                </a:r>
                <a14:m>
                  <m:oMath xmlns:m="http://schemas.openxmlformats.org/officeDocument/2006/math">
                    <m:r>
                      <a:rPr lang="en-US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𝑀𝑅</m:t>
                    </m:r>
                    <m:d>
                      <m:dPr>
                        <m:ctrlPr>
                          <a:rPr lang="en-US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𝑄</m:t>
                        </m:r>
                      </m:e>
                    </m:d>
                  </m:oMath>
                </a14:m>
                <a:r>
                  <a:rPr lang="en-US" dirty="0">
                    <a:solidFill>
                      <a:srgbClr val="FF0000"/>
                    </a:solidFill>
                  </a:rPr>
                  <a:t> while it only costing </a:t>
                </a:r>
                <a14:m>
                  <m:oMath xmlns:m="http://schemas.openxmlformats.org/officeDocument/2006/math">
                    <m:r>
                      <a:rPr lang="en-US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𝑀𝐶</m:t>
                    </m:r>
                    <m:d>
                      <m:dPr>
                        <m:ctrlPr>
                          <a:rPr lang="en-US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𝑄</m:t>
                        </m:r>
                      </m:e>
                    </m:d>
                  </m:oMath>
                </a14:m>
                <a:r>
                  <a:rPr lang="en-US" dirty="0">
                    <a:solidFill>
                      <a:srgbClr val="FF0000"/>
                    </a:solidFill>
                  </a:rPr>
                  <a:t>, so they should increase their level of output.</a:t>
                </a:r>
              </a:p>
              <a:p>
                <a:pPr lvl="4"/>
                <a:endParaRPr lang="en-US" dirty="0">
                  <a:solidFill>
                    <a:srgbClr val="FF0000"/>
                  </a:solidFill>
                </a:endParaRPr>
              </a:p>
              <a:p>
                <a:pPr lvl="1"/>
                <a:endParaRPr lang="en-US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8B4D1D4-EA4B-DF09-BAF9-16891DCF122C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05" t="-182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FB0351-3B31-0A13-EF20-C4A3CC072A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FALL 2024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233D7A-D6BD-BE76-F1E0-6547AA8CCA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292573-8F29-6580-AFF7-797F8A9819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4724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95E1D0-AC50-75BC-2F86-0F207240C7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 3.A.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8B4D1D4-EA4B-DF09-BAF9-16891DCF122C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𝐹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𝐿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𝐾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=2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𝐿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</a:rPr>
                      <m:t>𝐾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,  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𝑤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=24,  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𝑟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=12</m:t>
                    </m:r>
                  </m:oMath>
                </a14:m>
                <a:endParaRPr lang="en-US" dirty="0"/>
              </a:p>
              <a:p>
                <a:r>
                  <a:rPr lang="en-US" dirty="0"/>
                  <a:t>Find the marginal product of </a:t>
                </a:r>
                <a14:m>
                  <m:oMath xmlns:m="http://schemas.openxmlformats.org/officeDocument/2006/math"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𝐿</m:t>
                    </m:r>
                  </m:oMath>
                </a14:m>
                <a:r>
                  <a:rPr lang="en-US" dirty="0"/>
                  <a:t> and </a:t>
                </a:r>
                <a14:m>
                  <m:oMath xmlns:m="http://schemas.openxmlformats.org/officeDocument/2006/math"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𝐾</m:t>
                    </m:r>
                  </m:oMath>
                </a14:m>
                <a:r>
                  <a:rPr lang="en-US" dirty="0"/>
                  <a:t>, respectively.</a:t>
                </a:r>
              </a:p>
              <a:p>
                <a:pPr lvl="3"/>
                <a:endParaRPr lang="en-US" dirty="0"/>
              </a:p>
              <a:p>
                <a:pPr lvl="1"/>
                <a:r>
                  <a:rPr lang="en-US" dirty="0">
                    <a:solidFill>
                      <a:srgbClr val="FF0000"/>
                    </a:solidFill>
                  </a:rPr>
                  <a:t>Calculating the marginal product will typically involve taking partial derivatives of the production function.</a:t>
                </a:r>
              </a:p>
              <a:p>
                <a:pPr lvl="4"/>
                <a:endParaRPr lang="en-US" dirty="0">
                  <a:solidFill>
                    <a:srgbClr val="FF0000"/>
                  </a:solidFill>
                </a:endParaRPr>
              </a:p>
              <a:p>
                <a:pPr lvl="1"/>
                <a14:m>
                  <m:oMath xmlns:m="http://schemas.openxmlformats.org/officeDocument/2006/math">
                    <m:r>
                      <a:rPr lang="en-US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𝑀</m:t>
                    </m:r>
                    <m:sSub>
                      <m:sSubPr>
                        <m:ctrlPr>
                          <a:rPr lang="en-US" b="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b="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𝐿</m:t>
                        </m:r>
                      </m:sub>
                    </m:sSub>
                    <m:r>
                      <a:rPr lang="en-US" b="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b="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𝜕</m:t>
                        </m:r>
                      </m:num>
                      <m:den>
                        <m:r>
                          <a:rPr lang="en-US" b="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𝜕</m:t>
                        </m:r>
                        <m:r>
                          <a:rPr lang="en-US" b="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𝐿</m:t>
                        </m:r>
                      </m:den>
                    </m:f>
                    <m:r>
                      <a:rPr lang="en-US" b="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2</m:t>
                    </m:r>
                    <m:sSup>
                      <m:sSupPr>
                        <m:ctrlPr>
                          <a:rPr lang="en-US" b="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𝐿</m:t>
                        </m:r>
                      </m:e>
                      <m:sup>
                        <m:r>
                          <a:rPr lang="en-US" b="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b="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𝐾</m:t>
                    </m:r>
                    <m:r>
                      <a:rPr lang="en-US" b="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limLow>
                      <m:limLowPr>
                        <m:ctrlPr>
                          <a:rPr lang="en-US" b="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limLowPr>
                      <m:e>
                        <m:groupChr>
                          <m:groupChrPr>
                            <m:chr m:val="⏟"/>
                            <m:ctrlPr>
                              <a:rPr lang="en-US" b="0" i="1" dirty="0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groupChrPr>
                          <m:e>
                            <m:d>
                              <m:dPr>
                                <m:ctrlPr>
                                  <a:rPr lang="en-US" i="1" dirty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b="0" i="1" dirty="0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  <m:r>
                                  <a:rPr lang="en-US" b="0" i="1" dirty="0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𝐾</m:t>
                                </m:r>
                              </m:e>
                            </m:d>
                          </m:e>
                        </m:groupChr>
                      </m:e>
                      <m:lim>
                        <m:r>
                          <a:rPr lang="en-US" b="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𝐶𝑜𝑛𝑠𝑡𝑎𝑛𝑡</m:t>
                        </m:r>
                      </m:lim>
                    </m:limLow>
                    <m:r>
                      <a:rPr lang="en-US" b="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⋅</m:t>
                    </m:r>
                    <m:limUpp>
                      <m:limUppPr>
                        <m:ctrlPr>
                          <a:rPr lang="en-US" b="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limUppPr>
                      <m:e>
                        <m:groupChr>
                          <m:groupChrPr>
                            <m:chr m:val="⏞"/>
                            <m:pos m:val="top"/>
                            <m:vertJc m:val="bot"/>
                            <m:ctrlPr>
                              <a:rPr lang="en-US" b="0" i="1" dirty="0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groupChrPr>
                          <m:e>
                            <m:r>
                              <m:rPr>
                                <m:brk/>
                              </m:rPr>
                              <a:rPr lang="en-US" b="0" i="1" dirty="0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e>
                        </m:groupChr>
                      </m:e>
                      <m:lim>
                        <m:r>
                          <a:rPr lang="en-US" b="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𝑃𝑜𝑤𝑒𝑟</m:t>
                        </m:r>
                      </m:lim>
                    </m:limUpp>
                    <m:r>
                      <a:rPr lang="en-US" b="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⋅</m:t>
                    </m:r>
                    <m:limLow>
                      <m:limLowPr>
                        <m:ctrlPr>
                          <a:rPr lang="en-US" b="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limLowPr>
                      <m:e>
                        <m:groupChr>
                          <m:groupChrPr>
                            <m:chr m:val="⏟"/>
                            <m:ctrlPr>
                              <a:rPr lang="en-US" b="0" i="1" dirty="0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groupChrPr>
                          <m:e>
                            <m:sSup>
                              <m:sSupPr>
                                <m:ctrlPr>
                                  <a:rPr lang="en-US" i="1" dirty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b="0" i="1" dirty="0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𝐿</m:t>
                                </m:r>
                              </m:e>
                              <m:sup>
                                <m:r>
                                  <a:rPr lang="en-US" i="1" dirty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2−1</m:t>
                                </m:r>
                              </m:sup>
                            </m:sSup>
                          </m:e>
                        </m:groupChr>
                      </m:e>
                      <m:lim>
                        <m:eqArr>
                          <m:eqArrPr>
                            <m:ctrlPr>
                              <a:rPr lang="en-US" b="0" i="1" dirty="0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eqArrPr>
                          <m:e>
                            <m:r>
                              <a:rPr lang="en-US" b="0" i="1" dirty="0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𝑉𝑎𝑟𝑖𝑎𝑏𝑙𝑒</m:t>
                            </m:r>
                          </m:e>
                          <m:e>
                            <m:r>
                              <a:rPr lang="en-US" b="0" i="1" dirty="0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𝑃𝑜𝑤𝑒𝑟</m:t>
                            </m:r>
                            <m:r>
                              <a:rPr lang="en-US" b="0" i="1" dirty="0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 −1</m:t>
                            </m:r>
                          </m:e>
                        </m:eqArr>
                      </m:lim>
                    </m:limLow>
                    <m:r>
                      <a:rPr lang="en-US" b="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=4</m:t>
                    </m:r>
                    <m:r>
                      <a:rPr lang="en-US" b="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𝐿𝐾</m:t>
                    </m:r>
                  </m:oMath>
                </a14:m>
                <a:endParaRPr lang="en-US" dirty="0">
                  <a:solidFill>
                    <a:srgbClr val="FF0000"/>
                  </a:solidFill>
                </a:endParaRPr>
              </a:p>
              <a:p>
                <a:pPr lvl="3"/>
                <a:endParaRPr lang="en-US" dirty="0">
                  <a:solidFill>
                    <a:srgbClr val="FF0000"/>
                  </a:solidFill>
                </a:endParaRPr>
              </a:p>
              <a:p>
                <a:pPr lvl="1"/>
                <a14:m>
                  <m:oMath xmlns:m="http://schemas.openxmlformats.org/officeDocument/2006/math">
                    <m:r>
                      <a:rPr lang="en-US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𝑀</m:t>
                    </m:r>
                    <m:sSub>
                      <m:sSubPr>
                        <m:ctrlPr>
                          <a:rPr lang="en-US" b="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b="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𝐾</m:t>
                        </m:r>
                      </m:sub>
                    </m:sSub>
                    <m:r>
                      <a:rPr lang="en-US" b="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b="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𝜕</m:t>
                        </m:r>
                      </m:num>
                      <m:den>
                        <m:r>
                          <a:rPr lang="en-US" b="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𝜕</m:t>
                        </m:r>
                        <m:r>
                          <a:rPr lang="en-US" b="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𝐾</m:t>
                        </m:r>
                      </m:den>
                    </m:f>
                    <m:r>
                      <a:rPr lang="en-US" b="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2</m:t>
                    </m:r>
                    <m:sSup>
                      <m:sSupPr>
                        <m:ctrlPr>
                          <a:rPr lang="en-US" b="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𝐿</m:t>
                        </m:r>
                      </m:e>
                      <m:sup>
                        <m:r>
                          <a:rPr lang="en-US" b="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b="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𝐾</m:t>
                    </m:r>
                    <m:r>
                      <a:rPr lang="en-US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US" b="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  <m:sSup>
                          <m:sSupPr>
                            <m:ctrlPr>
                              <a:rPr lang="en-US" b="0" i="1" dirty="0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dirty="0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𝐿</m:t>
                            </m:r>
                          </m:e>
                          <m:sup>
                            <m:r>
                              <a:rPr lang="en-US" b="0" i="1" dirty="0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e>
                    </m:d>
                    <m:r>
                      <a:rPr lang="en-US" b="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⋅1⋅</m:t>
                    </m:r>
                    <m:sSup>
                      <m:sSupPr>
                        <m:ctrlPr>
                          <a:rPr lang="en-US" b="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𝐾</m:t>
                        </m:r>
                      </m:e>
                      <m:sup>
                        <m:r>
                          <a:rPr lang="en-US" b="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1−1</m:t>
                        </m:r>
                      </m:sup>
                    </m:sSup>
                    <m:r>
                      <a:rPr lang="en-US" b="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=2</m:t>
                    </m:r>
                    <m:sSup>
                      <m:sSupPr>
                        <m:ctrlPr>
                          <a:rPr lang="en-US" b="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𝐿</m:t>
                        </m:r>
                      </m:e>
                      <m:sup>
                        <m:r>
                          <a:rPr lang="en-US" b="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en-US" dirty="0">
                  <a:solidFill>
                    <a:srgbClr val="FF0000"/>
                  </a:solidFill>
                </a:endParaRPr>
              </a:p>
              <a:p>
                <a:pPr lvl="1"/>
                <a:endParaRPr lang="en-US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8B4D1D4-EA4B-DF09-BAF9-16891DCF122C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05" t="-126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FB0351-3B31-0A13-EF20-C4A3CC072A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FALL 2024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233D7A-D6BD-BE76-F1E0-6547AA8CCA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292573-8F29-6580-AFF7-797F8A9819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92564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2" id="{CF630E01-D107-42E5-8DFC-48302BB3DFE2}" vid="{4BEE81CA-F64C-419F-A97B-23D16F4EA3D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mc-presentation-template</Template>
  <TotalTime>4226</TotalTime>
  <Words>1286</Words>
  <Application>Microsoft Office PowerPoint</Application>
  <PresentationFormat>On-screen Show (4:3)</PresentationFormat>
  <Paragraphs>195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2" baseType="lpstr">
      <vt:lpstr>Arial</vt:lpstr>
      <vt:lpstr>Calibri</vt:lpstr>
      <vt:lpstr>Cambria Math</vt:lpstr>
      <vt:lpstr>Franklin Gothic Book</vt:lpstr>
      <vt:lpstr>Office Theme</vt:lpstr>
      <vt:lpstr>Quiz #5 Review</vt:lpstr>
      <vt:lpstr>Quiz #5 Recovery Office Hours</vt:lpstr>
      <vt:lpstr>Problem 1. Definitions</vt:lpstr>
      <vt:lpstr>Problem 1. Definitions</vt:lpstr>
      <vt:lpstr>Problem 2.A.</vt:lpstr>
      <vt:lpstr>Problem 2.B.</vt:lpstr>
      <vt:lpstr>Problem 2.C.</vt:lpstr>
      <vt:lpstr>Problem 2.D.</vt:lpstr>
      <vt:lpstr>Problem 3.A.</vt:lpstr>
      <vt:lpstr>Problem 3.B.</vt:lpstr>
      <vt:lpstr>Problem 3.C.</vt:lpstr>
      <vt:lpstr>Problem 3.D.</vt:lpstr>
      <vt:lpstr>Problem 3.D. (continued)</vt:lpstr>
      <vt:lpstr>Problem 4.A.</vt:lpstr>
      <vt:lpstr>Problem 4.B.</vt:lpstr>
      <vt:lpstr>Problem 4.C.</vt:lpstr>
      <vt:lpstr>Problem 4.B.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Intermediate Price Theory</dc:title>
  <dc:creator>Brian Park</dc:creator>
  <cp:lastModifiedBy>Brian Park</cp:lastModifiedBy>
  <cp:revision>85</cp:revision>
  <dcterms:created xsi:type="dcterms:W3CDTF">2023-08-17T23:00:51Z</dcterms:created>
  <dcterms:modified xsi:type="dcterms:W3CDTF">2024-11-08T20:47:05Z</dcterms:modified>
</cp:coreProperties>
</file>