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73" r:id="rId3"/>
    <p:sldId id="275" r:id="rId4"/>
    <p:sldId id="286" r:id="rId5"/>
    <p:sldId id="287" r:id="rId6"/>
    <p:sldId id="288" r:id="rId7"/>
    <p:sldId id="276" r:id="rId8"/>
    <p:sldId id="289" r:id="rId9"/>
    <p:sldId id="277" r:id="rId10"/>
    <p:sldId id="296" r:id="rId11"/>
    <p:sldId id="297" r:id="rId12"/>
    <p:sldId id="298" r:id="rId13"/>
    <p:sldId id="299" r:id="rId14"/>
    <p:sldId id="303" r:id="rId15"/>
    <p:sldId id="307" r:id="rId16"/>
    <p:sldId id="308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#4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find the expression for this consumer’s marginal rate of substitution between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definition of the marginal rate of substitution. For now, we will ignore the negative sign.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 r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formal expression for the consumer’s budget constraint.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8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>
                    <a:effectLst/>
                  </a:rPr>
                  <a:t>Find the optimal ratio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necessary for the consumer to maximize utility</a:t>
                </a:r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found by using the first-order condition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8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expression for the consumer’s demand function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optimal ratio found in 3.D, and the budget constraint from 3.C to find the optimal bundle.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consumers’ inverse demand functions.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24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E0F35-F1B3-5E91-5A73-60926BB81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142DF-E82F-C148-DF5D-2F1A6161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106ADB-EFD6-A4D1-6266-59603DA53E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market demand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b="0" dirty="0">
                    <a:solidFill>
                      <a:srgbClr val="FF0000"/>
                    </a:solidFill>
                  </a:rPr>
                  <a:t>When the market price is 30, consumer 1 will purchase…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=40−15=25</m:t>
                    </m:r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Meanwhile, consumer 2 will purchase…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30&lt;0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market demand will be the sum of both consumers, so 25.</a:t>
                </a:r>
              </a:p>
              <a:p>
                <a:pPr lvl="1"/>
                <a:endParaRPr lang="en-US" b="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106ADB-EFD6-A4D1-6266-59603DA53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4795D-7C82-0ED3-9A94-BAE68C9F0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C5196-663A-1982-9DF8-F4DF23AC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0A661-8653-4DB3-2BC2-23676805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68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0233F-B5F5-3E71-A6E9-0C9BEF712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DF820-6027-6CC4-8589-CF80FE5D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F4CFB7-1747-4AC6-74FA-17FCFF3470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market demand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1828800" lvl="4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b="0" dirty="0">
                    <a:solidFill>
                      <a:srgbClr val="FF0000"/>
                    </a:solidFill>
                  </a:rPr>
                  <a:t>When the market price is 10, consumer 1 will purchase…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=40−5=35</m:t>
                    </m:r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Meanwhile, consumer 2 will purchase…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10=10</m:t>
                    </m:r>
                  </m:oMath>
                </a14:m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market demand will be the sum of both consumers, so 45.</a:t>
                </a:r>
              </a:p>
              <a:p>
                <a:pPr lvl="1"/>
                <a:endParaRPr lang="en-US" b="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F4CFB7-1747-4AC6-74FA-17FCFF3470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5F851-DE1A-CF56-E35C-A258E217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8BF3-08D7-5329-2E37-573058D5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7338E-298A-8E98-4E27-57C92ACF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57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24AB2-7F7F-1053-EF13-793FEE53E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C3E3A-7F43-C77D-BE35-A3E6DEF1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C3C3F-97D1-7F74-0801-17E8FDFC29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11591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=40−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Plot both consumers’ demand and the market demand.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C3C3F-97D1-7F74-0801-17E8FDFC29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1159116"/>
              </a:xfrm>
              <a:blipFill>
                <a:blip r:embed="rId2"/>
                <a:stretch>
                  <a:fillRect l="-1005" t="-1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CF352-4EC1-AAAB-07A3-50B9F32E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22482-9847-78AD-7FF4-F650A542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1E72-E6F8-D231-C7BC-421E7C8C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81F0B02-AD7B-98DF-AF19-B554E9469E31}"/>
              </a:ext>
            </a:extLst>
          </p:cNvPr>
          <p:cNvCxnSpPr/>
          <p:nvPr/>
        </p:nvCxnSpPr>
        <p:spPr>
          <a:xfrm flipV="1">
            <a:off x="802255" y="3510953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8D6B45-FD56-4F4C-A727-E96183A5E92A}"/>
              </a:ext>
            </a:extLst>
          </p:cNvPr>
          <p:cNvCxnSpPr>
            <a:cxnSpLocks/>
          </p:cNvCxnSpPr>
          <p:nvPr/>
        </p:nvCxnSpPr>
        <p:spPr>
          <a:xfrm rot="5400000" flipV="1">
            <a:off x="1938784" y="4653234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D9114C-55F8-7B0D-68FD-1513B295D950}"/>
              </a:ext>
            </a:extLst>
          </p:cNvPr>
          <p:cNvCxnSpPr/>
          <p:nvPr/>
        </p:nvCxnSpPr>
        <p:spPr>
          <a:xfrm flipV="1">
            <a:off x="3547613" y="3510953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583DF3-3F1F-F82A-E022-0EDCE5E729B2}"/>
              </a:ext>
            </a:extLst>
          </p:cNvPr>
          <p:cNvCxnSpPr>
            <a:cxnSpLocks/>
          </p:cNvCxnSpPr>
          <p:nvPr/>
        </p:nvCxnSpPr>
        <p:spPr>
          <a:xfrm rot="5400000" flipV="1">
            <a:off x="4684142" y="4653234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F104A25-94CD-0FCF-C7AE-B9A36C67AE0F}"/>
              </a:ext>
            </a:extLst>
          </p:cNvPr>
          <p:cNvCxnSpPr/>
          <p:nvPr/>
        </p:nvCxnSpPr>
        <p:spPr>
          <a:xfrm flipV="1">
            <a:off x="6233663" y="3510953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7E98231-F844-959F-7DD7-1374253659BB}"/>
              </a:ext>
            </a:extLst>
          </p:cNvPr>
          <p:cNvCxnSpPr>
            <a:cxnSpLocks/>
          </p:cNvCxnSpPr>
          <p:nvPr/>
        </p:nvCxnSpPr>
        <p:spPr>
          <a:xfrm rot="5400000" flipV="1">
            <a:off x="7370192" y="4653234"/>
            <a:ext cx="0" cy="2514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DF100A-E217-BE02-7038-8F6485A8DFC9}"/>
              </a:ext>
            </a:extLst>
          </p:cNvPr>
          <p:cNvCxnSpPr/>
          <p:nvPr/>
        </p:nvCxnSpPr>
        <p:spPr>
          <a:xfrm>
            <a:off x="802255" y="4002657"/>
            <a:ext cx="7825237" cy="0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D458A2C-5857-E6F0-419B-64E589C82B60}"/>
              </a:ext>
            </a:extLst>
          </p:cNvPr>
          <p:cNvCxnSpPr/>
          <p:nvPr/>
        </p:nvCxnSpPr>
        <p:spPr>
          <a:xfrm>
            <a:off x="802255" y="5425057"/>
            <a:ext cx="7825237" cy="0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AD52F-D411-7FB2-84B9-2570D82AA4F2}"/>
              </a:ext>
            </a:extLst>
          </p:cNvPr>
          <p:cNvSpPr txBox="1"/>
          <p:nvPr/>
        </p:nvSpPr>
        <p:spPr>
          <a:xfrm>
            <a:off x="431799" y="3873260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2CA024-EBA3-F3AB-BDD1-8C331D7C9C7B}"/>
              </a:ext>
            </a:extLst>
          </p:cNvPr>
          <p:cNvSpPr txBox="1"/>
          <p:nvPr/>
        </p:nvSpPr>
        <p:spPr>
          <a:xfrm>
            <a:off x="431799" y="5295211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29DAFB-4441-6283-BC72-F158A0A58797}"/>
              </a:ext>
            </a:extLst>
          </p:cNvPr>
          <p:cNvCxnSpPr/>
          <p:nvPr/>
        </p:nvCxnSpPr>
        <p:spPr>
          <a:xfrm>
            <a:off x="802255" y="4002657"/>
            <a:ext cx="888522" cy="19078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198E9A4-2820-38E7-1DB5-784901F9DB41}"/>
              </a:ext>
            </a:extLst>
          </p:cNvPr>
          <p:cNvSpPr txBox="1"/>
          <p:nvPr/>
        </p:nvSpPr>
        <p:spPr>
          <a:xfrm>
            <a:off x="1512977" y="5910534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40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A462132-9531-4854-D184-F3D125614E20}"/>
              </a:ext>
            </a:extLst>
          </p:cNvPr>
          <p:cNvCxnSpPr/>
          <p:nvPr/>
        </p:nvCxnSpPr>
        <p:spPr>
          <a:xfrm>
            <a:off x="3547613" y="5425057"/>
            <a:ext cx="446537" cy="485477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8339C3F-DA19-263D-37B7-BC878F78D475}"/>
              </a:ext>
            </a:extLst>
          </p:cNvPr>
          <p:cNvSpPr txBox="1"/>
          <p:nvPr/>
        </p:nvSpPr>
        <p:spPr>
          <a:xfrm>
            <a:off x="3839835" y="5894748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00ACE2-1BD9-9CEF-1231-A3A1D3FDB1B2}"/>
              </a:ext>
            </a:extLst>
          </p:cNvPr>
          <p:cNvCxnSpPr>
            <a:cxnSpLocks/>
          </p:cNvCxnSpPr>
          <p:nvPr/>
        </p:nvCxnSpPr>
        <p:spPr>
          <a:xfrm>
            <a:off x="6233662" y="3996306"/>
            <a:ext cx="662437" cy="14224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2C61F75-D9A0-E8AF-1028-963B61FAC4BA}"/>
              </a:ext>
            </a:extLst>
          </p:cNvPr>
          <p:cNvCxnSpPr>
            <a:cxnSpLocks/>
          </p:cNvCxnSpPr>
          <p:nvPr/>
        </p:nvCxnSpPr>
        <p:spPr>
          <a:xfrm>
            <a:off x="6896100" y="5418707"/>
            <a:ext cx="618246" cy="49171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73F994-D944-691E-6A04-9DB51328C213}"/>
              </a:ext>
            </a:extLst>
          </p:cNvPr>
          <p:cNvSpPr txBox="1"/>
          <p:nvPr/>
        </p:nvSpPr>
        <p:spPr>
          <a:xfrm>
            <a:off x="7336546" y="5929342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60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1BDF158-3CA5-63B7-D31A-934DCA95ED59}"/>
              </a:ext>
            </a:extLst>
          </p:cNvPr>
          <p:cNvSpPr txBox="1"/>
          <p:nvPr/>
        </p:nvSpPr>
        <p:spPr>
          <a:xfrm>
            <a:off x="1315162" y="336582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Franklin Gothic Book" panose="020B0503020102020204" pitchFamily="34" charset="0"/>
              </a:rPr>
              <a:t>Consumer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065BA09-B6D5-FDF9-E399-0A48471D4E2A}"/>
              </a:ext>
            </a:extLst>
          </p:cNvPr>
          <p:cNvSpPr txBox="1"/>
          <p:nvPr/>
        </p:nvSpPr>
        <p:spPr>
          <a:xfrm>
            <a:off x="3994150" y="335655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Franklin Gothic Book" panose="020B0503020102020204" pitchFamily="34" charset="0"/>
              </a:rPr>
              <a:t>Consumer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A77ECB-7DDD-6324-3F29-F2BABB84D656}"/>
              </a:ext>
            </a:extLst>
          </p:cNvPr>
          <p:cNvSpPr txBox="1"/>
          <p:nvPr/>
        </p:nvSpPr>
        <p:spPr>
          <a:xfrm>
            <a:off x="6637022" y="3365824"/>
            <a:ext cx="1754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Franklin Gothic Book" panose="020B0503020102020204" pitchFamily="34" charset="0"/>
              </a:rPr>
              <a:t>Market Demand</a:t>
            </a:r>
          </a:p>
        </p:txBody>
      </p:sp>
    </p:spTree>
    <p:extLst>
      <p:ext uri="{BB962C8B-B14F-4D97-AF65-F5344CB8AC3E}">
        <p14:creationId xmlns:p14="http://schemas.microsoft.com/office/powerpoint/2010/main" val="355667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#4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Oct. 28</a:t>
            </a:r>
            <a:r>
              <a:rPr lang="en-US" baseline="30000" dirty="0"/>
              <a:t>th</a:t>
            </a:r>
            <a:r>
              <a:rPr lang="en-US" dirty="0"/>
              <a:t> ~ Nov. 1</a:t>
            </a:r>
            <a:r>
              <a:rPr lang="en-US" baseline="30000" dirty="0"/>
              <a:t>st</a:t>
            </a:r>
            <a:r>
              <a:rPr lang="en-US" dirty="0"/>
              <a:t>, 2024 (Mon ~ Fri)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ABSOLUTELY REQUIRED</a:t>
            </a:r>
            <a:r>
              <a:rPr lang="en-US" dirty="0"/>
              <a:t> that you review notes, problem sets, and homework assignments prior to the visit.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Substitution Effect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isolated change in the consumer’s demand for a product due solely to the changes in relative prices.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Slutsky Equation 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Equation that tell us that the Price Effect can be decomposed into the sum of the Substitution Effect and Income Effects.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Normal Goods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demand increase when the consumer’s income increase, vice versa.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income elasticity of demand is greater than 1.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The Engel Curve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curve that depicts the relationship between the quantity demanded of a good and the consumer’s income.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Necessary Goods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income elasticity of demand is greater than 0, but less than 1.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demand increase by less than 1% when the consumer’s income increase by 1%.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Ordinary Goods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quantity demanded increase when the price of said good decrease, vice versa.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analyzing a market with two goods, it is not possible for both goods to be inferior goods.</a:t>
            </a:r>
            <a:endParaRPr lang="en-US" sz="1600" dirty="0"/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Explanation to be given on the board.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0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substitution effect is greater in magnitude than the income effect in case the price of a good decreases, the good can be identified as a </a:t>
            </a:r>
            <a:r>
              <a:rPr lang="en-US" dirty="0" err="1"/>
              <a:t>Giffen</a:t>
            </a:r>
            <a:r>
              <a:rPr lang="en-US" dirty="0"/>
              <a:t> good</a:t>
            </a:r>
            <a:r>
              <a:rPr lang="en-US" dirty="0">
                <a:effectLst/>
              </a:rPr>
              <a:t>.</a:t>
            </a:r>
            <a:endParaRPr lang="en-US" dirty="0"/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Explanation to be given on the board.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6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“movement” from bundle B to bundle C represents the Slutsky substitution effect.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A1F726-E7A7-B55E-2520-42DCC871D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66" y="2755281"/>
            <a:ext cx="3531174" cy="35717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0CA3F7-225E-F0BF-2C11-5412B3B54C61}"/>
              </a:ext>
            </a:extLst>
          </p:cNvPr>
          <p:cNvSpPr txBox="1"/>
          <p:nvPr/>
        </p:nvSpPr>
        <p:spPr>
          <a:xfrm>
            <a:off x="4710023" y="2755281"/>
            <a:ext cx="38053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FALSE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First, the shift from B to C is an Income Effect.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Second, the method of preserving the consumer’s utility is the </a:t>
            </a:r>
            <a:r>
              <a:rPr lang="en-US" sz="20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Hicksian</a:t>
            </a:r>
            <a:r>
              <a:rPr lang="en-US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 approach.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1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Suppose that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 and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are substitutes. If the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increases, in general, the demand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 will decrease.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If the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increases, it most likely will mean the quantity demanded for good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decrease. Then, the consumers are more likely to substitute out the more expensive good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with its substitute, good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Find the marginal utility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Calculating the marginal utility will typically involve taking partial derivatives of the utility function.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𝐶𝑜𝑛𝑠𝑡𝑎𝑛𝑡</m:t>
                        </m: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Upp>
                      <m:limUp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𝑃𝑜𝑤𝑒𝑟</m:t>
                        </m:r>
                      </m:lim>
                    </m:limUp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2−1</m:t>
                                </m:r>
                              </m:sup>
                            </m:sSup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𝑉𝑎𝑟𝑖𝑎𝑏𝑙𝑒</m:t>
                            </m:r>
                          </m:e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eqAr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3860</TotalTime>
  <Words>1168</Words>
  <Application>Microsoft Office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Franklin Gothic Book</vt:lpstr>
      <vt:lpstr>Office Theme</vt:lpstr>
      <vt:lpstr>Quiz #4 Review</vt:lpstr>
      <vt:lpstr>Quiz #4 Recovery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3.D.</vt:lpstr>
      <vt:lpstr>Problem 3.E.</vt:lpstr>
      <vt:lpstr>Problem 4.A.</vt:lpstr>
      <vt:lpstr>Problem 4.B.</vt:lpstr>
      <vt:lpstr>Problem 4.B. (continued)</vt:lpstr>
      <vt:lpstr>Problem 4.C.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81</cp:revision>
  <dcterms:created xsi:type="dcterms:W3CDTF">2023-08-17T23:00:51Z</dcterms:created>
  <dcterms:modified xsi:type="dcterms:W3CDTF">2024-10-22T21:15:03Z</dcterms:modified>
</cp:coreProperties>
</file>