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56" r:id="rId2"/>
    <p:sldId id="273" r:id="rId3"/>
    <p:sldId id="275" r:id="rId4"/>
    <p:sldId id="286" r:id="rId5"/>
    <p:sldId id="287" r:id="rId6"/>
    <p:sldId id="288" r:id="rId7"/>
    <p:sldId id="276" r:id="rId8"/>
    <p:sldId id="289" r:id="rId9"/>
    <p:sldId id="277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293" r:id="rId20"/>
    <p:sldId id="305" r:id="rId21"/>
    <p:sldId id="30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#3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Assuming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find the expression for this consumer’s marginal rate of substitution between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Apply the definition of the marginal rate of substitution. For now, we will ignore the negative sign.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 r="-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54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formal expression for the consumer’s budget constraint.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Recall the setup for the budget constraint: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Total Expenditure = Budget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Amount spent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+ Amount spent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= Budget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81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>
                    <a:effectLst/>
                  </a:rPr>
                  <a:t>Find the optimal ratio of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effectLst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effectLst/>
                  </a:rPr>
                  <a:t> necessary for the consumer to maximize utility</a:t>
                </a:r>
                <a:r>
                  <a:rPr lang="en-US" dirty="0"/>
                  <a:t>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optimal ratio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found by using the first-order condition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4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⟹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87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consumer's optimal bundle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that maximizes utility.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Use the optimal ratio found in 3.D, and the budget constraint from 3.C to find the optimal bundle.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  ⟹  4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   </m:t>
                    </m:r>
                  </m:oMath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      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10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      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We found the optimal 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to be 10.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50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3.E. (Continued)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consumer's optimal bundle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that maximizes utility.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Using the optimal ratio from 3.D,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: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⟹  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=3⋅(10)  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</m:t>
                    </m:r>
                  </m:oMath>
                </a14:m>
                <a:endParaRPr lang="en-US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4"/>
                <a:endParaRPr lang="en-US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r>
                  <a:rPr lang="en-US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Therefore, the utility maximizing bundle for the consumer is: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=(10,30)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280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3.F.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=4,   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=8,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optimal ratio of goods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necessary for the consumer to maximize utility.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optimal ratio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still found by using the first-order condition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4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=24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⟹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Notice that now, this condition tells you that the consumer should purchase one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per each 6 units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!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 r="-1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83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=100,  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=4,   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=8,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consumer's optimal bundle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that maximizes utility under the new prices.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Using the (updated) budget constraint and the optimal ratio…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  ⟹  8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</m:t>
                    </m:r>
                  </m:oMath>
                </a14:m>
                <a:endParaRPr lang="en-US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      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      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Using the optimal ratio…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=6⋅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1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77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=100,  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=4,   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=8,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1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  <p:pic>
        <p:nvPicPr>
          <p:cNvPr id="8" name="Picture 7" descr="A graph of a function&#10;&#10;Description automatically generated">
            <a:extLst>
              <a:ext uri="{FF2B5EF4-FFF2-40B4-BE49-F238E27FC236}">
                <a16:creationId xmlns:a16="http://schemas.microsoft.com/office/drawing/2014/main" id="{4D1E2D3E-BA32-2ED8-41E3-216299D184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299251"/>
            <a:ext cx="41148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624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3.H. (Continued)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=100,  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=4,   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=8,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588427"/>
              </a:xfrm>
              <a:blipFill>
                <a:blip r:embed="rId2"/>
                <a:stretch>
                  <a:fillRect l="-1005" t="-1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  <p:pic>
        <p:nvPicPr>
          <p:cNvPr id="8" name="Picture 7" descr="A graph of a function&#10;&#10;Description automatically generated">
            <a:extLst>
              <a:ext uri="{FF2B5EF4-FFF2-40B4-BE49-F238E27FC236}">
                <a16:creationId xmlns:a16="http://schemas.microsoft.com/office/drawing/2014/main" id="{7A23B026-99BB-BECA-A7D7-85E30D69C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299251"/>
            <a:ext cx="41148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286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marginal utility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respectively.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Calculating the marginal utility will typically involve taking partial derivatives of the utility function!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=2⋅1⋅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1−1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+0=2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d>
                      <m:d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=0+3⋅1⋅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1−1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18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#3 Recovery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Oct. 4</a:t>
            </a:r>
            <a:r>
              <a:rPr lang="en-US" baseline="30000" dirty="0"/>
              <a:t>th</a:t>
            </a:r>
            <a:r>
              <a:rPr lang="en-US" dirty="0"/>
              <a:t> ~ Oct. 16</a:t>
            </a:r>
            <a:r>
              <a:rPr lang="en-US" baseline="30000" dirty="0"/>
              <a:t>th</a:t>
            </a:r>
            <a:r>
              <a:rPr lang="en-US" dirty="0"/>
              <a:t>, 2024 (Fri ~ Wed)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b="1" u="sng" dirty="0">
                <a:solidFill>
                  <a:srgbClr val="FF0000"/>
                </a:solidFill>
              </a:rPr>
              <a:t>ABSOLUTELY REQUIRED</a:t>
            </a:r>
            <a:r>
              <a:rPr lang="en-US" dirty="0"/>
              <a:t> that you review notes, problem sets, and homework assignments prior to the visit.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Recovery Rate: 50%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optimal ratio of goods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necessary for the consumer to maximize utility.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Since we are dealing with a linear utility function where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are perfect substitutes, the consumer should choose whichever good is more cost-effective (per-dollar marginal utility).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consumer should spend all their budget to purchase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exclusively.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45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consumer's optimal bundle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that maximizes utility.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Based on the result from Problem 4.B, the consumer spends all their money on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=(0,50)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09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effectLst/>
                  </a:rPr>
                  <a:t>Budget Set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Collection of all commodity bundles that the consumer can purchase based on their budget constraint.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effectLst/>
                  </a:rPr>
                  <a:t>Indifference Curve 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Collection of all commodity bundles that grant the consumer the same level of utility when consumed.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effectLst/>
                  </a:rPr>
                  <a:t>Marginal Rate of Substitution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marginal rate of substitution measures “how many 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the consumer willing to give up for one additional unit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effectLst/>
                  </a:rPr>
                  <a:t>Utility Function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Utility functions are tools that assign utility values to bundles of goods and services.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effectLst/>
                  </a:rPr>
                  <a:t>Market (Objective) Rate of Exchange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slope of the budget line, represents “how many 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that the consumer must give up to purchase one extra unit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.”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effectLst/>
                  </a:rPr>
                  <a:t>Marginal Utility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Utility derived from the consumption of one additional unit of a good or service.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8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, one should purchase more 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and less 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  <a:endParaRPr lang="en-US" sz="1600" dirty="0"/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TRUE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sSub>
                              <m:sSubPr>
                                <m:ctrlP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sSub>
                              <m:sSubPr>
                                <m:ctrlP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</m:e>
                    </m:box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box>
                      <m:box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den>
                        </m:f>
                      </m:e>
                    </m:box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the consumer is willing to give up more 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than the market requires them to afford one more unit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consumer should therefore give up some amount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(which is less than the maximum amount they were willing to give up) and purchase more 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560" r="-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0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effectLst/>
                  </a:rPr>
                  <a:t>The slope of the budget line represents “units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effectLst/>
                  </a:rPr>
                  <a:t> that the consumer is willing to give up for 1 extra unit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effectLst/>
                  </a:rPr>
                  <a:t>,” and the slope of the indifference curve represents the “units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effectLst/>
                  </a:rPr>
                  <a:t> that the consumer must give up for 1 extra unit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/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effectLst/>
                  </a:rPr>
                  <a:t>.”</a:t>
                </a:r>
                <a:endParaRPr lang="en-US" dirty="0"/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exact opposite is true.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6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, one should purchase more units of good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and less units of good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box>
                      <m:box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sSub>
                              <m:sSubPr>
                                <m:ctrlP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</m:e>
                    </m:box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represents the per-dollar marginal utility the consumer can attain by consuming good x.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offers a greater amount of marginal utility per dollar spent, the consumer should purchase more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less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r="-1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16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effectLst/>
                  </a:rPr>
                  <a:t>You can always calculate a consumer's marginal rate of substitution, as long as the consumer's preferences are rational.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two goods are perfect complements, we use the Leontief utility function, which does not have a well-defined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72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=4,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marginal utility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respectively.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Calculating the marginal utility will typically involve taking partial derivatives of the utility function.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d>
                              <m:dPr>
                                <m:ctrlP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sSup>
                                  <m:sSupPr>
                                    <m:ctrlP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e>
                            </m:d>
                          </m:e>
                        </m:groupChr>
                      </m:e>
                      <m:li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𝐶𝑜𝑛𝑠𝑡𝑎𝑛𝑡</m:t>
                        </m:r>
                      </m:lim>
                    </m:limLow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limUpp>
                      <m:limUp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groupChr>
                      </m:e>
                      <m:li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𝑃𝑜𝑤𝑒𝑟</m:t>
                        </m:r>
                      </m:lim>
                    </m:limUp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limLow>
                      <m:limLow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sSup>
                              <m:sSupPr>
                                <m:ctrlP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2−1</m:t>
                                </m:r>
                              </m:sup>
                            </m:sSup>
                          </m:e>
                        </m:groupChr>
                      </m:e>
                      <m:lim>
                        <m:eqArr>
                          <m:eqArr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𝑉𝑎𝑟𝑖𝑎𝑏𝑙𝑒</m:t>
                            </m:r>
                          </m:e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𝑃𝑜𝑤𝑒𝑟</m:t>
                            </m:r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e>
                        </m:eqArr>
                      </m:lim>
                    </m:limLow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⋅3⋅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3−1</m:t>
                        </m:r>
                      </m:sup>
                    </m:sSup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256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3813</TotalTime>
  <Words>1657</Words>
  <Application>Microsoft Office PowerPoint</Application>
  <PresentationFormat>On-screen Show (4:3)</PresentationFormat>
  <Paragraphs>228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Cambria Math</vt:lpstr>
      <vt:lpstr>Franklin Gothic Book</vt:lpstr>
      <vt:lpstr>Office Theme</vt:lpstr>
      <vt:lpstr>Quiz #3 Review</vt:lpstr>
      <vt:lpstr>Quiz #3 Recovery Office Hours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3.A.</vt:lpstr>
      <vt:lpstr>Problem 3.B.</vt:lpstr>
      <vt:lpstr>Problem 3.C.</vt:lpstr>
      <vt:lpstr>Problem 3.D.</vt:lpstr>
      <vt:lpstr>Problem 3.E.</vt:lpstr>
      <vt:lpstr>Problem 3.E. (Continued)</vt:lpstr>
      <vt:lpstr>Problem 3.F.</vt:lpstr>
      <vt:lpstr>Problem 3.G.</vt:lpstr>
      <vt:lpstr>Problem 3.H.</vt:lpstr>
      <vt:lpstr>Problem 3.H. (Continued)</vt:lpstr>
      <vt:lpstr>Problem 4.A.</vt:lpstr>
      <vt:lpstr>Problem 4.B.</vt:lpstr>
      <vt:lpstr>Problem 4.C.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79</cp:revision>
  <dcterms:created xsi:type="dcterms:W3CDTF">2023-08-17T23:00:51Z</dcterms:created>
  <dcterms:modified xsi:type="dcterms:W3CDTF">2024-10-04T16:17:49Z</dcterms:modified>
</cp:coreProperties>
</file>