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273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282F"/>
    <a:srgbClr val="F5CFD0"/>
    <a:srgbClr val="E05F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9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A6441-4E79-42FF-805B-86C90BDFD38D}" type="datetimeFigureOut">
              <a:rPr lang="en-US" smtClean="0"/>
              <a:t>9/6/2024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29054-221E-4755-818D-C35A08AFDB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8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2;p13">
            <a:extLst>
              <a:ext uri="{FF2B5EF4-FFF2-40B4-BE49-F238E27FC236}">
                <a16:creationId xmlns:a16="http://schemas.microsoft.com/office/drawing/2014/main" id="{BF16982E-3E38-0665-4F07-437DD3F0D5A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354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1F852EF2-DB2E-EDA3-947F-AD7E6C19EBD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810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297A800C-E47B-35AC-0EA8-24F3738049A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263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859BA894-242B-5A6C-EFD3-428444AAFEC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35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92;p13">
            <a:extLst>
              <a:ext uri="{FF2B5EF4-FFF2-40B4-BE49-F238E27FC236}">
                <a16:creationId xmlns:a16="http://schemas.microsoft.com/office/drawing/2014/main" id="{A5DC9873-6BF3-A825-551C-17B7FBCA97F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058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F820AB4E-4F46-3C81-9BD0-65A4D2A2DBE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459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Google Shape;101;p14">
            <a:extLst>
              <a:ext uri="{FF2B5EF4-FFF2-40B4-BE49-F238E27FC236}">
                <a16:creationId xmlns:a16="http://schemas.microsoft.com/office/drawing/2014/main" id="{C854E680-04A2-EA76-C6A6-8EF6A2AD0BB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425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Google Shape;101;p14">
            <a:extLst>
              <a:ext uri="{FF2B5EF4-FFF2-40B4-BE49-F238E27FC236}">
                <a16:creationId xmlns:a16="http://schemas.microsoft.com/office/drawing/2014/main" id="{0E4BED26-AE3D-9FD7-372D-89389F76110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195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Google Shape;101;p14">
            <a:extLst>
              <a:ext uri="{FF2B5EF4-FFF2-40B4-BE49-F238E27FC236}">
                <a16:creationId xmlns:a16="http://schemas.microsoft.com/office/drawing/2014/main" id="{63FB725D-7839-2629-E2FD-4289B983E67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98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ADE22408-2DD9-F1EF-2438-A0546996FB2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318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19CEB84E-A1D1-9AFA-DEC7-31056DF6BFA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11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  <a:cs typeface="Forte Forward" panose="020F0502020204030204" pitchFamily="2" charset="0"/>
              </a:defRPr>
            </a:lvl1pPr>
          </a:lstStyle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0777" y="6356351"/>
            <a:ext cx="5762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1;p13">
            <a:extLst>
              <a:ext uri="{FF2B5EF4-FFF2-40B4-BE49-F238E27FC236}">
                <a16:creationId xmlns:a16="http://schemas.microsoft.com/office/drawing/2014/main" id="{9C136CE5-665B-2FA1-3A31-86C4E8EC1DBB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423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595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alendly.com/brianhwpar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981AA-C880-955A-8ACC-D4284C4A7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585" y="1122363"/>
            <a:ext cx="8108830" cy="2387600"/>
          </a:xfrm>
        </p:spPr>
        <p:txBody>
          <a:bodyPr>
            <a:normAutofit/>
          </a:bodyPr>
          <a:lstStyle/>
          <a:p>
            <a:r>
              <a:rPr lang="en-US" dirty="0"/>
              <a:t>Quiz #1 Review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68834-9371-0482-209B-C2EBDB2D9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ECON 300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A60A-CBE6-B5CE-B9CE-C7DC9386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F44A7-8470-0B18-F1D2-F47845ECB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BCC6C-06D2-CC1B-BC1A-B87124A3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06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2.B.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You return to the pizzeria that sells slices of pizza and soft drinks. Now, each slice of pizza costs $6, and a soft drink costs $6, and your budget is still $60.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Express your new budget constraint formally.</a:t>
                </a:r>
                <a:endParaRPr lang="en-US" b="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:endParaRPr lang="en-US" sz="16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6×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𝑃𝑖𝑧𝑧𝑎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+6×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𝑆𝑜𝑓𝑡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𝐷𝑟𝑖𝑛𝑘𝑠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=60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17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365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2.C.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Plot and label your old and new budget constraints below.</a:t>
            </a:r>
            <a:endParaRPr lang="en-US" sz="1600" i="1" dirty="0">
              <a:solidFill>
                <a:srgbClr val="FF0000"/>
              </a:solidFill>
              <a:latin typeface="Cambria Math" panose="020405030504060302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11</a:t>
            </a:fld>
            <a:endParaRPr lang="en-US" dirty="0"/>
          </a:p>
        </p:txBody>
      </p:sp>
      <p:pic>
        <p:nvPicPr>
          <p:cNvPr id="8" name="Picture 7" descr="A graph of a drink and pizza&#10;&#10;Description automatically generated">
            <a:extLst>
              <a:ext uri="{FF2B5EF4-FFF2-40B4-BE49-F238E27FC236}">
                <a16:creationId xmlns:a16="http://schemas.microsoft.com/office/drawing/2014/main" id="{632D23D6-99EE-4AFC-37AA-7085BD0EAC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519363"/>
            <a:ext cx="36576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736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return to the pizzeria that sells slices of pizza and soft drinks. Now, each slice of pizza costs $6, and a soft drink costs $6, and your budget is still $60.</a:t>
            </a:r>
          </a:p>
          <a:p>
            <a:pPr lvl="3"/>
            <a:endParaRPr lang="en-US" dirty="0"/>
          </a:p>
          <a:p>
            <a:r>
              <a:rPr lang="en-US" dirty="0"/>
              <a:t>Would you have been happy with this change if you were the customer? Why?</a:t>
            </a:r>
            <a:endParaRPr lang="en-US" b="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1600" i="1" dirty="0">
              <a:solidFill>
                <a:srgbClr val="FF0000"/>
              </a:solidFill>
              <a:latin typeface="Cambria Math" panose="02040503050406030204" pitchFamily="18" charset="0"/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In general, you would not be happy with this change, as your budget set is now smaller: you can afford less stuff.</a:t>
            </a:r>
          </a:p>
          <a:p>
            <a:pPr lvl="3"/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Exception being if you absolutely hate soft drinks, to the point that consuming them would cause discomfort. That is, if soft drinks are “bads” not “goods.”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017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return to the pizzeria that sells slices of pizza and soft drinks. Now, each slice of pizza costs $6, and a soft drink costs $6, and your budget is still $60.</a:t>
            </a:r>
          </a:p>
          <a:p>
            <a:pPr lvl="3"/>
            <a:endParaRPr lang="en-US" dirty="0"/>
          </a:p>
          <a:p>
            <a:r>
              <a:rPr lang="en-US" dirty="0"/>
              <a:t>If you had no information about someone’s preferences, would you be able to tell if they were more or less happy due to this change in prices? How? Why?</a:t>
            </a:r>
          </a:p>
          <a:p>
            <a:endParaRPr lang="en-US" sz="1600" i="1" dirty="0">
              <a:solidFill>
                <a:srgbClr val="FF0000"/>
              </a:solidFill>
              <a:latin typeface="Cambria Math" panose="02040503050406030204" pitchFamily="18" charset="0"/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Effectively the same question as problem 2.D.</a:t>
            </a:r>
          </a:p>
          <a:p>
            <a:pPr lvl="4"/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The only difference is that you can’t determine if soft drinks are goods or bads for the consumer. The exception would be the consumer who only purchases pizza.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37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#1 Recovery Office Hours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https://calendly.com/brianhwpark</a:t>
            </a:r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Venue: Rm. 248 Center for Science and Business</a:t>
            </a:r>
          </a:p>
          <a:p>
            <a:pPr lvl="3"/>
            <a:endParaRPr lang="en-US" dirty="0"/>
          </a:p>
          <a:p>
            <a:r>
              <a:rPr lang="en-US" dirty="0"/>
              <a:t>Dates: Sep. 9</a:t>
            </a:r>
            <a:r>
              <a:rPr lang="en-US" baseline="30000" dirty="0"/>
              <a:t>th</a:t>
            </a:r>
            <a:r>
              <a:rPr lang="en-US" dirty="0"/>
              <a:t> ~ Sep. 13</a:t>
            </a:r>
            <a:r>
              <a:rPr lang="en-US" baseline="30000" dirty="0"/>
              <a:t>th</a:t>
            </a:r>
            <a:r>
              <a:rPr lang="en-US" dirty="0"/>
              <a:t>, 2024 (Mon ~ Fri)</a:t>
            </a:r>
          </a:p>
          <a:p>
            <a:pPr lvl="3"/>
            <a:endParaRPr lang="en-US" dirty="0"/>
          </a:p>
          <a:p>
            <a:r>
              <a:rPr lang="en-US" dirty="0"/>
              <a:t>Length: 30 Minutes per Session</a:t>
            </a:r>
          </a:p>
          <a:p>
            <a:pPr lvl="3"/>
            <a:endParaRPr lang="en-US" dirty="0"/>
          </a:p>
          <a:p>
            <a:r>
              <a:rPr lang="en-US" dirty="0"/>
              <a:t>Use the Whiteboard / Paper to correct your answers.</a:t>
            </a:r>
          </a:p>
          <a:p>
            <a:pPr lvl="3"/>
            <a:endParaRPr lang="en-US" dirty="0"/>
          </a:p>
          <a:p>
            <a:r>
              <a:rPr lang="en-US" dirty="0"/>
              <a:t>Recovery Rate: 50%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312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1.A.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You are walking into a pizzeria that sells slices of pizza and soft drinks. Each slice of pizza costs $6, and a soft drink costs $4, and your budget is $60.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If you are only interested in pizza, how many slices can you afford?</a:t>
                </a:r>
              </a:p>
              <a:p>
                <a:endParaRPr lang="en-US" sz="1600" dirty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𝐴𝑚𝑜𝑢𝑛𝑡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𝑀𝑜𝑛𝑒𝑦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𝑌𝑜𝑢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𝐻𝑎𝑣𝑒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𝑃𝑟𝑖𝑐𝑒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1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𝑆𝑙𝑖𝑐𝑒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𝑃𝑖𝑧𝑧𝑎</m:t>
                        </m:r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$60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$6</m:t>
                        </m:r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lvl="4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Spending all your money on pizza, you can purchase 10 slices of pizza.</a:t>
                </a:r>
              </a:p>
              <a:p>
                <a:pPr lvl="1"/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203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1.B.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You are walking into a pizzeria that sells slices of pizza and soft drinks. Each slice of pizza costs $6, and a soft drink costs $4, and your budget is $60.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If you are only interested in soft drinks, how many cups can you afford?</a:t>
                </a:r>
              </a:p>
              <a:p>
                <a:endParaRPr lang="en-US" sz="1600" dirty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𝐴𝑚𝑜𝑢𝑛𝑡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𝑀𝑜𝑛𝑒𝑦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𝑌𝑜𝑢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𝐻𝑎𝑣𝑒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𝑃𝑟𝑖𝑐𝑒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1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𝐶𝑢𝑝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𝑆𝑜𝑓𝑡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𝐷𝑟𝑖𝑛𝑘</m:t>
                        </m:r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$60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$4</m:t>
                        </m:r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=15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lvl="4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Spending all your money on soft drinks, you can purchase 15 cups.</a:t>
                </a:r>
              </a:p>
              <a:p>
                <a:pPr lvl="1"/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716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1.C.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your answers from 1.A. and 1.B., plot your budget constraint below:</a:t>
            </a:r>
          </a:p>
          <a:p>
            <a:endParaRPr lang="en-US" sz="1600" dirty="0"/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5</a:t>
            </a:fld>
            <a:endParaRPr lang="en-US" dirty="0"/>
          </a:p>
        </p:txBody>
      </p:sp>
      <p:pic>
        <p:nvPicPr>
          <p:cNvPr id="10" name="Picture 9" descr="A red line graph on a white background&#10;&#10;Description automatically generated">
            <a:extLst>
              <a:ext uri="{FF2B5EF4-FFF2-40B4-BE49-F238E27FC236}">
                <a16:creationId xmlns:a16="http://schemas.microsoft.com/office/drawing/2014/main" id="{B39920AD-33FA-4B22-F707-590740A829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654299"/>
            <a:ext cx="36576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256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1.D.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You are walking into a pizzeria that sells slices of pizza and soft drinks. Each slice of pizza costs $6, and a soft drink costs $4, and your budget is $60.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Express your budget constraint formally.</a:t>
                </a:r>
                <a:endParaRPr lang="en-US" b="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:endParaRPr lang="en-US" sz="16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Total Expenditure should be less than or equal to your budget.</a:t>
                </a:r>
              </a:p>
              <a:p>
                <a:pPr lvl="3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(Amount of Money Spent on Pizza) + (Amount of Money Spent on Soft Drinks)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Amount of Money You Have </a:t>
                </a:r>
              </a:p>
              <a:p>
                <a:pPr lvl="3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×(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𝑷𝒊𝒛𝒛𝒂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×(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𝑺𝒐𝒇𝒕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𝑫𝒓𝒊𝒏𝒌𝒔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𝟔𝟎</m:t>
                    </m:r>
                  </m:oMath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FEE8E2-669F-A608-DFCE-BD31028C87EF}"/>
              </a:ext>
            </a:extLst>
          </p:cNvPr>
          <p:cNvSpPr/>
          <p:nvPr/>
        </p:nvSpPr>
        <p:spPr>
          <a:xfrm>
            <a:off x="1345721" y="5357005"/>
            <a:ext cx="4589254" cy="48308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159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1.E.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You are walking into a pizzeria that sells slices of pizza and soft drinks. Each slice of pizza costs $6, and a soft drink costs $4, and your budget is $60.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Calculate the slope of the budget line.</a:t>
                </a:r>
                <a:endParaRPr lang="en-US" b="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:endParaRPr lang="en-US" sz="16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Use the intercepts, the points where the graph meets the axes.</a:t>
                </a:r>
              </a:p>
              <a:p>
                <a:pPr lvl="3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(15 soft drinks and 0 pizza), and (0 soft drinks and 10 pizza).</a:t>
                </a:r>
                <a:endParaRPr lang="en-US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lvl="3"/>
                <a:endParaRPr lang="en-US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𝑅𝑖𝑠𝑒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𝑅𝑢𝑛</m:t>
                        </m:r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𝐿𝑒𝑠𝑠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𝑆𝑜𝑓𝑡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𝐷𝑟𝑖𝑛𝑘𝑠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𝑓𝑟𝑜𝑚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15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𝑡𝑜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0)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𝑀𝑜𝑟𝑒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𝑆𝑙𝑖𝑐𝑒𝑠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𝑃𝑖𝑧𝑧𝑎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𝑓𝑟𝑜𝑚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0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𝑡𝑜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10)</m:t>
                        </m:r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−15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993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1.F.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walking into a pizzeria that sells slices of pizza and soft drinks. Each slice of pizza costs $6, and a soft drink costs $4, and your budget is $60.</a:t>
            </a:r>
          </a:p>
          <a:p>
            <a:pPr lvl="3"/>
            <a:endParaRPr lang="en-US" dirty="0"/>
          </a:p>
          <a:p>
            <a:r>
              <a:rPr lang="en-US" dirty="0"/>
              <a:t>In your own words, explain how you would interpret the slope of the budget line.</a:t>
            </a:r>
            <a:endParaRPr lang="en-US" b="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1600" i="1" dirty="0">
              <a:solidFill>
                <a:srgbClr val="FF0000"/>
              </a:solidFill>
              <a:latin typeface="Cambria Math" panose="02040503050406030204" pitchFamily="18" charset="0"/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The slope of the budget line represents the cups of soft drinks that you must give up to purchase one slice of pizza.</a:t>
            </a:r>
          </a:p>
          <a:p>
            <a:pPr lvl="3"/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“Market Rate of Exchange,” or the “Objective Rate of Exchange.”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31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2.A.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return to the pizzeria that sells slices of pizza and soft drinks. Now, each slice of pizza costs $6, and a soft drink costs $6, and your budget is still $60.</a:t>
            </a:r>
          </a:p>
          <a:p>
            <a:pPr lvl="3"/>
            <a:endParaRPr lang="en-US" dirty="0"/>
          </a:p>
          <a:p>
            <a:r>
              <a:rPr lang="en-US" dirty="0"/>
              <a:t>Did your budget set shrink or expand? Why?</a:t>
            </a:r>
            <a:endParaRPr lang="en-US" b="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1600" i="1" dirty="0">
              <a:solidFill>
                <a:srgbClr val="FF0000"/>
              </a:solidFill>
              <a:latin typeface="Cambria Math" panose="02040503050406030204" pitchFamily="18" charset="0"/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The budget set, which are the bundles that you can afford, will shrink since the price of goods has increased.</a:t>
            </a:r>
          </a:p>
          <a:p>
            <a:pPr lvl="3"/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For instance, a consumer can no longer purchase 15 soft drinks and 0 slices of pizza.</a:t>
            </a:r>
          </a:p>
          <a:p>
            <a:pPr lvl="3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768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F630E01-D107-42E5-8DFC-48302BB3DFE2}" vid="{4BEE81CA-F64C-419F-A97B-23D16F4EA3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mc-presentation-template</Template>
  <TotalTime>3482</TotalTime>
  <Words>1045</Words>
  <Application>Microsoft Office PowerPoint</Application>
  <PresentationFormat>On-screen Show (4:3)</PresentationFormat>
  <Paragraphs>131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Cambria Math</vt:lpstr>
      <vt:lpstr>Franklin Gothic Book</vt:lpstr>
      <vt:lpstr>Office Theme</vt:lpstr>
      <vt:lpstr>Quiz #1 Review</vt:lpstr>
      <vt:lpstr>Quiz #1 Recovery Office Hours</vt:lpstr>
      <vt:lpstr>Problem 1.A.</vt:lpstr>
      <vt:lpstr>Problem 1.B.</vt:lpstr>
      <vt:lpstr>Problem 1.C.</vt:lpstr>
      <vt:lpstr>Problem 1.D.</vt:lpstr>
      <vt:lpstr>Problem 1.E.</vt:lpstr>
      <vt:lpstr>Problem 1.F.</vt:lpstr>
      <vt:lpstr>Problem 2.A.</vt:lpstr>
      <vt:lpstr>Problem 2.B.</vt:lpstr>
      <vt:lpstr>Problem 2.C.</vt:lpstr>
      <vt:lpstr>Problem 2.D.</vt:lpstr>
      <vt:lpstr>Problem 2.E.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Price Theory</dc:title>
  <dc:creator>Brian Park</dc:creator>
  <cp:lastModifiedBy>Brian Park</cp:lastModifiedBy>
  <cp:revision>72</cp:revision>
  <dcterms:created xsi:type="dcterms:W3CDTF">2023-08-17T23:00:51Z</dcterms:created>
  <dcterms:modified xsi:type="dcterms:W3CDTF">2024-09-06T15:26:43Z</dcterms:modified>
</cp:coreProperties>
</file>