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4"/>
  </p:notesMasterIdLst>
  <p:sldIdLst>
    <p:sldId id="256" r:id="rId2"/>
    <p:sldId id="273" r:id="rId3"/>
    <p:sldId id="275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317" r:id="rId22"/>
    <p:sldId id="318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282F"/>
    <a:srgbClr val="F5CFD0"/>
    <a:srgbClr val="E05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660"/>
  </p:normalViewPr>
  <p:slideViewPr>
    <p:cSldViewPr snapToGrid="0">
      <p:cViewPr varScale="1">
        <p:scale>
          <a:sx n="82" d="100"/>
          <a:sy n="82" d="100"/>
        </p:scale>
        <p:origin x="11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A6441-4E79-42FF-805B-86C90BDFD38D}" type="datetimeFigureOut">
              <a:rPr lang="en-US" smtClean="0"/>
              <a:t>11/13/2023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29054-221E-4755-818D-C35A08AFDB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8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2;p13">
            <a:extLst>
              <a:ext uri="{FF2B5EF4-FFF2-40B4-BE49-F238E27FC236}">
                <a16:creationId xmlns:a16="http://schemas.microsoft.com/office/drawing/2014/main" id="{BF16982E-3E38-0665-4F07-437DD3F0D5A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3549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1F852EF2-DB2E-EDA3-947F-AD7E6C19EBD8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810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297A800C-E47B-35AC-0EA8-24F3738049A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2633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101;p14">
            <a:extLst>
              <a:ext uri="{FF2B5EF4-FFF2-40B4-BE49-F238E27FC236}">
                <a16:creationId xmlns:a16="http://schemas.microsoft.com/office/drawing/2014/main" id="{859BA894-242B-5A6C-EFD3-428444AAFEC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9735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>
            <a:normAutofit/>
          </a:bodyPr>
          <a:lstStyle>
            <a:lvl1pPr marL="0" indent="0" algn="ctr">
              <a:buNone/>
              <a:defRPr sz="3200" b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92;p13">
            <a:extLst>
              <a:ext uri="{FF2B5EF4-FFF2-40B4-BE49-F238E27FC236}">
                <a16:creationId xmlns:a16="http://schemas.microsoft.com/office/drawing/2014/main" id="{A5DC9873-6BF3-A825-551C-17B7FBCA97F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34323" y="228601"/>
            <a:ext cx="1875353" cy="9905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058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F820AB4E-4F46-3C81-9BD0-65A4D2A2DBE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4596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Google Shape;101;p14">
            <a:extLst>
              <a:ext uri="{FF2B5EF4-FFF2-40B4-BE49-F238E27FC236}">
                <a16:creationId xmlns:a16="http://schemas.microsoft.com/office/drawing/2014/main" id="{C854E680-04A2-EA76-C6A6-8EF6A2AD0BB9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257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Google Shape;101;p14">
            <a:extLst>
              <a:ext uri="{FF2B5EF4-FFF2-40B4-BE49-F238E27FC236}">
                <a16:creationId xmlns:a16="http://schemas.microsoft.com/office/drawing/2014/main" id="{0E4BED26-AE3D-9FD7-372D-89389F76110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955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Google Shape;101;p14">
            <a:extLst>
              <a:ext uri="{FF2B5EF4-FFF2-40B4-BE49-F238E27FC236}">
                <a16:creationId xmlns:a16="http://schemas.microsoft.com/office/drawing/2014/main" id="{63FB725D-7839-2629-E2FD-4289B983E673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98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ADE22408-2DD9-F1EF-2438-A0546996FB2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318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Google Shape;101;p14">
            <a:extLst>
              <a:ext uri="{FF2B5EF4-FFF2-40B4-BE49-F238E27FC236}">
                <a16:creationId xmlns:a16="http://schemas.microsoft.com/office/drawing/2014/main" id="{19CEB84E-A1D1-9AFA-DEC7-31056DF6BFA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91293" y="228603"/>
            <a:ext cx="459642" cy="7619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1165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  <a:cs typeface="Forte Forward" panose="020F0502020204030204" pitchFamily="2" charset="0"/>
              </a:defRPr>
            </a:lvl1pPr>
          </a:lstStyle>
          <a:p>
            <a:r>
              <a:rPr lang="en-US" dirty="0"/>
              <a:t>Fall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0777" y="6356351"/>
            <a:ext cx="5762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</a:lstStyle>
          <a:p>
            <a:fld id="{1A980C56-831A-4EAB-9EDE-57C090F4F877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Google Shape;91;p13">
            <a:extLst>
              <a:ext uri="{FF2B5EF4-FFF2-40B4-BE49-F238E27FC236}">
                <a16:creationId xmlns:a16="http://schemas.microsoft.com/office/drawing/2014/main" id="{9C136CE5-665B-2FA1-3A31-86C4E8EC1DBB}"/>
              </a:ext>
            </a:extLst>
          </p:cNvPr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423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5955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Franklin Gothic Book" panose="020B05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alendly.com/brianhwpark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981AA-C880-955A-8ACC-D4284C4A7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585" y="1122363"/>
            <a:ext cx="8108830" cy="2387600"/>
          </a:xfrm>
        </p:spPr>
        <p:txBody>
          <a:bodyPr>
            <a:normAutofit/>
          </a:bodyPr>
          <a:lstStyle/>
          <a:p>
            <a:r>
              <a:rPr lang="en-US" dirty="0"/>
              <a:t>Quiz #4 Review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868834-9371-0482-209B-C2EBDB2D93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ECON 300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A60A-CBE6-B5CE-B9CE-C7DC93869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44A7-8470-0B18-F1D2-F47845ECB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BCC6C-06D2-CC1B-BC1A-B87124A36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06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Parameters: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100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300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)=</m:t>
                    </m:r>
                    <m:r>
                      <m:rPr>
                        <m:sty m:val="p"/>
                      </m:rPr>
                      <a:rPr lang="en-US" dirty="0">
                        <a:latin typeface="Cambria Math" panose="02040503050406030204" pitchFamily="18" charset="0"/>
                      </a:rPr>
                      <m:t>min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⁡{3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Find the optimal input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/>
                  <a:t> for some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.</a:t>
                </a:r>
              </a:p>
              <a:p>
                <a:endParaRPr lang="en-US" sz="500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Start with the constraint, which is the production quota:</a:t>
                </a:r>
              </a:p>
              <a:p>
                <a:pPr lvl="4"/>
                <a:endParaRPr lang="en-US" sz="5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min</m:t>
                          </m:r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  <m:r>
                                <a:rPr 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 dirty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</m:d>
                        </m:e>
                      </m:func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endParaRPr lang="en-US" sz="5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Apply the rule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to the constraint above:</a:t>
                </a:r>
              </a:p>
              <a:p>
                <a:pPr lvl="1"/>
                <a:endParaRPr lang="en-US" sz="5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min</m:t>
                          </m:r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,3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⟹   3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⟹   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33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3.C.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667249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Parameters: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100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300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)=</m:t>
                    </m:r>
                    <m:r>
                      <m:rPr>
                        <m:sty m:val="p"/>
                      </m:rPr>
                      <a:rPr lang="en-US" dirty="0">
                        <a:latin typeface="Cambria Math" panose="02040503050406030204" pitchFamily="18" charset="0"/>
                      </a:rPr>
                      <m:t>min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⁡{3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Find the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𝑇𝐶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𝐴𝑇𝐶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𝑀𝐶</m:t>
                    </m:r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b="0" dirty="0"/>
              </a:p>
              <a:p>
                <a:endParaRPr lang="en-US" sz="500" b="0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Total cost is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𝑤𝐿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𝑟𝐾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, the amount of money spent on production:</a:t>
                </a:r>
              </a:p>
              <a:p>
                <a:pPr lvl="4"/>
                <a:endParaRPr lang="en-US" sz="5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=100⋅</m:t>
                      </m:r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+300⋅</m:t>
                      </m:r>
                      <m:box>
                        <m:boxPr>
                          <m:ctrlPr>
                            <a:rPr lang="en-US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num>
                            <m:den>
                              <m:r>
                                <a:rPr lang="en-US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box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=200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US" sz="5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endParaRPr lang="en-US" sz="5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Average cost is Total Cost divided by quantity:</a:t>
                </a:r>
              </a:p>
              <a:p>
                <a:pPr lvl="1"/>
                <a:endParaRPr lang="en-US" sz="5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𝐴𝑇𝐶</m:t>
                      </m:r>
                      <m:d>
                        <m:dPr>
                          <m:ctrl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𝑇𝐶</m:t>
                              </m:r>
                              <m:r>
                                <a:rPr lang="en-US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  <m:r>
                                <a:rPr lang="en-US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den>
                          </m:f>
                        </m:e>
                      </m:box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=200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endParaRPr lang="en-US" sz="5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Marginal cost is the derivative of the total cost function:</a:t>
                </a:r>
              </a:p>
              <a:p>
                <a:pPr lvl="1"/>
                <a:endParaRPr lang="en-US" sz="5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𝑀𝐶</m:t>
                      </m:r>
                      <m:d>
                        <m:dPr>
                          <m:ctrl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𝑑𝑇𝐶</m:t>
                              </m:r>
                              <m:r>
                                <a:rPr lang="en-US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  <m:r>
                                <a:rPr lang="en-US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den>
                          </m:f>
                        </m:e>
                      </m:box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=200⋅1⋅</m:t>
                      </m:r>
                      <m:sSup>
                        <m:sSupPr>
                          <m:ctrlP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en-US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1−1</m:t>
                          </m:r>
                        </m:sup>
                      </m:sSup>
                      <m:r>
                        <a:rPr lang="en-US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=200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667249"/>
              </a:xfrm>
              <a:blipFill>
                <a:blip r:embed="rId2"/>
                <a:stretch>
                  <a:fillRect l="-1005" t="-1697" r="-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10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667249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Parameters: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100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300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ac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b="0" dirty="0"/>
              </a:p>
              <a:p>
                <a:pPr lvl="3"/>
                <a:endParaRPr lang="en-US" dirty="0"/>
              </a:p>
              <a:p>
                <a:r>
                  <a:rPr lang="en-US" dirty="0"/>
                  <a:t>What is the short run conditional factor demand when the production quota is 80?</a:t>
                </a:r>
              </a:p>
              <a:p>
                <a:pPr marL="457200" lvl="1" indent="0">
                  <a:buNone/>
                </a:pPr>
                <a:endParaRPr lang="en-US" sz="5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Since we must produce 80 output, use the production function…</a:t>
                </a:r>
              </a:p>
              <a:p>
                <a:pPr lvl="1"/>
                <a:endParaRPr lang="en-US" sz="5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=80  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 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80   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 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⋅8=80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endParaRPr lang="en-US" sz="5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So, the short run conditional factor demand is 80.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667249"/>
              </a:xfrm>
              <a:blipFill>
                <a:blip r:embed="rId2"/>
                <a:stretch>
                  <a:fillRect l="-1005" t="-1697" r="-1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00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667249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Parameters: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100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300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ac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b="0" dirty="0"/>
              </a:p>
              <a:p>
                <a:pPr lvl="3"/>
                <a:endParaRPr lang="en-US" dirty="0"/>
              </a:p>
              <a:p>
                <a:r>
                  <a:rPr lang="en-US" dirty="0"/>
                  <a:t>Calculate the short run total cost for this firm.</a:t>
                </a:r>
              </a:p>
              <a:p>
                <a:endParaRPr lang="en-US" sz="5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Short run total cost is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, so…</a:t>
                </a:r>
              </a:p>
              <a:p>
                <a:pPr lvl="1"/>
                <a:endParaRPr lang="en-US" sz="5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𝑆𝑇𝐶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=80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=100⋅10+300⋅2=1,600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667249"/>
              </a:xfrm>
              <a:blipFill>
                <a:blip r:embed="rId2"/>
                <a:stretch>
                  <a:fillRect l="-1005" t="-16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688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667249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Parameters: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100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300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ac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b="0" dirty="0"/>
              </a:p>
              <a:p>
                <a:pPr lvl="3"/>
                <a:endParaRPr lang="en-US" dirty="0"/>
              </a:p>
              <a:p>
                <a:r>
                  <a:rPr lang="en-US" dirty="0"/>
                  <a:t>What is the marginal product of labor and capital?</a:t>
                </a:r>
              </a:p>
              <a:p>
                <a:endParaRPr lang="en-US" sz="5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marginal product of labor is…</a:t>
                </a:r>
              </a:p>
              <a:p>
                <a:pPr lvl="1"/>
                <a:endParaRPr lang="en-US" sz="5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⋅1⋅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1−1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endParaRPr lang="en-US" sz="5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marginal product of capital is…</a:t>
                </a:r>
              </a:p>
              <a:p>
                <a:pPr lvl="1"/>
                <a:endParaRPr lang="en-US" sz="5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⋅3⋅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3−1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667249"/>
              </a:xfrm>
              <a:blipFill>
                <a:blip r:embed="rId2"/>
                <a:stretch>
                  <a:fillRect l="-1005" t="-16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79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4.D.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667249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Parameters: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100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300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ac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b="0" dirty="0"/>
              </a:p>
              <a:p>
                <a:pPr lvl="3"/>
                <a:endParaRPr lang="en-US" dirty="0"/>
              </a:p>
              <a:p>
                <a:r>
                  <a:rPr lang="en-US" dirty="0"/>
                  <a:t>Assume that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𝑀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/>
                  <a:t> . Find the Marginal Rate of Technical Substitution.</a:t>
                </a:r>
              </a:p>
              <a:p>
                <a:endParaRPr lang="en-US" sz="5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marginal rate of technical substitution is defined as:</a:t>
                </a:r>
              </a:p>
              <a:p>
                <a:pPr lvl="1"/>
                <a:endParaRPr lang="en-US" sz="5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𝑀𝑅𝑇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𝐿𝐾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667249"/>
              </a:xfrm>
              <a:blipFill>
                <a:blip r:embed="rId2"/>
                <a:stretch>
                  <a:fillRect l="-1005" t="-1697" r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71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667249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Parameters: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100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300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ac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b="0" dirty="0"/>
              </a:p>
              <a:p>
                <a:pPr lvl="3"/>
                <a:endParaRPr lang="en-US" dirty="0"/>
              </a:p>
              <a:p>
                <a:r>
                  <a:rPr lang="en-US" dirty="0"/>
                  <a:t>Using the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𝑅𝑇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𝐿𝐾</m:t>
                        </m:r>
                      </m:sub>
                    </m:sSub>
                  </m:oMath>
                </a14:m>
                <a:r>
                  <a:rPr lang="en-US" dirty="0"/>
                  <a:t> from 4.D, find the optimal ratio of labor and capital.</a:t>
                </a:r>
              </a:p>
              <a:p>
                <a:endParaRPr lang="en-US" sz="5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optimal ratio of labor and capital can be found as…</a:t>
                </a:r>
              </a:p>
              <a:p>
                <a:pPr lvl="1"/>
                <a:endParaRPr lang="en-US" sz="5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𝑀𝑅𝑇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𝐿𝐾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  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300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⟹  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667249"/>
              </a:xfrm>
              <a:blipFill>
                <a:blip r:embed="rId2"/>
                <a:stretch>
                  <a:fillRect l="-1005" t="-1697" r="-2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622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4.F.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667249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Parameters: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100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300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ac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b="0" dirty="0"/>
              </a:p>
              <a:p>
                <a:pPr lvl="3"/>
                <a:endParaRPr lang="en-US" dirty="0"/>
              </a:p>
              <a:p>
                <a:r>
                  <a:rPr lang="en-US" dirty="0"/>
                  <a:t>Find the optimal units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/>
                  <a:t> to produce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=80</m:t>
                    </m:r>
                  </m:oMath>
                </a14:m>
                <a:r>
                  <a:rPr lang="en-US" dirty="0"/>
                  <a:t>.</a:t>
                </a:r>
              </a:p>
              <a:p>
                <a:endParaRPr lang="en-US" sz="5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Use the constraint, which is the production function:</a:t>
                </a:r>
              </a:p>
              <a:p>
                <a:pPr lvl="1"/>
                <a:endParaRPr lang="en-US" sz="5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=80  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  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=80   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𝐿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=80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ea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endParaRPr lang="en-US" sz="5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Rearranging the terms, we have:</a:t>
                </a:r>
              </a:p>
              <a:p>
                <a:pPr lvl="1"/>
                <a:endParaRPr lang="en-US" sz="5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=80   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80</m:t>
                          </m:r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80</m:t>
                          </m:r>
                        </m:e>
                        <m:sup>
                          <m:f>
                            <m:f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667249"/>
              </a:xfrm>
              <a:blipFill>
                <a:blip r:embed="rId2"/>
                <a:stretch>
                  <a:fillRect l="-1005" t="-16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083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4.G.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667249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Parameters: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100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300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ac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b="0" dirty="0"/>
              </a:p>
              <a:p>
                <a:pPr lvl="3"/>
                <a:endParaRPr lang="en-US" dirty="0"/>
              </a:p>
              <a:p>
                <a:r>
                  <a:rPr lang="en-US" dirty="0"/>
                  <a:t>Calculate the long run total cost for this firm.</a:t>
                </a:r>
              </a:p>
              <a:p>
                <a:endParaRPr lang="en-US" sz="5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long run cost of producing 80 output is also calculated using the same formula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</a:p>
              <a:p>
                <a:pPr lvl="1"/>
                <a:endParaRPr lang="en-US" sz="5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𝐿𝑇𝐶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=80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=100⋅</m:t>
                      </m:r>
                      <m:sSup>
                        <m:sSup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80</m:t>
                          </m:r>
                        </m:e>
                        <m:sup>
                          <m:f>
                            <m:f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+300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80</m:t>
                          </m:r>
                        </m:e>
                        <m:sup>
                          <m:f>
                            <m:f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=400⋅</m:t>
                      </m:r>
                      <m:sSup>
                        <m:sSup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80</m:t>
                          </m:r>
                        </m:e>
                        <m:sup>
                          <m:f>
                            <m:f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≈1,196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667249"/>
              </a:xfrm>
              <a:blipFill>
                <a:blip r:embed="rId2"/>
                <a:stretch>
                  <a:fillRect l="-1005" t="-1697" r="-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17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4.H.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667249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Parameters: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100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300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ac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d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b="0" dirty="0"/>
              </a:p>
              <a:p>
                <a:pPr lvl="3"/>
                <a:endParaRPr lang="en-US" dirty="0"/>
              </a:p>
              <a:p>
                <a:r>
                  <a:rPr lang="en-US" dirty="0"/>
                  <a:t>Is the long run cost lower than the short run cost?</a:t>
                </a:r>
              </a:p>
              <a:p>
                <a:endParaRPr lang="en-US" sz="5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Yes, the long run cost is lower by approximately 400.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In the short run, you are stuck with some level of capital.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In the long run, you can take advantage of the flexibility and substitute the factors of production to reach a more efficient state.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667249"/>
              </a:xfrm>
              <a:blipFill>
                <a:blip r:embed="rId2"/>
                <a:stretch>
                  <a:fillRect l="-1005" t="-16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423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 #4 “Recovery” Office Hours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https://calendly.com/brianhwpark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Venue: Rm. 248 Center for Science and Business</a:t>
            </a:r>
          </a:p>
          <a:p>
            <a:pPr lvl="3"/>
            <a:endParaRPr lang="en-US" dirty="0"/>
          </a:p>
          <a:p>
            <a:r>
              <a:rPr lang="en-US" dirty="0"/>
              <a:t>Dates: Nov. 13</a:t>
            </a:r>
            <a:r>
              <a:rPr lang="en-US" baseline="30000" dirty="0"/>
              <a:t>th</a:t>
            </a:r>
            <a:r>
              <a:rPr lang="en-US" dirty="0"/>
              <a:t> ~ Nov. 21</a:t>
            </a:r>
            <a:r>
              <a:rPr lang="en-US" baseline="30000" dirty="0"/>
              <a:t>st</a:t>
            </a:r>
            <a:r>
              <a:rPr lang="en-US" dirty="0"/>
              <a:t> , 2023</a:t>
            </a:r>
          </a:p>
          <a:p>
            <a:pPr lvl="3"/>
            <a:endParaRPr lang="en-US" dirty="0"/>
          </a:p>
          <a:p>
            <a:r>
              <a:rPr lang="en-US" dirty="0"/>
              <a:t>Length: 30 Minutes per Session</a:t>
            </a:r>
          </a:p>
          <a:p>
            <a:pPr lvl="3"/>
            <a:endParaRPr lang="en-US" dirty="0"/>
          </a:p>
          <a:p>
            <a:r>
              <a:rPr lang="en-US" dirty="0"/>
              <a:t>Use the Whiteboard / Paper to correct your answers.</a:t>
            </a:r>
          </a:p>
          <a:p>
            <a:pPr lvl="3"/>
            <a:endParaRPr lang="en-US" dirty="0"/>
          </a:p>
          <a:p>
            <a:r>
              <a:rPr lang="en-US" dirty="0"/>
              <a:t>Recovery Rate: 70%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3124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5.A.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667249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Parameters: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100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𝑇𝐶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150+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b="0" dirty="0"/>
                  <a:t>, Perfect Competition in the Output Market.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Express the producer’s profit as a mathematical equation.</a:t>
                </a:r>
              </a:p>
              <a:p>
                <a:endParaRPr lang="en-US" sz="5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profit function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𝑇𝑅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𝑇𝐶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, and in the perfectly competitive market,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𝑇𝑅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is simply price times quantity sold. So…</a:t>
                </a:r>
              </a:p>
              <a:p>
                <a:pPr lvl="1"/>
                <a:endParaRPr lang="en-US" sz="5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Π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=100⋅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−150−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667249"/>
              </a:xfrm>
              <a:blipFill>
                <a:blip r:embed="rId2"/>
                <a:stretch>
                  <a:fillRect l="-1005" t="-1697" r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76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5.B.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667249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Parameters: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100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𝑇𝐶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150+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b="0" dirty="0"/>
                  <a:t>, Perfect Competition in the Output Market.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Find the marginal revenue and marginal cost.</a:t>
                </a:r>
              </a:p>
              <a:p>
                <a:endParaRPr lang="en-US" sz="5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Marginal revenue is the derivative of total revenue:</a:t>
                </a:r>
              </a:p>
              <a:p>
                <a:pPr lvl="1"/>
                <a:endParaRPr lang="en-US" sz="5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𝑀𝑅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𝑑𝑇𝑅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𝑑𝑄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𝑑𝑄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100⋅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=100</m:t>
                      </m:r>
                    </m:oMath>
                  </m:oMathPara>
                </a14:m>
                <a:endParaRPr lang="en-US" i="1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:endParaRPr lang="en-US" sz="5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Marginal cost is the derivative of total cost:</a:t>
                </a:r>
              </a:p>
              <a:p>
                <a:pPr lvl="1"/>
                <a:endParaRPr lang="en-US" sz="5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𝑀𝐶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𝑑𝑇𝐶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𝑑𝑄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𝑑𝑄</m:t>
                          </m:r>
                        </m:den>
                      </m:f>
                      <m:d>
                        <m:d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150+</m:t>
                          </m:r>
                          <m:sSup>
                            <m:sSupPr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p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US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667249"/>
              </a:xfrm>
              <a:blipFill>
                <a:blip r:embed="rId2"/>
                <a:stretch>
                  <a:fillRect l="-1005" t="-16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48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5.C.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7886700" cy="4667249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Parameters: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 100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𝑇𝐶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150+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b="0" dirty="0"/>
                  <a:t>, Perfect Competition in the Output Market.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Assume that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𝑀𝑅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)=150</m:t>
                    </m:r>
                  </m:oMath>
                </a14:m>
                <a:r>
                  <a:rPr lang="en-US" dirty="0"/>
                  <a:t>,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𝑀𝐶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)=5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. Find the profit maximizing quantity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.</a:t>
                </a:r>
              </a:p>
              <a:p>
                <a:endParaRPr lang="en-US" sz="5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Profit is maximized when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𝑀𝑅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𝑀𝐶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</a:p>
              <a:p>
                <a:pPr lvl="1"/>
                <a:endParaRPr lang="en-US" sz="5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150=5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⟹   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=30</m:t>
                      </m:r>
                    </m:oMath>
                  </m:oMathPara>
                </a14:m>
                <a:endParaRPr lang="en-US" i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7886700" cy="4667249"/>
              </a:xfrm>
              <a:blipFill>
                <a:blip r:embed="rId2"/>
                <a:stretch>
                  <a:fillRect l="-1005" t="-16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7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Suppose that a firm has a production process where workers (labor) and machines (capital) are perfectly substitutable. Specifically, each machine (capital) can always perfectly substitute two workers (labor) in producing output in the long run.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Which type of production function best represent the firm’s production technology?</a:t>
                </a:r>
              </a:p>
              <a:p>
                <a:endParaRPr lang="en-US" sz="500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Labor and capital are perfect substitutes in production.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Linear Production Function is the appropriate function.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Example: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20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1.B.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that a firm has a production process where workers (labor) and machines (capital) are perfectly substitutable. Specifically, each machine (capital) can always perfectly substitute two workers (labor) in producing output in the long run.</a:t>
            </a:r>
          </a:p>
          <a:p>
            <a:pPr lvl="3"/>
            <a:endParaRPr lang="en-US" dirty="0"/>
          </a:p>
          <a:p>
            <a:r>
              <a:rPr lang="en-US" dirty="0"/>
              <a:t>Plot a representative isoquant representing this firm’s production technology.</a:t>
            </a:r>
          </a:p>
          <a:p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The isoquant of a linear production function is a straight line.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 slope will be 1/2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287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1.C.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B4D1D4-EA4B-DF09-BAF9-16891DCF1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Suppose that a firm has a production process where workers (labor) and machines (capital) are perfectly substitutable. Specifically, each machine (capital) can always perfectly substitute two workers (labor) in producing output in the long run.</a:t>
            </a:r>
          </a:p>
          <a:p>
            <a:pPr lvl="3"/>
            <a:endParaRPr lang="en-US" dirty="0"/>
          </a:p>
          <a:p>
            <a:r>
              <a:rPr lang="en-US" dirty="0"/>
              <a:t>Find the Marginal Rate of Technical Substitution between Labor and Capital.</a:t>
            </a:r>
          </a:p>
          <a:p>
            <a:endParaRPr lang="en-US" sz="500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MRTS measures “how much capital can one labor substitute?”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Each unit of labor does half the work of a unit of capital.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So, the MRTS, which measures the amount of capital one can save by using 1 extra unit of labor is 1/2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157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Suppose that a firm uses labor L and capital K inputs to produce output Q. The production technology of the firm can be described using the following production function: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) = 5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𝐿</m:t>
                      </m:r>
                      <m:sSup>
                        <m:sSup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Does this production exhibit increasing, constant, or decreasing returns to scale?</a:t>
                </a:r>
              </a:p>
              <a:p>
                <a:endParaRPr lang="en-US" sz="500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When L=1 and K=1, output is 5.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When L=2 and K=2, output is 40.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Input doubled, and output increased by a factor of 8.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Increasing Returns to Scale.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02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2.B.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Suppose that a firm uses labor L and capital K inputs to produce output Q. The production technology of the firm can be described using the following production function: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) = 5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𝐿</m:t>
                      </m:r>
                      <m:sSup>
                        <m:sSup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Suppose that the firm is using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2 </m:t>
                    </m:r>
                  </m:oMath>
                </a14:m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3</m:t>
                    </m:r>
                  </m:oMath>
                </a14:m>
                <a:r>
                  <a:rPr lang="en-US" dirty="0"/>
                  <a:t>. If you can add either 1 unit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/>
                  <a:t> or 1 unit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/>
                  <a:t> free of charge, which should you choose and why?</a:t>
                </a:r>
              </a:p>
              <a:p>
                <a:endParaRPr lang="en-US" sz="500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When adding labor,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, output is 135.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When adding capital,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, output is 160.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producer should choose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077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2.C.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Suppose that a firm uses labor L and capital K inputs to produce output Q. The production technology of the firm can be described using the following production function: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) = 5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𝐿</m:t>
                      </m:r>
                      <m:sSup>
                        <m:sSup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Suppose that the firm’s capital input is fixed at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</m:ac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dirty="0"/>
                  <a:t>. Plot the firm’s short run production function.</a:t>
                </a:r>
              </a:p>
              <a:p>
                <a:endParaRPr lang="en-US" sz="500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When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is fixed at 3, the production function is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acc>
                          <m:accPr>
                            <m:chr m:val="̅"/>
                            <m:ctrlP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</m:acc>
                      </m:e>
                    </m:d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=45</m:t>
                    </m:r>
                    <m:r>
                      <a:rPr lang="en-US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The short run production function should be a straight line with slope 45.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97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5E1D0-AC50-75BC-2F86-0F207240C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3.A.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Parameters: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100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300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min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⁡{3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dirty="0"/>
              </a:p>
              <a:p>
                <a:pPr lvl="3"/>
                <a:endParaRPr lang="en-US" dirty="0"/>
              </a:p>
              <a:p>
                <a:r>
                  <a:rPr lang="en-US" dirty="0"/>
                  <a:t>Find the firm’s optimal input ratio of Labor and Capital.</a:t>
                </a:r>
              </a:p>
              <a:p>
                <a:endParaRPr lang="en-US" sz="500" dirty="0"/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When the production function is Leontief, the optimal ratio is found by setting the two arguments in the function equal.</a:t>
                </a:r>
              </a:p>
              <a:p>
                <a:pPr lvl="1"/>
                <a:endParaRPr lang="en-US" sz="500" dirty="0">
                  <a:solidFill>
                    <a:srgbClr val="FF0000"/>
                  </a:solidFill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8B4D1D4-EA4B-DF09-BAF9-16891DCF122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5" t="-1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B0351-3B31-0A13-EF20-C4A3CC072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Fall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3D7A-D6BD-BE76-F1E0-6547AA8CC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OF BUSINESS &amp; ECONOMICS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92573-8F29-6580-AFF7-797F8A98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80C56-831A-4EAB-9EDE-57C090F4F87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296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F630E01-D107-42E5-8DFC-48302BB3DFE2}" vid="{4BEE81CA-F64C-419F-A97B-23D16F4EA3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mc-presentation-template</Template>
  <TotalTime>3362</TotalTime>
  <Words>1875</Words>
  <Application>Microsoft Office PowerPoint</Application>
  <PresentationFormat>On-screen Show (4:3)</PresentationFormat>
  <Paragraphs>268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Cambria Math</vt:lpstr>
      <vt:lpstr>Franklin Gothic Book</vt:lpstr>
      <vt:lpstr>Office Theme</vt:lpstr>
      <vt:lpstr>Quiz #4 Review</vt:lpstr>
      <vt:lpstr>Quiz #4 “Recovery” Office Hours</vt:lpstr>
      <vt:lpstr>Problem 1.A.</vt:lpstr>
      <vt:lpstr>Problem 1.B.</vt:lpstr>
      <vt:lpstr>Problem 1.C.</vt:lpstr>
      <vt:lpstr>Problem 2.A.</vt:lpstr>
      <vt:lpstr>Problem 2.B.</vt:lpstr>
      <vt:lpstr>Problem 2.C.</vt:lpstr>
      <vt:lpstr>Problem 3.A.</vt:lpstr>
      <vt:lpstr>Problem 3.B.</vt:lpstr>
      <vt:lpstr>Problem 3.C.</vt:lpstr>
      <vt:lpstr>Problem 4.A.</vt:lpstr>
      <vt:lpstr>Problem 4.B.</vt:lpstr>
      <vt:lpstr>Problem 4.C.</vt:lpstr>
      <vt:lpstr>Problem 4.D.</vt:lpstr>
      <vt:lpstr>Problem 4.E.</vt:lpstr>
      <vt:lpstr>Problem 4.F.</vt:lpstr>
      <vt:lpstr>Problem 4.G.</vt:lpstr>
      <vt:lpstr>Problem 4.H.</vt:lpstr>
      <vt:lpstr>Problem 5.A.</vt:lpstr>
      <vt:lpstr>Problem 5.B.</vt:lpstr>
      <vt:lpstr>Problem 5.C.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Intermediate Price Theory</dc:title>
  <dc:creator>Brian Park</dc:creator>
  <cp:lastModifiedBy>Park, Brian</cp:lastModifiedBy>
  <cp:revision>67</cp:revision>
  <dcterms:created xsi:type="dcterms:W3CDTF">2023-08-17T23:00:51Z</dcterms:created>
  <dcterms:modified xsi:type="dcterms:W3CDTF">2023-11-13T15:51:26Z</dcterms:modified>
</cp:coreProperties>
</file>