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73" r:id="rId3"/>
    <p:sldId id="298" r:id="rId4"/>
    <p:sldId id="275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90" r:id="rId18"/>
    <p:sldId id="292" r:id="rId19"/>
    <p:sldId id="293" r:id="rId20"/>
    <p:sldId id="294" r:id="rId21"/>
    <p:sldId id="295" r:id="rId22"/>
    <p:sldId id="296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E0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 dirty="0"/>
              <a:t>Fall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lendly.com/brianhwpar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dirty="0"/>
              <a:t>Quiz #3 Review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2.A.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the expression for the marginal utilities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50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Take the partial derivatives of the utility function accordingly…</a:t>
                </a:r>
              </a:p>
              <a:p>
                <a:pPr lvl="1"/>
                <a:endParaRPr lang="en-US" sz="5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⋅2⋅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2−1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⋅2⋅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2−1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2.B.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the expression for the marginal rate of substitution.</a:t>
                </a:r>
              </a:p>
              <a:p>
                <a:endParaRPr lang="en-US" sz="50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Use the definition of the MRS…</a:t>
                </a:r>
              </a:p>
              <a:p>
                <a:pPr lvl="1"/>
                <a:endParaRPr lang="en-US" sz="5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0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2.C.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the mathematical expression for the consumer’s budget constraint.</a:t>
                </a:r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2.D.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the optimal ratio of goods x and y.</a:t>
                </a:r>
              </a:p>
              <a:p>
                <a:endParaRPr lang="en-US" sz="50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Set MRS equal to the price ratio, and simplify…</a:t>
                </a:r>
              </a:p>
              <a:p>
                <a:pPr lvl="1"/>
                <a:endParaRPr lang="en-US" sz="5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⟹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2.E.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the </a:t>
                </a:r>
                <a:r>
                  <a:rPr lang="en-US" dirty="0" err="1"/>
                  <a:t>Walrasian</a:t>
                </a:r>
                <a:r>
                  <a:rPr lang="en-US" dirty="0"/>
                  <a:t> demand function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50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Plug in the optimal ratio into the budget constraint…</a:t>
                </a:r>
              </a:p>
              <a:p>
                <a:pPr lvl="1"/>
                <a:endParaRPr lang="en-US" sz="5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⟹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⟹  2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8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2.F.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50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Use the demand function we found in the previous part…</a:t>
                </a:r>
              </a:p>
              <a:p>
                <a:pPr lvl="1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=20,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=10,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=200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2⋅(20)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A6D1-9A02-6FB0-E608-ADD7B410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3.A.</a:t>
            </a:r>
          </a:p>
        </p:txBody>
      </p:sp>
      <p:pic>
        <p:nvPicPr>
          <p:cNvPr id="9" name="Content Placeholder 8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23879A75-D07E-29BB-6BC3-EB1429A3BE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48838"/>
            <a:ext cx="3886200" cy="37281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E639C-B2A3-23F2-C9C7-6095B26D6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622434"/>
            <a:ext cx="3886200" cy="355452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lphaLcParenR"/>
            </a:pPr>
            <a:r>
              <a:rPr lang="en-US" sz="1800" b="0" i="0" u="none" strike="noStrike" baseline="0" dirty="0"/>
              <a:t>The Slutsky Substitution Effect is represented by the change A → B</a:t>
            </a:r>
          </a:p>
          <a:p>
            <a:pPr marL="342900" indent="-342900" algn="l">
              <a:buFont typeface="+mj-lt"/>
              <a:buAutoNum type="alphaLcParenR"/>
            </a:pPr>
            <a:endParaRPr lang="en-US" sz="1000" dirty="0"/>
          </a:p>
          <a:p>
            <a:pPr marL="342900" indent="-342900" algn="l">
              <a:buFont typeface="+mj-lt"/>
              <a:buAutoNum type="alphaLcParenR"/>
            </a:pPr>
            <a:r>
              <a:rPr lang="en-US" sz="1800" dirty="0"/>
              <a:t>The </a:t>
            </a:r>
            <a:r>
              <a:rPr lang="en-US" sz="1800" dirty="0" err="1"/>
              <a:t>Hicksian</a:t>
            </a:r>
            <a:r>
              <a:rPr lang="en-US" sz="1800" dirty="0"/>
              <a:t> Substitution Effect is represented by the change A → B</a:t>
            </a:r>
          </a:p>
          <a:p>
            <a:pPr marL="342900" indent="-342900" algn="l">
              <a:buFont typeface="+mj-lt"/>
              <a:buAutoNum type="alphaLcParenR"/>
            </a:pPr>
            <a:endParaRPr lang="en-US" sz="1000" dirty="0"/>
          </a:p>
          <a:p>
            <a:pPr marL="342900" indent="-342900" algn="l">
              <a:buFont typeface="+mj-lt"/>
              <a:buAutoNum type="alphaLcParenR"/>
            </a:pPr>
            <a:r>
              <a:rPr lang="en-US" sz="1800" dirty="0"/>
              <a:t>The Slutsky Substitution Effect is represented by the change A → C</a:t>
            </a:r>
          </a:p>
          <a:p>
            <a:pPr marL="342900" indent="-342900" algn="l">
              <a:buFont typeface="+mj-lt"/>
              <a:buAutoNum type="alphaLcParenR"/>
            </a:pPr>
            <a:endParaRPr lang="en-US" sz="1000" dirty="0"/>
          </a:p>
          <a:p>
            <a:pPr marL="342900" indent="-342900" algn="l">
              <a:buFont typeface="+mj-lt"/>
              <a:buAutoNum type="alphaLcParenR"/>
            </a:pPr>
            <a:r>
              <a:rPr lang="en-US" sz="1800" dirty="0"/>
              <a:t>The </a:t>
            </a:r>
            <a:r>
              <a:rPr lang="en-US" sz="1800" dirty="0" err="1"/>
              <a:t>Hicksian</a:t>
            </a:r>
            <a:r>
              <a:rPr lang="en-US" sz="1800" dirty="0"/>
              <a:t> Substitution Effect is represented by the change A → C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D9BA8-5D7D-1B36-AA0F-230B072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150E2-07CB-0A3A-FB70-F00A279B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8C45-F1BE-1B8D-FE0F-D4AE54E1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graph below depicts a situation in which the price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decreased. Which of the following is a correct statement regarding this consumer’s situation?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  <a:blipFill>
                <a:blip r:embed="rId3"/>
                <a:stretch>
                  <a:fillRect l="-981" t="-6533" b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5077D2C-B3BD-F8A6-A0B0-297193733087}"/>
              </a:ext>
            </a:extLst>
          </p:cNvPr>
          <p:cNvSpPr/>
          <p:nvPr/>
        </p:nvSpPr>
        <p:spPr>
          <a:xfrm>
            <a:off x="4692770" y="5296619"/>
            <a:ext cx="3717985" cy="534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320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A6D1-9A02-6FB0-E608-ADD7B410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3.B.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E639C-B2A3-23F2-C9C7-6095B26D6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622434"/>
            <a:ext cx="3886200" cy="3554528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lphaLcParenR"/>
            </a:pPr>
            <a:r>
              <a:rPr lang="en-US" sz="1800" b="0" i="0" u="none" strike="noStrike" baseline="0" dirty="0"/>
              <a:t>Good x is a </a:t>
            </a:r>
            <a:r>
              <a:rPr lang="en-US" sz="1800" b="0" i="0" u="none" strike="noStrike" baseline="0" dirty="0" err="1"/>
              <a:t>Giffen</a:t>
            </a:r>
            <a:r>
              <a:rPr lang="en-US" sz="1800" b="0" i="0" u="none" strike="noStrike" baseline="0" dirty="0"/>
              <a:t> Good.</a:t>
            </a:r>
          </a:p>
          <a:p>
            <a:pPr marL="342900" indent="-342900" algn="l">
              <a:buFont typeface="+mj-lt"/>
              <a:buAutoNum type="alphaLcParenR"/>
            </a:pPr>
            <a:endParaRPr lang="en-US" sz="1000" dirty="0"/>
          </a:p>
          <a:p>
            <a:pPr marL="342900" indent="-342900" algn="l">
              <a:buFont typeface="+mj-lt"/>
              <a:buAutoNum type="alphaLcParenR"/>
            </a:pPr>
            <a:r>
              <a:rPr lang="en-US" sz="1800" dirty="0"/>
              <a:t>The substitution effect is greater in magnitude than the income effect.</a:t>
            </a:r>
          </a:p>
          <a:p>
            <a:pPr marL="342900" indent="-342900" algn="l">
              <a:buFont typeface="+mj-lt"/>
              <a:buAutoNum type="alphaLcParenR"/>
            </a:pPr>
            <a:endParaRPr lang="en-US" sz="1000" dirty="0"/>
          </a:p>
          <a:p>
            <a:pPr marL="342900" indent="-342900" algn="l">
              <a:buFont typeface="+mj-lt"/>
              <a:buAutoNum type="alphaLcParenR"/>
            </a:pPr>
            <a:r>
              <a:rPr lang="en-US" sz="1800" dirty="0"/>
              <a:t>The income and substitution effects act in the same direction.</a:t>
            </a:r>
          </a:p>
          <a:p>
            <a:pPr marL="342900" indent="-342900" algn="l">
              <a:buFont typeface="+mj-lt"/>
              <a:buAutoNum type="alphaLcParenR"/>
            </a:pPr>
            <a:endParaRPr lang="en-US" sz="1000" dirty="0"/>
          </a:p>
          <a:p>
            <a:pPr marL="342900" indent="-342900" algn="l">
              <a:buFont typeface="+mj-lt"/>
              <a:buAutoNum type="alphaLcParenR"/>
            </a:pPr>
            <a:r>
              <a:rPr lang="en-US" sz="1800" dirty="0"/>
              <a:t>The diagram is relevant for finding the Slutsky substitution effect.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D9BA8-5D7D-1B36-AA0F-230B072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150E2-07CB-0A3A-FB70-F00A279B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8C45-F1BE-1B8D-FE0F-D4AE54E1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CA7C7CB-296E-962A-A178-6EA00CC3E884}"/>
              </a:ext>
            </a:extLst>
          </p:cNvPr>
          <p:cNvSpPr txBox="1">
            <a:spLocks/>
          </p:cNvSpPr>
          <p:nvPr/>
        </p:nvSpPr>
        <p:spPr>
          <a:xfrm>
            <a:off x="628649" y="1410795"/>
            <a:ext cx="8075403" cy="121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graph below depicts a situation where the price of good x increased. Which of the following statements is correct?</a:t>
            </a:r>
          </a:p>
        </p:txBody>
      </p:sp>
      <p:pic>
        <p:nvPicPr>
          <p:cNvPr id="12" name="Content Placeholder 11" descr="A diagram of a line&#10;&#10;Description automatically generated with medium confidence">
            <a:extLst>
              <a:ext uri="{FF2B5EF4-FFF2-40B4-BE49-F238E27FC236}">
                <a16:creationId xmlns:a16="http://schemas.microsoft.com/office/drawing/2014/main" id="{051CB96E-109A-782B-8B2C-26A47EC911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448837"/>
            <a:ext cx="3886200" cy="3728125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C40C55-F405-EC08-D958-AEBF5A41A407}"/>
              </a:ext>
            </a:extLst>
          </p:cNvPr>
          <p:cNvSpPr/>
          <p:nvPr/>
        </p:nvSpPr>
        <p:spPr>
          <a:xfrm>
            <a:off x="4692770" y="3278041"/>
            <a:ext cx="3822579" cy="534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154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A6D1-9A02-6FB0-E608-ADD7B410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3.C.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D9BA8-5D7D-1B36-AA0F-230B072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150E2-07CB-0A3A-FB70-F00A279B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8C45-F1BE-1B8D-FE0F-D4AE54E1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Complete the diagram by plotting and labelling the following elements assuming that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normal good.</a:t>
                </a:r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  <a:blipFill>
                <a:blip r:embed="rId2"/>
                <a:stretch>
                  <a:fillRect l="-981" t="-6533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Content Placeholder 35" descr="A white line with red line&#10;&#10;Description automatically generated">
            <a:extLst>
              <a:ext uri="{FF2B5EF4-FFF2-40B4-BE49-F238E27FC236}">
                <a16:creationId xmlns:a16="http://schemas.microsoft.com/office/drawing/2014/main" id="{89486589-3DC8-5631-BFF5-0DDE49E215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7231"/>
            <a:ext cx="3886200" cy="3728125"/>
          </a:xfr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5DAEFC3-9102-526B-3B96-4E24099BA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181684"/>
            <a:ext cx="3886200" cy="3995278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/>
              <a:t>An indifference curve of a consumer maximizing their utility under the current budget constraint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637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A6D1-9A02-6FB0-E608-ADD7B410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3.C.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D9BA8-5D7D-1B36-AA0F-230B072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150E2-07CB-0A3A-FB70-F00A279B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8C45-F1BE-1B8D-FE0F-D4AE54E1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Complete the diagram by plotting and labelling the following elements assuming that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normal good.</a:t>
                </a:r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  <a:blipFill>
                <a:blip r:embed="rId2"/>
                <a:stretch>
                  <a:fillRect l="-981" t="-6533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 descr="A diagram of a curve&#10;&#10;Description automatically generated">
            <a:extLst>
              <a:ext uri="{FF2B5EF4-FFF2-40B4-BE49-F238E27FC236}">
                <a16:creationId xmlns:a16="http://schemas.microsoft.com/office/drawing/2014/main" id="{42617EA6-5402-8F87-B0B7-720DEA5C49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9561"/>
            <a:ext cx="3886200" cy="372346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88654C1D-9A60-537E-351D-53A81052A3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2181684"/>
                <a:ext cx="3886200" cy="3995278"/>
              </a:xfrm>
            </p:spPr>
            <p:txBody>
              <a:bodyPr>
                <a:normAutofit/>
              </a:bodyPr>
              <a:lstStyle/>
              <a:p>
                <a:r>
                  <a:rPr lang="en-US" sz="1800" b="0" i="0" u="none" strike="noStrike" baseline="0" dirty="0"/>
                  <a:t>An indifference curve of a consumer maximizing their utility under the current budget constraint</a:t>
                </a:r>
                <a:endParaRPr lang="en-US" sz="1000" dirty="0"/>
              </a:p>
              <a:p>
                <a:r>
                  <a:rPr lang="en-US" sz="1800" dirty="0"/>
                  <a:t>The new budget line when the price of good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increases.</a:t>
                </a:r>
                <a:endParaRPr lang="en-US" sz="1000" dirty="0"/>
              </a:p>
            </p:txBody>
          </p:sp>
        </mc:Choice>
        <mc:Fallback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88654C1D-9A60-537E-351D-53A81052A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2181684"/>
                <a:ext cx="3886200" cy="3995278"/>
              </a:xfrm>
              <a:blipFill>
                <a:blip r:embed="rId4"/>
                <a:stretch>
                  <a:fillRect l="-940" t="-1527" r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99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#3 “Recovery”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4D1D4-EA4B-DF09-BAF9-16891DCF1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https://calendly.com/brianhwpark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Venue: Rm. 248 Center for Science and Business</a:t>
            </a:r>
          </a:p>
          <a:p>
            <a:pPr lvl="3"/>
            <a:endParaRPr lang="en-US" dirty="0"/>
          </a:p>
          <a:p>
            <a:r>
              <a:rPr lang="en-US" dirty="0"/>
              <a:t>Dates: Oct. 16</a:t>
            </a:r>
            <a:r>
              <a:rPr lang="en-US" baseline="30000" dirty="0"/>
              <a:t>th</a:t>
            </a:r>
            <a:r>
              <a:rPr lang="en-US" dirty="0"/>
              <a:t> ~ Oct. 23</a:t>
            </a:r>
            <a:r>
              <a:rPr lang="en-US" baseline="30000" dirty="0"/>
              <a:t>rd</a:t>
            </a:r>
            <a:r>
              <a:rPr lang="en-US" dirty="0"/>
              <a:t>, 2023</a:t>
            </a:r>
          </a:p>
          <a:p>
            <a:pPr lvl="3"/>
            <a:endParaRPr lang="en-US" dirty="0"/>
          </a:p>
          <a:p>
            <a:r>
              <a:rPr lang="en-US" dirty="0"/>
              <a:t>Length: 30 Minutes per Session</a:t>
            </a:r>
          </a:p>
          <a:p>
            <a:pPr lvl="3"/>
            <a:endParaRPr lang="en-US" dirty="0"/>
          </a:p>
          <a:p>
            <a:r>
              <a:rPr lang="en-US" dirty="0"/>
              <a:t>Use the Whiteboard / Paper to correct your answers.</a:t>
            </a:r>
          </a:p>
          <a:p>
            <a:pPr lvl="3"/>
            <a:endParaRPr lang="en-US" dirty="0"/>
          </a:p>
          <a:p>
            <a:r>
              <a:rPr lang="en-US" dirty="0"/>
              <a:t>Recovery Rate: 70%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12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A6D1-9A02-6FB0-E608-ADD7B410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3.C.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D9BA8-5D7D-1B36-AA0F-230B072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150E2-07CB-0A3A-FB70-F00A279B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8C45-F1BE-1B8D-FE0F-D4AE54E1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Complete the diagram by plotting and labelling the following elements assuming that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normal good.</a:t>
                </a:r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  <a:blipFill>
                <a:blip r:embed="rId3"/>
                <a:stretch>
                  <a:fillRect l="-981" t="-6533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 descr="A diagram of a curve&#10;&#10;Description automatically generated">
            <a:extLst>
              <a:ext uri="{FF2B5EF4-FFF2-40B4-BE49-F238E27FC236}">
                <a16:creationId xmlns:a16="http://schemas.microsoft.com/office/drawing/2014/main" id="{EA72D6B2-1A46-2887-DD72-D09BF1023B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9561"/>
            <a:ext cx="3886200" cy="372346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2346F2D2-9495-22CA-5313-40271A5334E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2181684"/>
                <a:ext cx="3886200" cy="3995278"/>
              </a:xfrm>
            </p:spPr>
            <p:txBody>
              <a:bodyPr>
                <a:normAutofit/>
              </a:bodyPr>
              <a:lstStyle/>
              <a:p>
                <a:r>
                  <a:rPr lang="en-US" sz="1800" b="0" i="0" u="none" strike="noStrike" baseline="0" dirty="0"/>
                  <a:t>An indifference curve of a consumer maximizing their utility under the current budget constraint</a:t>
                </a:r>
                <a:endParaRPr lang="en-US" sz="1000" dirty="0"/>
              </a:p>
              <a:p>
                <a:r>
                  <a:rPr lang="en-US" sz="1800" dirty="0"/>
                  <a:t>The new budget line when the price of good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increases.</a:t>
                </a:r>
                <a:endParaRPr lang="en-US" sz="1000" dirty="0"/>
              </a:p>
              <a:p>
                <a:r>
                  <a:rPr lang="en-US" sz="1800" dirty="0"/>
                  <a:t>The updated indifference curve of a consumer maximizing their utility under the new budget constraint.</a:t>
                </a:r>
                <a:endParaRPr lang="en-US" sz="1000" dirty="0"/>
              </a:p>
            </p:txBody>
          </p:sp>
        </mc:Choice>
        <mc:Fallback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2346F2D2-9495-22CA-5313-40271A533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2181684"/>
                <a:ext cx="3886200" cy="3995278"/>
              </a:xfrm>
              <a:blipFill>
                <a:blip r:embed="rId5"/>
                <a:stretch>
                  <a:fillRect l="-940" t="-1527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36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A6D1-9A02-6FB0-E608-ADD7B410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3.C.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D9BA8-5D7D-1B36-AA0F-230B072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150E2-07CB-0A3A-FB70-F00A279B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8C45-F1BE-1B8D-FE0F-D4AE54E1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Complete the diagram by plotting and labelling the following elements assuming that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normal good.</a:t>
                </a:r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  <a:blipFill>
                <a:blip r:embed="rId3"/>
                <a:stretch>
                  <a:fillRect l="-981" t="-6533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 descr="A diagram of a curve&#10;&#10;Description automatically generated">
            <a:extLst>
              <a:ext uri="{FF2B5EF4-FFF2-40B4-BE49-F238E27FC236}">
                <a16:creationId xmlns:a16="http://schemas.microsoft.com/office/drawing/2014/main" id="{8E9F1FF8-7379-8303-BDF1-CC267DC77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9561"/>
            <a:ext cx="3886200" cy="372346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314CB4B4-DD39-41E9-F3A1-CA5D42A0CC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2181684"/>
                <a:ext cx="3886200" cy="3995278"/>
              </a:xfrm>
            </p:spPr>
            <p:txBody>
              <a:bodyPr>
                <a:normAutofit/>
              </a:bodyPr>
              <a:lstStyle/>
              <a:p>
                <a:r>
                  <a:rPr lang="en-US" sz="1800" b="0" i="0" u="none" strike="noStrike" baseline="0" dirty="0"/>
                  <a:t>An indifference curve of a consumer maximizing their utility under the current budget constraint</a:t>
                </a:r>
                <a:endParaRPr lang="en-US" sz="1000" dirty="0"/>
              </a:p>
              <a:p>
                <a:r>
                  <a:rPr lang="en-US" sz="1800" dirty="0"/>
                  <a:t>The new budget line when the price of good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increases.</a:t>
                </a:r>
                <a:endParaRPr lang="en-US" sz="1000" dirty="0"/>
              </a:p>
              <a:p>
                <a:r>
                  <a:rPr lang="en-US" sz="1800" dirty="0"/>
                  <a:t>The updated indifference curve of a consumer maximizing their utility under the new budget constraint.</a:t>
                </a:r>
                <a:endParaRPr lang="en-US" sz="1000" dirty="0"/>
              </a:p>
              <a:p>
                <a:r>
                  <a:rPr lang="en-US" sz="1800" dirty="0"/>
                  <a:t>The budget line relevant to finding the </a:t>
                </a:r>
                <a:r>
                  <a:rPr lang="en-US" sz="1800" dirty="0" err="1"/>
                  <a:t>Hicksian</a:t>
                </a:r>
                <a:r>
                  <a:rPr lang="en-US" sz="1800" dirty="0"/>
                  <a:t> substitution effect.</a:t>
                </a:r>
              </a:p>
            </p:txBody>
          </p:sp>
        </mc:Choice>
        <mc:Fallback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314CB4B4-DD39-41E9-F3A1-CA5D42A0CC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2181684"/>
                <a:ext cx="3886200" cy="3995278"/>
              </a:xfrm>
              <a:blipFill>
                <a:blip r:embed="rId5"/>
                <a:stretch>
                  <a:fillRect l="-940" t="-1527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26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A6D1-9A02-6FB0-E608-ADD7B410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3.C.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D9BA8-5D7D-1B36-AA0F-230B072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150E2-07CB-0A3A-FB70-F00A279B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8C45-F1BE-1B8D-FE0F-D4AE54E1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Complete the diagram by plotting and labelling the following elements assuming that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normal good.</a:t>
                </a:r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  <a:blipFill>
                <a:blip r:embed="rId3"/>
                <a:stretch>
                  <a:fillRect l="-981" t="-6533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Content Placeholder 11" descr="A diagram of a line&#10;&#10;Description automatically generated">
            <a:extLst>
              <a:ext uri="{FF2B5EF4-FFF2-40B4-BE49-F238E27FC236}">
                <a16:creationId xmlns:a16="http://schemas.microsoft.com/office/drawing/2014/main" id="{7E67E3F0-A0BA-4F1D-D565-B703D925AB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9561"/>
            <a:ext cx="3886200" cy="372346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8F29B1D0-D56B-2740-B621-9D1B242E6E4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2181684"/>
                <a:ext cx="3886200" cy="3995278"/>
              </a:xfrm>
            </p:spPr>
            <p:txBody>
              <a:bodyPr>
                <a:normAutofit/>
              </a:bodyPr>
              <a:lstStyle/>
              <a:p>
                <a:r>
                  <a:rPr lang="en-US" sz="1800" b="0" i="0" u="none" strike="noStrike" baseline="0" dirty="0"/>
                  <a:t>An indifference curve of a consumer maximizing their utility under the current budget constraint</a:t>
                </a:r>
                <a:endParaRPr lang="en-US" sz="1000" dirty="0"/>
              </a:p>
              <a:p>
                <a:r>
                  <a:rPr lang="en-US" sz="1800" dirty="0"/>
                  <a:t>The new budget line when the price of good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increases.</a:t>
                </a:r>
                <a:endParaRPr lang="en-US" sz="1000" dirty="0"/>
              </a:p>
              <a:p>
                <a:r>
                  <a:rPr lang="en-US" sz="1800" dirty="0"/>
                  <a:t>The updated indifference curve of a consumer maximizing their utility under the new budget constraint.</a:t>
                </a:r>
                <a:endParaRPr lang="en-US" sz="1000" dirty="0"/>
              </a:p>
              <a:p>
                <a:r>
                  <a:rPr lang="en-US" sz="1800" dirty="0"/>
                  <a:t>The budget line relevant to finding the </a:t>
                </a:r>
                <a:r>
                  <a:rPr lang="en-US" sz="1800" dirty="0" err="1"/>
                  <a:t>Hicksian</a:t>
                </a:r>
                <a:r>
                  <a:rPr lang="en-US" sz="1800" dirty="0"/>
                  <a:t> substitution effect.</a:t>
                </a:r>
              </a:p>
              <a:p>
                <a:r>
                  <a:rPr lang="en-US" sz="1800" dirty="0"/>
                  <a:t>Indicate and label the </a:t>
                </a:r>
                <a:r>
                  <a:rPr lang="en-US" sz="1800" dirty="0" err="1"/>
                  <a:t>Hicksian</a:t>
                </a:r>
                <a:r>
                  <a:rPr lang="en-US" sz="1800" dirty="0"/>
                  <a:t> substitution and income effects using arrows.</a:t>
                </a:r>
              </a:p>
            </p:txBody>
          </p:sp>
        </mc:Choice>
        <mc:Fallback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8F29B1D0-D56B-2740-B621-9D1B242E6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2181684"/>
                <a:ext cx="3886200" cy="3995278"/>
              </a:xfrm>
              <a:blipFill>
                <a:blip r:embed="rId5"/>
                <a:stretch>
                  <a:fillRect l="-940" t="-1527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279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A6D1-9A02-6FB0-E608-ADD7B410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3.C.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6E639C-B2A3-23F2-C9C7-6095B26D66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2181684"/>
                <a:ext cx="3886200" cy="3995278"/>
              </a:xfrm>
            </p:spPr>
            <p:txBody>
              <a:bodyPr>
                <a:normAutofit/>
              </a:bodyPr>
              <a:lstStyle/>
              <a:p>
                <a:r>
                  <a:rPr lang="en-US" sz="1800" b="0" i="0" u="none" strike="noStrike" baseline="0" dirty="0"/>
                  <a:t>An indifference curve of a consumer maximizing their utility under the current budget constraint</a:t>
                </a:r>
                <a:endParaRPr lang="en-US" sz="1000" dirty="0"/>
              </a:p>
              <a:p>
                <a:r>
                  <a:rPr lang="en-US" sz="1800" dirty="0"/>
                  <a:t>The new budget line when the price of good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/>
                  <a:t> increases.</a:t>
                </a:r>
                <a:endParaRPr lang="en-US" sz="1000" dirty="0"/>
              </a:p>
              <a:p>
                <a:r>
                  <a:rPr lang="en-US" sz="1800" dirty="0"/>
                  <a:t>The updated indifference curve of a consumer maximizing their utility under the new budget constraint.</a:t>
                </a:r>
                <a:endParaRPr lang="en-US" sz="1000" dirty="0"/>
              </a:p>
              <a:p>
                <a:r>
                  <a:rPr lang="en-US" sz="1800" dirty="0"/>
                  <a:t>The budget line relevant to finding the </a:t>
                </a:r>
                <a:r>
                  <a:rPr lang="en-US" sz="1800" dirty="0" err="1"/>
                  <a:t>Hicksian</a:t>
                </a:r>
                <a:r>
                  <a:rPr lang="en-US" sz="1800" dirty="0"/>
                  <a:t> substitution effect.</a:t>
                </a:r>
              </a:p>
              <a:p>
                <a:r>
                  <a:rPr lang="en-US" sz="1800" dirty="0"/>
                  <a:t>Indicate and label the </a:t>
                </a:r>
                <a:r>
                  <a:rPr lang="en-US" sz="1800" dirty="0" err="1"/>
                  <a:t>Hicksian</a:t>
                </a:r>
                <a:r>
                  <a:rPr lang="en-US" sz="1800" dirty="0"/>
                  <a:t> substitution and income effects using arrows.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16E639C-B2A3-23F2-C9C7-6095B26D6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2181684"/>
                <a:ext cx="3886200" cy="3995278"/>
              </a:xfrm>
              <a:blipFill>
                <a:blip r:embed="rId2"/>
                <a:stretch>
                  <a:fillRect l="-940" t="-1527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D9BA8-5D7D-1B36-AA0F-230B072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150E2-07CB-0A3A-FB70-F00A279B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28C45-F1BE-1B8D-FE0F-D4AE54E1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Complete the diagram by plotting and labelling the following elements assuming that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normal good.</a:t>
                </a:r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7CA7C7CB-296E-962A-A178-6EA00CC3E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1410795"/>
                <a:ext cx="8075403" cy="1211639"/>
              </a:xfrm>
              <a:prstGeom prst="rect">
                <a:avLst/>
              </a:prstGeom>
              <a:blipFill>
                <a:blip r:embed="rId3"/>
                <a:stretch>
                  <a:fillRect l="-981" t="-6533" r="-2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 descr="A diagram of a curve&#10;&#10;Description automatically generated">
            <a:extLst>
              <a:ext uri="{FF2B5EF4-FFF2-40B4-BE49-F238E27FC236}">
                <a16:creationId xmlns:a16="http://schemas.microsoft.com/office/drawing/2014/main" id="{A4B86A83-DA2E-E597-E2FC-E0777A672B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39561"/>
            <a:ext cx="3886200" cy="3723465"/>
          </a:xfrm>
        </p:spPr>
      </p:pic>
    </p:spTree>
    <p:extLst>
      <p:ext uri="{BB962C8B-B14F-4D97-AF65-F5344CB8AC3E}">
        <p14:creationId xmlns:p14="http://schemas.microsoft.com/office/powerpoint/2010/main" val="62147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of bar graph&#10;&#10;Description automatically generated">
            <a:extLst>
              <a:ext uri="{FF2B5EF4-FFF2-40B4-BE49-F238E27FC236}">
                <a16:creationId xmlns:a16="http://schemas.microsoft.com/office/drawing/2014/main" id="{E14D0560-EE02-0819-C588-A96227029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35" y="836762"/>
            <a:ext cx="7600730" cy="5529534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0E174-5A6E-0BAE-5C9D-FEA94CEA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3A48-ECAC-DC4E-D697-B4D66587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0777" y="6356351"/>
            <a:ext cx="576244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E4750-157F-1F8A-389F-FF87F052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A980C56-831A-4EAB-9EDE-57C090F4F877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4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1.A.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the expression for the marginal utilities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50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Take the partial derivatives of the utility function accordingly…</a:t>
                </a:r>
              </a:p>
              <a:p>
                <a:pPr lvl="1"/>
                <a:endParaRPr lang="en-US" sz="5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=2⋅1⋅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1−1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+0=2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=0+3⋅1⋅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1−1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0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1.B.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the expression for the marginal rate of substitution.</a:t>
                </a:r>
              </a:p>
              <a:p>
                <a:endParaRPr lang="en-US" sz="50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Use the definition of the MRS…</a:t>
                </a:r>
              </a:p>
              <a:p>
                <a:pPr lvl="1"/>
                <a:endParaRPr lang="en-US" sz="500" b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1.C.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the mathematical expression for the consumer’s budget constraint.</a:t>
                </a:r>
              </a:p>
              <a:p>
                <a:endParaRPr lang="en-US" sz="50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Plug in the correct values in the general 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b="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sz="5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3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1.D.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Is there an optimal ratio of goods x and y for the consumer? If not, which of the two goods x and y should the consumer consume and why?</a:t>
                </a:r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so the consumer is willing to pay less (in terms of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than it is required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𝑀𝑅𝑆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type m:val="lin"/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lvl="1"/>
                <a:endParaRPr lang="en-US" sz="5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Consumer should exclusively consume good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1.E.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Find the optimal bundle for the consumer.</a:t>
                </a:r>
              </a:p>
              <a:p>
                <a:endParaRPr lang="en-US" sz="500" dirty="0"/>
              </a:p>
              <a:p>
                <a:pPr lvl="1"/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We established that the consumer should exclusively consume good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b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in the previous problem, so…</a:t>
                </a:r>
              </a:p>
              <a:p>
                <a:pPr lvl="1"/>
                <a:endParaRPr lang="en-US" sz="5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sz="5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5E1D0-AC50-75BC-2F86-0F207240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1.F.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Parameters of the model: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=10,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What is the consumer’s optimal bundle when income increases to $240?</a:t>
                </a:r>
              </a:p>
              <a:p>
                <a:endParaRPr lang="en-US" sz="50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Neither the MRS nor relative prices change when income changes, therefore the “rule” remains intact.</a:t>
                </a:r>
              </a:p>
              <a:p>
                <a:pPr lvl="1"/>
                <a:endParaRPr lang="en-US" sz="5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sz="500" dirty="0">
                  <a:solidFill>
                    <a:srgbClr val="FF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240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B4D1D4-EA4B-DF09-BAF9-16891DCF12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B0351-3B31-0A13-EF20-C4A3CC07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33D7A-D6BD-BE76-F1E0-6547AA8C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2573-8F29-6580-AFF7-797F8A98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3193</TotalTime>
  <Words>1593</Words>
  <Application>Microsoft Office PowerPoint</Application>
  <PresentationFormat>On-screen Show (4:3)</PresentationFormat>
  <Paragraphs>261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Franklin Gothic Book</vt:lpstr>
      <vt:lpstr>Office Theme</vt:lpstr>
      <vt:lpstr>Quiz #3 Review</vt:lpstr>
      <vt:lpstr>Quiz #3 “Recovery” Office Hours</vt:lpstr>
      <vt:lpstr>PowerPoint Presentation</vt:lpstr>
      <vt:lpstr>Problem 1.A.</vt:lpstr>
      <vt:lpstr>Problem 1.B.</vt:lpstr>
      <vt:lpstr>Problem 1.C.</vt:lpstr>
      <vt:lpstr>Problem 1.D.</vt:lpstr>
      <vt:lpstr>Problem 1.E.</vt:lpstr>
      <vt:lpstr>Problem 1.F.</vt:lpstr>
      <vt:lpstr>Problem 2.A.</vt:lpstr>
      <vt:lpstr>Problem 2.B.</vt:lpstr>
      <vt:lpstr>Problem 2.C.</vt:lpstr>
      <vt:lpstr>Problem 2.D.</vt:lpstr>
      <vt:lpstr>Problem 2.E.</vt:lpstr>
      <vt:lpstr>Problem 2.F.</vt:lpstr>
      <vt:lpstr>Problem 3.A.</vt:lpstr>
      <vt:lpstr>Problem 3.B.</vt:lpstr>
      <vt:lpstr>Problem 3.C.</vt:lpstr>
      <vt:lpstr>Problem 3.C.</vt:lpstr>
      <vt:lpstr>Problem 3.C.</vt:lpstr>
      <vt:lpstr>Problem 3.C.</vt:lpstr>
      <vt:lpstr>Problem 3.C.</vt:lpstr>
      <vt:lpstr>Problem 3.C.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60</cp:revision>
  <dcterms:created xsi:type="dcterms:W3CDTF">2023-08-17T23:00:51Z</dcterms:created>
  <dcterms:modified xsi:type="dcterms:W3CDTF">2023-10-16T14:53:14Z</dcterms:modified>
</cp:coreProperties>
</file>