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#2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Which of the following is </a:t>
                </a:r>
                <a:r>
                  <a:rPr lang="en-US" u="sng" dirty="0"/>
                  <a:t>NOT</a:t>
                </a:r>
                <a:r>
                  <a:rPr lang="en-US" dirty="0"/>
                  <a:t> true?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Two indifference curves from the same consumer cannot intersect.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The marginal rate of substitution between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increases as the consumer moves along the indifference curve to bundles with increased amounts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The slope of the indifference curve represents the consumer’s subjective rate of exchange between the two goods x and y.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Lexicographic preference is an example of a preference that violates the axiom of continuity.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86928" y="2846723"/>
            <a:ext cx="7341080" cy="8798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Explain in your own words the Law of Diminishing Marginal Utility.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“The marginal utility from consuming a good will decrease as you increase the consumption of said good.”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In math: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16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Economists consider utility to be ordinal. What does this mean?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“The only information you can get from utility values is the relative </a:t>
            </a:r>
            <a:r>
              <a:rPr lang="en-US" i="1" dirty="0">
                <a:solidFill>
                  <a:srgbClr val="FF0000"/>
                </a:solidFill>
              </a:rPr>
              <a:t>order</a:t>
            </a:r>
            <a:r>
              <a:rPr lang="en-US" dirty="0">
                <a:solidFill>
                  <a:srgbClr val="FF0000"/>
                </a:solidFill>
              </a:rPr>
              <a:t> of bundles that a consumer values. The fact that one bundle gives 100 utility, while another gives 10 does not mean that the former is 10 times more desirable.”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9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two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 the market are perfect complements, what utility function would most accurately reflect the consumer’s preferences?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“The Leontief Utility Function”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885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slope of the indifference curve represent?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“The Subjective Rate of Exchange”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“The Marginal Rate of Substitution”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7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that the consumer is currently consuming at bundle A, is it possible to make changes to the quantity of goods x and y to reach a higher level of utility? If so, what changes should the consumer make to increase their utility?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97B93-C0EE-9C7A-7B24-CC608BFB0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43" y="3678991"/>
            <a:ext cx="3569814" cy="26773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D28E4FB-237C-D7BB-955B-55F94A6187EF}"/>
                  </a:ext>
                </a:extLst>
              </p:cNvPr>
              <p:cNvSpPr txBox="1"/>
              <p:nvPr/>
            </p:nvSpPr>
            <p:spPr>
              <a:xfrm>
                <a:off x="4673045" y="3683304"/>
                <a:ext cx="384230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“Increase consumption of good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and decrease the consumption of good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D28E4FB-237C-D7BB-955B-55F94A618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045" y="3683304"/>
                <a:ext cx="3842305" cy="1200329"/>
              </a:xfrm>
              <a:prstGeom prst="rect">
                <a:avLst/>
              </a:prstGeom>
              <a:blipFill>
                <a:blip r:embed="rId3"/>
                <a:stretch>
                  <a:fillRect l="-254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707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Justify your verdict from question 3.B.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“At bundle A, the marginal rate of substitution is greater than the market rate of substitution. That means that for one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the consumer is willing to give up more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than the market requires. So, the consumer should take advantage of this, decrease their consumption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and increase their consumption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7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Credit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en-US" b="0" dirty="0"/>
              </a:p>
              <a:p>
                <a:pPr lvl="4"/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1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Sep. 22</a:t>
            </a:r>
            <a:r>
              <a:rPr lang="en-US" baseline="30000" dirty="0"/>
              <a:t>nd</a:t>
            </a:r>
            <a:r>
              <a:rPr lang="en-US" dirty="0"/>
              <a:t> ~ Sep 29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3"/>
            <a:endParaRPr lang="en-US" dirty="0"/>
          </a:p>
          <a:p>
            <a:r>
              <a:rPr lang="en-US" dirty="0"/>
              <a:t>Length: 15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80%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2" name="Content Placeholder 7" descr="A graph of a bar graph&#10;&#10;Description automatically generated">
            <a:extLst>
              <a:ext uri="{FF2B5EF4-FFF2-40B4-BE49-F238E27FC236}">
                <a16:creationId xmlns:a16="http://schemas.microsoft.com/office/drawing/2014/main" id="{3DCF0801-E245-D3D1-5BD8-8A7425CD4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2" y="732296"/>
            <a:ext cx="7418716" cy="5393407"/>
          </a:xfrm>
          <a:prstGeom prst="rect">
            <a:avLst/>
          </a:prstGeom>
        </p:spPr>
      </p:pic>
      <p:pic>
        <p:nvPicPr>
          <p:cNvPr id="10" name="Content Placeholder 9" descr="A graph with different colored bars&#10;&#10;Description automatically generated">
            <a:extLst>
              <a:ext uri="{FF2B5EF4-FFF2-40B4-BE49-F238E27FC236}">
                <a16:creationId xmlns:a16="http://schemas.microsoft.com/office/drawing/2014/main" id="{BF617496-1E41-1555-2F6F-0419195F37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2" y="732297"/>
            <a:ext cx="7418716" cy="5393406"/>
          </a:xfrm>
        </p:spPr>
      </p:pic>
    </p:spTree>
    <p:extLst>
      <p:ext uri="{BB962C8B-B14F-4D97-AF65-F5344CB8AC3E}">
        <p14:creationId xmlns:p14="http://schemas.microsoft.com/office/powerpoint/2010/main" val="298982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Select the preference axiom that states “if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.”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Completeness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Transitivity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Strong Monotonicity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Convexity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4" y="2898483"/>
            <a:ext cx="1751163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the preference axiom that states “consumers prefer diversity in consumption.”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Completeness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Transitivity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Strong Monotonicity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Convexity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5" y="3571341"/>
            <a:ext cx="1664898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4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are the axioms that are required for the preference to be </a:t>
            </a:r>
            <a:r>
              <a:rPr lang="en-US" i="1" dirty="0"/>
              <a:t>rational</a:t>
            </a:r>
            <a:r>
              <a:rPr lang="en-US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Completeness and Transitivity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Completeness and Convexity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Transitivity and Reflexivity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Transitivity and Strong Monotonicity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5" y="2553427"/>
            <a:ext cx="3838754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, which of the following must be true?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5" y="2907108"/>
            <a:ext cx="2027207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8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.                                               Which of the functions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0" dirty="0" smtClean="0">
                        <a:latin typeface="Cambria Math" panose="02040503050406030204" pitchFamily="18" charset="0"/>
                      </a:rPr>
                      <m:t>(·)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(·)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(·) </m:t>
                    </m:r>
                  </m:oMath>
                </a14:m>
                <a:r>
                  <a:rPr lang="en-US" dirty="0"/>
                  <a:t>are valid utility functions?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endParaRPr lang="en-US" i="1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i="1" dirty="0"/>
                  <a:t>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i="1" dirty="0"/>
                  <a:t>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i="1" dirty="0"/>
                  <a:t>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864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5" y="4710027"/>
            <a:ext cx="2113471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D08896-00CE-3220-038E-B4F9C5CF2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68" y="2948608"/>
            <a:ext cx="4658264" cy="145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6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the correct expression of the Marginal Rate of Substitution,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2286000" lvl="4" indent="-457200">
                  <a:buFont typeface="+mj-lt"/>
                  <a:buAutoNum type="alphaLcParenR"/>
                </a:pPr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500" i="1" dirty="0">
                  <a:latin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sz="500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500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6" y="2544798"/>
            <a:ext cx="1328468" cy="6038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1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3057</TotalTime>
  <Words>856</Words>
  <Application>Microsoft Office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Franklin Gothic Book</vt:lpstr>
      <vt:lpstr>Office Theme</vt:lpstr>
      <vt:lpstr>Quiz #2 Review</vt:lpstr>
      <vt:lpstr>Quiz #2 “Recovery” Office Hours</vt:lpstr>
      <vt:lpstr>PowerPoint Presentation</vt:lpstr>
      <vt:lpstr>Problem 1.A.</vt:lpstr>
      <vt:lpstr>Problem 1.B.</vt:lpstr>
      <vt:lpstr>Problem 1.C.</vt:lpstr>
      <vt:lpstr>Problem 1.D.</vt:lpstr>
      <vt:lpstr>Problem 1.E.</vt:lpstr>
      <vt:lpstr>Problem 1.F.</vt:lpstr>
      <vt:lpstr>Problem 1.G.</vt:lpstr>
      <vt:lpstr>Problem 2.A.</vt:lpstr>
      <vt:lpstr>Problem 2.B.</vt:lpstr>
      <vt:lpstr>Problem 2.C.</vt:lpstr>
      <vt:lpstr>Problem 3.A.</vt:lpstr>
      <vt:lpstr>Problem 3.B.</vt:lpstr>
      <vt:lpstr>Problem 3.C.</vt:lpstr>
      <vt:lpstr>Extra Credit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52</cp:revision>
  <dcterms:created xsi:type="dcterms:W3CDTF">2023-08-17T23:00:51Z</dcterms:created>
  <dcterms:modified xsi:type="dcterms:W3CDTF">2023-09-22T13:53:22Z</dcterms:modified>
</cp:coreProperties>
</file>