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0"/>
  </p:notesMasterIdLst>
  <p:sldIdLst>
    <p:sldId id="256" r:id="rId2"/>
    <p:sldId id="273" r:id="rId3"/>
    <p:sldId id="274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282F"/>
    <a:srgbClr val="F5CFD0"/>
    <a:srgbClr val="E05F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79" autoAdjust="0"/>
    <p:restoredTop sz="94660"/>
  </p:normalViewPr>
  <p:slideViewPr>
    <p:cSldViewPr snapToGrid="0">
      <p:cViewPr varScale="1">
        <p:scale>
          <a:sx n="82" d="100"/>
          <a:sy n="82" d="100"/>
        </p:scale>
        <p:origin x="173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A6441-4E79-42FF-805B-86C90BDFD38D}" type="datetimeFigureOut">
              <a:rPr lang="en-US" smtClean="0"/>
              <a:t>9/11/2023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29054-221E-4755-818D-C35A08AFDB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85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2;p13">
            <a:extLst>
              <a:ext uri="{FF2B5EF4-FFF2-40B4-BE49-F238E27FC236}">
                <a16:creationId xmlns:a16="http://schemas.microsoft.com/office/drawing/2014/main" id="{BF16982E-3E38-0665-4F07-437DD3F0D5A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354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1F852EF2-DB2E-EDA3-947F-AD7E6C19EBD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810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297A800C-E47B-35AC-0EA8-24F3738049A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263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859BA894-242B-5A6C-EFD3-428444AAFEC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735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3200" b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92;p13">
            <a:extLst>
              <a:ext uri="{FF2B5EF4-FFF2-40B4-BE49-F238E27FC236}">
                <a16:creationId xmlns:a16="http://schemas.microsoft.com/office/drawing/2014/main" id="{A5DC9873-6BF3-A825-551C-17B7FBCA97F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058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F820AB4E-4F46-3C81-9BD0-65A4D2A2DBEC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4596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Google Shape;101;p14">
            <a:extLst>
              <a:ext uri="{FF2B5EF4-FFF2-40B4-BE49-F238E27FC236}">
                <a16:creationId xmlns:a16="http://schemas.microsoft.com/office/drawing/2014/main" id="{C854E680-04A2-EA76-C6A6-8EF6A2AD0BB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425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Google Shape;101;p14">
            <a:extLst>
              <a:ext uri="{FF2B5EF4-FFF2-40B4-BE49-F238E27FC236}">
                <a16:creationId xmlns:a16="http://schemas.microsoft.com/office/drawing/2014/main" id="{0E4BED26-AE3D-9FD7-372D-89389F76110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195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Google Shape;101;p14">
            <a:extLst>
              <a:ext uri="{FF2B5EF4-FFF2-40B4-BE49-F238E27FC236}">
                <a16:creationId xmlns:a16="http://schemas.microsoft.com/office/drawing/2014/main" id="{63FB725D-7839-2629-E2FD-4289B983E67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98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ADE22408-2DD9-F1EF-2438-A0546996FB2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318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19CEB84E-A1D1-9AFA-DEC7-31056DF6BFA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116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  <a:cs typeface="Forte Forward" panose="020F0502020204030204" pitchFamily="2" charset="0"/>
              </a:defRPr>
            </a:lvl1pPr>
          </a:lstStyle>
          <a:p>
            <a:r>
              <a:rPr lang="en-US" dirty="0"/>
              <a:t>Fall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0777" y="6356351"/>
            <a:ext cx="5762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1;p13">
            <a:extLst>
              <a:ext uri="{FF2B5EF4-FFF2-40B4-BE49-F238E27FC236}">
                <a16:creationId xmlns:a16="http://schemas.microsoft.com/office/drawing/2014/main" id="{9C136CE5-665B-2FA1-3A31-86C4E8EC1DBB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423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595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Franklin Gothic Book" panose="020B05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0.png"/><Relationship Id="rId7" Type="http://schemas.openxmlformats.org/officeDocument/2006/relationships/image" Target="../media/image23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alendly.com/brianhwpar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981AA-C880-955A-8ACC-D4284C4A79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585" y="1122363"/>
            <a:ext cx="8108830" cy="2387600"/>
          </a:xfrm>
        </p:spPr>
        <p:txBody>
          <a:bodyPr>
            <a:normAutofit/>
          </a:bodyPr>
          <a:lstStyle/>
          <a:p>
            <a:r>
              <a:rPr lang="en-US" dirty="0"/>
              <a:t>Quiz #1 Review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868834-9371-0482-209B-C2EBDB2D93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ECON 300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A60A-CBE6-B5CE-B9CE-C7DC93869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F44A7-8470-0B18-F1D2-F47845ECB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BCC6C-06D2-CC1B-BC1A-B87124A3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806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39625-43B2-88CE-CEDE-EEF5AE0BD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A87A10-077B-6140-C96A-B349C22C0402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en-US" dirty="0"/>
                  <a:t>The Parameters:</a:t>
                </a:r>
                <a:endParaRPr lang="en-US" b="0" i="1" dirty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𝐻𝑎𝑡𝑠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𝑃𝑒𝑛𝑠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=30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𝑃𝑒𝑛𝑠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The Question:</a:t>
                </a:r>
              </a:p>
              <a:p>
                <a:pPr lvl="1"/>
                <a:r>
                  <a:rPr lang="en-US" dirty="0"/>
                  <a:t>What is the maximum number of </a:t>
                </a:r>
                <a:r>
                  <a:rPr lang="en-US" u="sng" dirty="0"/>
                  <a:t>pens</a:t>
                </a:r>
                <a:r>
                  <a:rPr lang="en-US" dirty="0"/>
                  <a:t> that this consumer can purchase?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A87A10-077B-6140-C96A-B349C22C040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2038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CEA4B83F-88B7-3996-A4B4-30B2A6ED00B2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en-US" dirty="0"/>
                  <a:t>If the consumer spends the entirety of their $30 budget on pens that cost $2 a piece…</a:t>
                </a:r>
              </a:p>
              <a:p>
                <a:pPr lvl="3"/>
                <a:endParaRPr lang="en-US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=15</m:t>
                    </m:r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But the government is enforcing a 10-pen cap.</a:t>
                </a:r>
              </a:p>
              <a:p>
                <a:pPr lvl="3"/>
                <a:endParaRPr lang="en-US" dirty="0"/>
              </a:p>
              <a:p>
                <a:r>
                  <a:rPr lang="en-US" b="1" dirty="0">
                    <a:solidFill>
                      <a:srgbClr val="FF0000"/>
                    </a:solidFill>
                  </a:rPr>
                  <a:t>10 pens.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CEA4B83F-88B7-3996-A4B4-30B2A6ED00B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2038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B27F4B-75C2-E81E-7F0C-0ACE3AE37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170165-5C39-FCD2-4C94-201FB6B3F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EA488E-F2F0-256F-B169-0E1A7A75E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31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39625-43B2-88CE-CEDE-EEF5AE0BD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2.C.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A87A10-077B-6140-C96A-B349C22C0402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The Parameters:</a:t>
                </a:r>
                <a:endParaRPr lang="en-US" b="0" i="1" dirty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𝐻𝑎𝑡𝑠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𝑃𝑒𝑛𝑠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=30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𝑃𝑒𝑛𝑠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The Question:</a:t>
                </a:r>
              </a:p>
              <a:p>
                <a:pPr lvl="1"/>
                <a:r>
                  <a:rPr lang="en-US" dirty="0"/>
                  <a:t>Plot the diagram of the consumer’s budget constraint.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A87A10-077B-6140-C96A-B349C22C040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2038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B27F4B-75C2-E81E-7F0C-0ACE3AE37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170165-5C39-FCD2-4C94-201FB6B3F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EA488E-F2F0-256F-B169-0E1A7A75E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11</a:t>
            </a:fld>
            <a:endParaRPr lang="en-US" dirty="0"/>
          </a:p>
        </p:txBody>
      </p:sp>
      <p:pic>
        <p:nvPicPr>
          <p:cNvPr id="11" name="Content Placeholder 10" descr="A graph of a pen line&#10;&#10;Description automatically generated with medium confidence">
            <a:extLst>
              <a:ext uri="{FF2B5EF4-FFF2-40B4-BE49-F238E27FC236}">
                <a16:creationId xmlns:a16="http://schemas.microsoft.com/office/drawing/2014/main" id="{18CE977F-E9BE-09B1-4925-AD1B8E23B5F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2058194"/>
            <a:ext cx="3886200" cy="3886200"/>
          </a:xfrm>
        </p:spPr>
      </p:pic>
      <p:pic>
        <p:nvPicPr>
          <p:cNvPr id="4" name="Content Placeholder 9">
            <a:extLst>
              <a:ext uri="{FF2B5EF4-FFF2-40B4-BE49-F238E27FC236}">
                <a16:creationId xmlns:a16="http://schemas.microsoft.com/office/drawing/2014/main" id="{BD9CBAA5-7779-10ED-87F8-917C0ABEB8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2058194"/>
            <a:ext cx="3886200" cy="3886200"/>
          </a:xfrm>
          <a:prstGeom prst="rect">
            <a:avLst/>
          </a:prstGeom>
        </p:spPr>
      </p:pic>
      <p:pic>
        <p:nvPicPr>
          <p:cNvPr id="8" name="Content Placeholder 18">
            <a:extLst>
              <a:ext uri="{FF2B5EF4-FFF2-40B4-BE49-F238E27FC236}">
                <a16:creationId xmlns:a16="http://schemas.microsoft.com/office/drawing/2014/main" id="{1A504DA4-79A1-1579-D332-DF9286B71C2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2058194"/>
            <a:ext cx="3886200" cy="3886200"/>
          </a:xfrm>
          <a:prstGeom prst="rect">
            <a:avLst/>
          </a:prstGeom>
        </p:spPr>
      </p:pic>
      <p:pic>
        <p:nvPicPr>
          <p:cNvPr id="9" name="Content Placeholder 22">
            <a:extLst>
              <a:ext uri="{FF2B5EF4-FFF2-40B4-BE49-F238E27FC236}">
                <a16:creationId xmlns:a16="http://schemas.microsoft.com/office/drawing/2014/main" id="{58D54E69-C950-5F4C-F191-43114711D67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2058194"/>
            <a:ext cx="3886200" cy="3886200"/>
          </a:xfrm>
          <a:prstGeom prst="rect">
            <a:avLst/>
          </a:prstGeom>
        </p:spPr>
      </p:pic>
      <p:pic>
        <p:nvPicPr>
          <p:cNvPr id="10" name="Content Placeholder 26">
            <a:extLst>
              <a:ext uri="{FF2B5EF4-FFF2-40B4-BE49-F238E27FC236}">
                <a16:creationId xmlns:a16="http://schemas.microsoft.com/office/drawing/2014/main" id="{31245655-BFF6-00FC-23BF-6F6A474DCFA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2058194"/>
            <a:ext cx="3886200" cy="3886200"/>
          </a:xfrm>
          <a:prstGeom prst="rect">
            <a:avLst/>
          </a:prstGeom>
        </p:spPr>
      </p:pic>
      <p:pic>
        <p:nvPicPr>
          <p:cNvPr id="12" name="Content Placeholder 30">
            <a:extLst>
              <a:ext uri="{FF2B5EF4-FFF2-40B4-BE49-F238E27FC236}">
                <a16:creationId xmlns:a16="http://schemas.microsoft.com/office/drawing/2014/main" id="{81F7794D-B9FF-375B-075A-AA2CB6B05DD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2058194"/>
            <a:ext cx="3886200" cy="3886200"/>
          </a:xfrm>
          <a:prstGeom prst="rect">
            <a:avLst/>
          </a:prstGeom>
        </p:spPr>
      </p:pic>
      <p:pic>
        <p:nvPicPr>
          <p:cNvPr id="13" name="Content Placeholder 34">
            <a:extLst>
              <a:ext uri="{FF2B5EF4-FFF2-40B4-BE49-F238E27FC236}">
                <a16:creationId xmlns:a16="http://schemas.microsoft.com/office/drawing/2014/main" id="{03BB03E7-9566-2953-7B6F-847D7FABB78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2058194"/>
            <a:ext cx="38862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048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Suppose that a consumer is endowed an income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/>
                  <a:t>, and is participating in a market with two goods: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, where the market prices are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dirty="0"/>
                  <a:t>, respectively.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collection of all commodity bundles that cost exactly </a:t>
                </a:r>
                <a:r>
                  <a:rPr lang="en-US" i="1" dirty="0"/>
                  <a:t>M</a:t>
                </a:r>
                <a:r>
                  <a:rPr lang="en-US" dirty="0"/>
                  <a:t> is called...</a:t>
                </a:r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dirty="0"/>
                  <a:t>Commodity Space</a:t>
                </a:r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dirty="0"/>
                  <a:t>Budget Set</a:t>
                </a:r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dirty="0"/>
                  <a:t>Budget Line</a:t>
                </a:r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dirty="0"/>
                  <a:t>Budget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12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5A9D76F-2E0C-8B4D-E63B-B47872A7C008}"/>
              </a:ext>
            </a:extLst>
          </p:cNvPr>
          <p:cNvSpPr/>
          <p:nvPr/>
        </p:nvSpPr>
        <p:spPr>
          <a:xfrm>
            <a:off x="1095555" y="4658264"/>
            <a:ext cx="1915064" cy="33643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051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Suppose that a consumer is endowed an income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/>
                  <a:t>, and is participating in a market with two goods: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, where the market prices are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dirty="0"/>
                  <a:t>, respectively.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budget constraint for this consumer can be expressed as...</a:t>
                </a:r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endParaRPr lang="en-US" dirty="0"/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endParaRPr lang="en-US" dirty="0"/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endParaRPr lang="en-US" dirty="0"/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20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13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2AB527-E1FE-5334-F190-11B3EF527C3B}"/>
              </a:ext>
            </a:extLst>
          </p:cNvPr>
          <p:cNvSpPr/>
          <p:nvPr/>
        </p:nvSpPr>
        <p:spPr>
          <a:xfrm>
            <a:off x="1095554" y="3985409"/>
            <a:ext cx="2682815" cy="33643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510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3.C.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Suppose that a consumer is endowed an income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/>
                  <a:t>, and is participating in a market with two goods: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, where the market prices are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dirty="0"/>
                  <a:t>, respectively.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When income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/>
                  <a:t> increases, the budget line will...</a:t>
                </a:r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dirty="0"/>
                  <a:t>Pivot around the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intercept</a:t>
                </a:r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dirty="0"/>
                  <a:t>Pivot around the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intercept.</a:t>
                </a:r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dirty="0"/>
                  <a:t>Shift upward.</a:t>
                </a:r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dirty="0"/>
                  <a:t>Shift downward.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14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3B7A1B-6B03-08B9-9607-912191DF625B}"/>
              </a:ext>
            </a:extLst>
          </p:cNvPr>
          <p:cNvSpPr/>
          <p:nvPr/>
        </p:nvSpPr>
        <p:spPr>
          <a:xfrm>
            <a:off x="1095554" y="4330462"/>
            <a:ext cx="2027207" cy="33643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16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Suppose that a consumer is endowed an income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/>
                  <a:t>, and is participating in a market with two goods: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, where the market prices are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dirty="0"/>
                  <a:t>, respectively.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When price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dirty="0"/>
                  <a:t> decreases, the budget line will...</a:t>
                </a:r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dirty="0"/>
                  <a:t>Pivot around the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intercept</a:t>
                </a:r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dirty="0"/>
                  <a:t>Pivot around the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intercept.</a:t>
                </a:r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dirty="0"/>
                  <a:t>Shift upward.</a:t>
                </a:r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dirty="0"/>
                  <a:t>Shift downward.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15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3B7A1B-6B03-08B9-9607-912191DF625B}"/>
              </a:ext>
            </a:extLst>
          </p:cNvPr>
          <p:cNvSpPr/>
          <p:nvPr/>
        </p:nvSpPr>
        <p:spPr>
          <a:xfrm>
            <a:off x="1095554" y="4002662"/>
            <a:ext cx="3657601" cy="33643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22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Suppose that a consumer is endowed an income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/>
                  <a:t>, and is participating in a market with two goods: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, where the market prices are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dirty="0"/>
                  <a:t>, respectively.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What is the correct expression for the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intercept?</a:t>
                </a:r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den>
                    </m:f>
                  </m:oMath>
                </a14:m>
                <a:endParaRPr lang="en-US" b="0" dirty="0"/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</m:oMath>
                </a14:m>
                <a:endParaRPr lang="en-US" b="0" dirty="0"/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</m:oMath>
                </a14:m>
                <a:endParaRPr lang="en-US" dirty="0"/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den>
                    </m:f>
                  </m:oMath>
                </a14:m>
                <a:endParaRPr lang="en-US" b="0" dirty="0"/>
              </a:p>
              <a:p>
                <a:pPr marL="914400" lvl="1" indent="-457200">
                  <a:buFont typeface="+mj-lt"/>
                  <a:buAutoNum type="alphaLcParenR"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16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3B7A1B-6B03-08B9-9607-912191DF625B}"/>
              </a:ext>
            </a:extLst>
          </p:cNvPr>
          <p:cNvSpPr/>
          <p:nvPr/>
        </p:nvSpPr>
        <p:spPr>
          <a:xfrm>
            <a:off x="1095554" y="3640352"/>
            <a:ext cx="914401" cy="51757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660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3.F.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Suppose that a consumer is endowed an income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/>
                  <a:t>, and is participating in a market with two goods: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, where the market prices are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dirty="0"/>
                  <a:t>, respectively.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What is the correct expression for the slope of the budget line?</a:t>
                </a:r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den>
                    </m:f>
                  </m:oMath>
                </a14:m>
                <a:endParaRPr lang="en-US" b="0" dirty="0"/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</m:oMath>
                </a14:m>
                <a:endParaRPr lang="en-US" b="0" dirty="0"/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</m:oMath>
                </a14:m>
                <a:endParaRPr lang="en-US" dirty="0"/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den>
                    </m:f>
                  </m:oMath>
                </a14:m>
                <a:endParaRPr lang="en-US" b="0" dirty="0"/>
              </a:p>
              <a:p>
                <a:pPr marL="914400" lvl="1" indent="-457200">
                  <a:buFont typeface="+mj-lt"/>
                  <a:buAutoNum type="alphaLcParenR"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6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17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3B7A1B-6B03-08B9-9607-912191DF625B}"/>
              </a:ext>
            </a:extLst>
          </p:cNvPr>
          <p:cNvSpPr/>
          <p:nvPr/>
        </p:nvSpPr>
        <p:spPr>
          <a:xfrm>
            <a:off x="1095554" y="4986070"/>
            <a:ext cx="1138688" cy="51757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DA7D52D-4360-D918-808D-8A8518175220}"/>
              </a:ext>
            </a:extLst>
          </p:cNvPr>
          <p:cNvSpPr/>
          <p:nvPr/>
        </p:nvSpPr>
        <p:spPr>
          <a:xfrm>
            <a:off x="1096632" y="5503649"/>
            <a:ext cx="1138688" cy="517579"/>
          </a:xfrm>
          <a:prstGeom prst="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041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3.G.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Suppose that a consumer is endowed an income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/>
                  <a:t>, and is participating in a market with two goods: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, where the market prices are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dirty="0"/>
                  <a:t>, respectively.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What does the slope of the budget line represent?</a:t>
                </a:r>
              </a:p>
              <a:p>
                <a:pPr lvl="4"/>
                <a:endParaRPr lang="en-US" b="0" dirty="0"/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en-US" dirty="0">
                    <a:solidFill>
                      <a:srgbClr val="FF0000"/>
                    </a:solidFill>
                  </a:rPr>
                  <a:t>The Objective Exchange Rate</a:t>
                </a:r>
              </a:p>
              <a:p>
                <a:pPr lvl="5">
                  <a:buFont typeface="Wingdings" panose="05000000000000000000" pitchFamily="2" charset="2"/>
                  <a:buChar char="ü"/>
                </a:pPr>
                <a:endParaRPr lang="en-US" dirty="0">
                  <a:solidFill>
                    <a:srgbClr val="FF0000"/>
                  </a:solidFill>
                </a:endParaRPr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en-US" dirty="0">
                    <a:solidFill>
                      <a:srgbClr val="FF0000"/>
                    </a:solidFill>
                  </a:rPr>
                  <a:t>The Opportunity Cost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609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#1 “Recovery” Office Hours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https://calendly.com/brianhwpark</a:t>
            </a:r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Venue: Rm. 248 Center for Science and Business</a:t>
            </a:r>
          </a:p>
          <a:p>
            <a:pPr lvl="3"/>
            <a:endParaRPr lang="en-US" dirty="0"/>
          </a:p>
          <a:p>
            <a:r>
              <a:rPr lang="en-US" dirty="0"/>
              <a:t>Dates: Sep. 11</a:t>
            </a:r>
            <a:r>
              <a:rPr lang="en-US" baseline="30000" dirty="0"/>
              <a:t>th</a:t>
            </a:r>
            <a:r>
              <a:rPr lang="en-US" dirty="0"/>
              <a:t> ~ Sep 18</a:t>
            </a:r>
            <a:r>
              <a:rPr lang="en-US" baseline="30000" dirty="0"/>
              <a:t>th</a:t>
            </a:r>
            <a:r>
              <a:rPr lang="en-US" dirty="0"/>
              <a:t>, 2023</a:t>
            </a:r>
          </a:p>
          <a:p>
            <a:pPr lvl="3"/>
            <a:endParaRPr lang="en-US" dirty="0"/>
          </a:p>
          <a:p>
            <a:r>
              <a:rPr lang="en-US" dirty="0"/>
              <a:t>Length: 10 Minutes per Session</a:t>
            </a:r>
          </a:p>
          <a:p>
            <a:pPr lvl="3"/>
            <a:endParaRPr lang="en-US" dirty="0"/>
          </a:p>
          <a:p>
            <a:r>
              <a:rPr lang="en-US" dirty="0"/>
              <a:t>Use the Whiteboard to correct your answers.</a:t>
            </a:r>
          </a:p>
          <a:p>
            <a:pPr lvl="3"/>
            <a:endParaRPr lang="en-US" dirty="0"/>
          </a:p>
          <a:p>
            <a:r>
              <a:rPr lang="en-US" dirty="0"/>
              <a:t>Recovery Rate: 90%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312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#1: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Pre-recovery Statistics</a:t>
            </a:r>
          </a:p>
          <a:p>
            <a:pPr lvl="1"/>
            <a:r>
              <a:rPr lang="en-US" dirty="0"/>
              <a:t>Average: 83</a:t>
            </a:r>
          </a:p>
          <a:p>
            <a:pPr lvl="1"/>
            <a:r>
              <a:rPr lang="en-US" dirty="0"/>
              <a:t>Standard Deviation: 14.1</a:t>
            </a:r>
          </a:p>
          <a:p>
            <a:pPr lvl="1"/>
            <a:r>
              <a:rPr lang="en-US" dirty="0"/>
              <a:t>Median: 85</a:t>
            </a:r>
          </a:p>
          <a:p>
            <a:pPr lvl="3"/>
            <a:endParaRPr lang="en-US" dirty="0"/>
          </a:p>
          <a:p>
            <a:r>
              <a:rPr lang="en-US" dirty="0"/>
              <a:t>Post-recovery (Potential) Statistics</a:t>
            </a:r>
          </a:p>
          <a:p>
            <a:pPr lvl="1"/>
            <a:r>
              <a:rPr lang="en-US" dirty="0"/>
              <a:t>Average: 98.3</a:t>
            </a:r>
          </a:p>
          <a:p>
            <a:pPr lvl="1"/>
            <a:r>
              <a:rPr lang="en-US" dirty="0"/>
              <a:t>Standard Deviation: 1.41</a:t>
            </a:r>
          </a:p>
          <a:p>
            <a:pPr lvl="1"/>
            <a:r>
              <a:rPr lang="en-US" dirty="0"/>
              <a:t>Median: 98.5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824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39625-43B2-88CE-CEDE-EEF5AE0BD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A87A10-077B-6140-C96A-B349C22C0402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en-US" dirty="0"/>
                  <a:t>The Parameters:</a:t>
                </a:r>
                <a:endParaRPr lang="en-US" b="0" i="1" dirty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𝐻𝑎𝑡𝑠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𝑃𝑒𝑛𝑠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=30</m:t>
                    </m:r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The Question:</a:t>
                </a:r>
              </a:p>
              <a:p>
                <a:pPr lvl="1"/>
                <a:r>
                  <a:rPr lang="en-US" dirty="0"/>
                  <a:t>What is the maximum number of </a:t>
                </a:r>
                <a:r>
                  <a:rPr lang="en-US" u="sng" dirty="0"/>
                  <a:t>hats</a:t>
                </a:r>
                <a:r>
                  <a:rPr lang="en-US" dirty="0"/>
                  <a:t> that this consumer can purchase?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A87A10-077B-6140-C96A-B349C22C040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2038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CEA4B83F-88B7-3996-A4B4-30B2A6ED00B2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en-US" dirty="0"/>
                  <a:t>If the consumer spends the entirety of their $30 budget on hats that cost $5 a piece…</a:t>
                </a:r>
              </a:p>
              <a:p>
                <a:pPr lvl="3"/>
                <a:endParaRPr lang="en-US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b="1" dirty="0">
                    <a:solidFill>
                      <a:srgbClr val="FF0000"/>
                    </a:solidFill>
                  </a:rPr>
                  <a:t>6 Hats</a:t>
                </a:r>
              </a:p>
            </p:txBody>
          </p:sp>
        </mc:Choice>
        <mc:Fallback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CEA4B83F-88B7-3996-A4B4-30B2A6ED00B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2038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B27F4B-75C2-E81E-7F0C-0ACE3AE37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170165-5C39-FCD2-4C94-201FB6B3F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EA488E-F2F0-256F-B169-0E1A7A75E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208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39625-43B2-88CE-CEDE-EEF5AE0BD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A87A10-077B-6140-C96A-B349C22C0402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en-US" dirty="0"/>
                  <a:t>The Parameters:</a:t>
                </a:r>
                <a:endParaRPr lang="en-US" b="0" i="1" dirty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𝐻𝑎𝑡𝑠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𝑃𝑒𝑛𝑠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=30</m:t>
                    </m:r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The Question:</a:t>
                </a:r>
              </a:p>
              <a:p>
                <a:pPr lvl="1"/>
                <a:r>
                  <a:rPr lang="en-US" dirty="0"/>
                  <a:t>What is the maximum number of </a:t>
                </a:r>
                <a:r>
                  <a:rPr lang="en-US" u="sng" dirty="0"/>
                  <a:t>pens</a:t>
                </a:r>
                <a:r>
                  <a:rPr lang="en-US" dirty="0"/>
                  <a:t> that this consumer can purchase?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A87A10-077B-6140-C96A-B349C22C040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2038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CEA4B83F-88B7-3996-A4B4-30B2A6ED00B2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en-US" dirty="0"/>
                  <a:t>If the consumer spends the entirety of their $30 budget on pens that cost $2 a piece…</a:t>
                </a:r>
              </a:p>
              <a:p>
                <a:pPr lvl="3"/>
                <a:endParaRPr lang="en-US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=15</m:t>
                    </m:r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b="1" dirty="0">
                    <a:solidFill>
                      <a:srgbClr val="FF0000"/>
                    </a:solidFill>
                  </a:rPr>
                  <a:t>15 Pens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CEA4B83F-88B7-3996-A4B4-30B2A6ED00B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2038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B27F4B-75C2-E81E-7F0C-0ACE3AE37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170165-5C39-FCD2-4C94-201FB6B3F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EA488E-F2F0-256F-B169-0E1A7A75E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46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39625-43B2-88CE-CEDE-EEF5AE0BD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1.C.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A87A10-077B-6140-C96A-B349C22C0402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The Parameters:</a:t>
                </a:r>
                <a:endParaRPr lang="en-US" b="0" i="1" dirty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𝐻𝑎𝑡𝑠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𝑃𝑒𝑛𝑠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=30</m:t>
                    </m:r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The Question:</a:t>
                </a:r>
              </a:p>
              <a:p>
                <a:pPr lvl="1"/>
                <a:r>
                  <a:rPr lang="en-US" dirty="0"/>
                  <a:t>Provide any three bundles of hats and pens that exhaust the consumer’s income.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A87A10-077B-6140-C96A-B349C22C040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2038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A4B83F-88B7-3996-A4B4-30B2A6ED00B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Suppose that the consumer purchases 2 hats.</a:t>
            </a:r>
          </a:p>
          <a:p>
            <a:r>
              <a:rPr lang="en-US" dirty="0"/>
              <a:t>The consumer spends $10 on hats and has $20 left in their budget.</a:t>
            </a:r>
          </a:p>
          <a:p>
            <a:r>
              <a:rPr lang="en-US" dirty="0"/>
              <a:t>The consumer spends the remaining $20 on pens and can purchase up to 10.</a:t>
            </a:r>
          </a:p>
          <a:p>
            <a:r>
              <a:rPr lang="en-US" b="1" dirty="0">
                <a:solidFill>
                  <a:srgbClr val="FF0000"/>
                </a:solidFill>
              </a:rPr>
              <a:t>2 Hats and 10 Pens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B27F4B-75C2-E81E-7F0C-0ACE3AE37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170165-5C39-FCD2-4C94-201FB6B3F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EA488E-F2F0-256F-B169-0E1A7A75E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662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39625-43B2-88CE-CEDE-EEF5AE0BD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A87A10-077B-6140-C96A-B349C22C0402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The Parameters:</a:t>
                </a:r>
                <a:endParaRPr lang="en-US" b="0" i="1" dirty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𝐻𝑎𝑡𝑠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𝑃𝑒𝑛𝑠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=30</m:t>
                    </m:r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The Question:</a:t>
                </a:r>
              </a:p>
              <a:p>
                <a:pPr lvl="1"/>
                <a:r>
                  <a:rPr lang="en-US" dirty="0"/>
                  <a:t>Plot the diagram of the consumer’s budget constraint.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A87A10-077B-6140-C96A-B349C22C040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2038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B27F4B-75C2-E81E-7F0C-0ACE3AE37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170165-5C39-FCD2-4C94-201FB6B3F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EA488E-F2F0-256F-B169-0E1A7A75E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7</a:t>
            </a:fld>
            <a:endParaRPr lang="en-US" dirty="0"/>
          </a:p>
        </p:txBody>
      </p:sp>
      <p:pic>
        <p:nvPicPr>
          <p:cNvPr id="11" name="Content Placeholder 10" descr="A graph of a pen line&#10;&#10;Description automatically generated with medium confidence">
            <a:extLst>
              <a:ext uri="{FF2B5EF4-FFF2-40B4-BE49-F238E27FC236}">
                <a16:creationId xmlns:a16="http://schemas.microsoft.com/office/drawing/2014/main" id="{18CE977F-E9BE-09B1-4925-AD1B8E23B5F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2058194"/>
            <a:ext cx="3886200" cy="3886200"/>
          </a:xfrm>
        </p:spPr>
      </p:pic>
      <p:pic>
        <p:nvPicPr>
          <p:cNvPr id="15" name="Content Placeholder 9">
            <a:extLst>
              <a:ext uri="{FF2B5EF4-FFF2-40B4-BE49-F238E27FC236}">
                <a16:creationId xmlns:a16="http://schemas.microsoft.com/office/drawing/2014/main" id="{4332E1CA-9FB3-23AB-459B-9E5A431F91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2058194"/>
            <a:ext cx="3886200" cy="3886200"/>
          </a:xfrm>
          <a:prstGeom prst="rect">
            <a:avLst/>
          </a:prstGeom>
        </p:spPr>
      </p:pic>
      <p:pic>
        <p:nvPicPr>
          <p:cNvPr id="16" name="Content Placeholder 14">
            <a:extLst>
              <a:ext uri="{FF2B5EF4-FFF2-40B4-BE49-F238E27FC236}">
                <a16:creationId xmlns:a16="http://schemas.microsoft.com/office/drawing/2014/main" id="{55F0C17F-B48E-87F6-8D86-E6F43925AF6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2058194"/>
            <a:ext cx="3886200" cy="3886200"/>
          </a:xfrm>
          <a:prstGeom prst="rect">
            <a:avLst/>
          </a:prstGeom>
        </p:spPr>
      </p:pic>
      <p:pic>
        <p:nvPicPr>
          <p:cNvPr id="17" name="Content Placeholder 18">
            <a:extLst>
              <a:ext uri="{FF2B5EF4-FFF2-40B4-BE49-F238E27FC236}">
                <a16:creationId xmlns:a16="http://schemas.microsoft.com/office/drawing/2014/main" id="{8C70E638-1973-5A11-D4F9-001700FB3E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2058194"/>
            <a:ext cx="38862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485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39625-43B2-88CE-CEDE-EEF5AE0BD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A87A10-077B-6140-C96A-B349C22C0402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The Parameters:</a:t>
                </a:r>
                <a:endParaRPr lang="en-US" b="0" i="1" dirty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𝐻𝑎𝑡𝑠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𝑃𝑒𝑛𝑠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=30</m:t>
                    </m:r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The Question:</a:t>
                </a:r>
              </a:p>
              <a:p>
                <a:pPr lvl="1"/>
                <a:r>
                  <a:rPr lang="en-US" dirty="0"/>
                  <a:t>Calculate the slope of the budget line.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A87A10-077B-6140-C96A-B349C22C040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2038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B27F4B-75C2-E81E-7F0C-0ACE3AE37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170165-5C39-FCD2-4C94-201FB6B3F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EA488E-F2F0-256F-B169-0E1A7A75E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8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Content Placeholder 20">
                <a:extLst>
                  <a:ext uri="{FF2B5EF4-FFF2-40B4-BE49-F238E27FC236}">
                    <a16:creationId xmlns:a16="http://schemas.microsoft.com/office/drawing/2014/main" id="{E7C6EEFE-A74C-CD0A-D009-84B8E1296AF5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en-US" dirty="0"/>
                  <a:t>The formula to find the slope of a straight line:</a:t>
                </a:r>
              </a:p>
              <a:p>
                <a:pPr lvl="4"/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𝑟𝑖𝑠𝑒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𝑟𝑢𝑛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𝑝𝑒𝑛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𝑝𝑒𝑛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h𝑎𝑡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h𝑎𝑡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000" dirty="0"/>
              </a:p>
              <a:p>
                <a:pPr lvl="4"/>
                <a:endParaRPr lang="en-US" dirty="0"/>
              </a:p>
              <a:p>
                <a:r>
                  <a:rPr lang="en-US" dirty="0"/>
                  <a:t>Use the intercept points:</a:t>
                </a:r>
              </a:p>
              <a:p>
                <a:pPr lvl="3"/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𝑆𝑙𝑜𝑝𝑒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15−0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0−6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2000" b="1" dirty="0"/>
              </a:p>
            </p:txBody>
          </p:sp>
        </mc:Choice>
        <mc:Fallback>
          <p:sp>
            <p:nvSpPr>
              <p:cNvPr id="21" name="Content Placeholder 20">
                <a:extLst>
                  <a:ext uri="{FF2B5EF4-FFF2-40B4-BE49-F238E27FC236}">
                    <a16:creationId xmlns:a16="http://schemas.microsoft.com/office/drawing/2014/main" id="{E7C6EEFE-A74C-CD0A-D009-84B8E1296AF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2038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168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39625-43B2-88CE-CEDE-EEF5AE0BD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A87A10-077B-6140-C96A-B349C22C0402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en-US" dirty="0"/>
                  <a:t>The Parameters:</a:t>
                </a:r>
                <a:endParaRPr lang="en-US" b="0" i="1" dirty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𝐻𝑎𝑡𝑠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𝑃𝑒𝑛𝑠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=30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𝑃𝑒𝑛𝑠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The Question:</a:t>
                </a:r>
              </a:p>
              <a:p>
                <a:pPr lvl="1"/>
                <a:r>
                  <a:rPr lang="en-US" dirty="0"/>
                  <a:t>What is the maximum number of </a:t>
                </a:r>
                <a:r>
                  <a:rPr lang="en-US" u="sng" dirty="0"/>
                  <a:t>hats</a:t>
                </a:r>
                <a:r>
                  <a:rPr lang="en-US" dirty="0"/>
                  <a:t> that this consumer can purchase?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A87A10-077B-6140-C96A-B349C22C040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2038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CEA4B83F-88B7-3996-A4B4-30B2A6ED00B2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en-US" dirty="0"/>
                  <a:t>If the consumer spends the entirety of their $30 budget on hats that cost $5 a piece…</a:t>
                </a:r>
              </a:p>
              <a:p>
                <a:pPr lvl="3"/>
                <a:endParaRPr lang="en-US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b="1" dirty="0">
                    <a:solidFill>
                      <a:srgbClr val="FF0000"/>
                    </a:solidFill>
                  </a:rPr>
                  <a:t>6 Hats</a:t>
                </a:r>
              </a:p>
            </p:txBody>
          </p:sp>
        </mc:Choice>
        <mc:Fallback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CEA4B83F-88B7-3996-A4B4-30B2A6ED00B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2038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B27F4B-75C2-E81E-7F0C-0ACE3AE37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170165-5C39-FCD2-4C94-201FB6B3F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EA488E-F2F0-256F-B169-0E1A7A75E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411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F630E01-D107-42E5-8DFC-48302BB3DFE2}" vid="{4BEE81CA-F64C-419F-A97B-23D16F4EA3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mc-presentation-template</Template>
  <TotalTime>2972</TotalTime>
  <Words>1152</Words>
  <Application>Microsoft Office PowerPoint</Application>
  <PresentationFormat>On-screen Show (4:3)</PresentationFormat>
  <Paragraphs>234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Cambria Math</vt:lpstr>
      <vt:lpstr>Franklin Gothic Book</vt:lpstr>
      <vt:lpstr>Wingdings</vt:lpstr>
      <vt:lpstr>Office Theme</vt:lpstr>
      <vt:lpstr>Quiz #1 Review</vt:lpstr>
      <vt:lpstr>Quiz #1 “Recovery” Office Hours</vt:lpstr>
      <vt:lpstr>Quiz #1: Statistics</vt:lpstr>
      <vt:lpstr>Problem 1.A.</vt:lpstr>
      <vt:lpstr>Problem 1.B.</vt:lpstr>
      <vt:lpstr>Problem 1.C.</vt:lpstr>
      <vt:lpstr>Problem 1.D.</vt:lpstr>
      <vt:lpstr>Problem 1.E.</vt:lpstr>
      <vt:lpstr>Problem 2.A.</vt:lpstr>
      <vt:lpstr>Problem 2.B.</vt:lpstr>
      <vt:lpstr>Problem 2.C.</vt:lpstr>
      <vt:lpstr>Problem 3.A.</vt:lpstr>
      <vt:lpstr>Problem 3.B.</vt:lpstr>
      <vt:lpstr>Problem 3.C.</vt:lpstr>
      <vt:lpstr>Problem 3.D.</vt:lpstr>
      <vt:lpstr>Problem 3.E.</vt:lpstr>
      <vt:lpstr>Problem 3.F.</vt:lpstr>
      <vt:lpstr>Problem 3.G.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Price Theory</dc:title>
  <dc:creator>Brian Park</dc:creator>
  <cp:lastModifiedBy>Park, Brian</cp:lastModifiedBy>
  <cp:revision>45</cp:revision>
  <dcterms:created xsi:type="dcterms:W3CDTF">2023-08-17T23:00:51Z</dcterms:created>
  <dcterms:modified xsi:type="dcterms:W3CDTF">2023-09-11T15:50:46Z</dcterms:modified>
</cp:coreProperties>
</file>