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60" r:id="rId3"/>
    <p:sldId id="264" r:id="rId4"/>
    <p:sldId id="265" r:id="rId5"/>
    <p:sldId id="283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84" r:id="rId16"/>
    <p:sldId id="276" r:id="rId17"/>
    <p:sldId id="277" r:id="rId18"/>
    <p:sldId id="278" r:id="rId19"/>
    <p:sldId id="285" r:id="rId20"/>
    <p:sldId id="281" r:id="rId21"/>
    <p:sldId id="280" r:id="rId22"/>
    <p:sldId id="287" r:id="rId23"/>
    <p:sldId id="286" r:id="rId24"/>
    <p:sldId id="289" r:id="rId25"/>
    <p:sldId id="291" r:id="rId26"/>
    <p:sldId id="292" r:id="rId27"/>
    <p:sldId id="295" r:id="rId28"/>
    <p:sldId id="293" r:id="rId29"/>
    <p:sldId id="29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990099"/>
    <a:srgbClr val="D4282F"/>
    <a:srgbClr val="00FF00"/>
    <a:srgbClr val="00FFFF"/>
    <a:srgbClr val="E05F65"/>
    <a:srgbClr val="F5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Game Theory:</a:t>
            </a:r>
            <a:br>
              <a:rPr lang="en-US" sz="4200" dirty="0"/>
            </a:br>
            <a:r>
              <a:rPr lang="en-US" sz="4200" dirty="0"/>
              <a:t>Static Games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474A-925A-FF41-8A29-8D73502E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P1 thinks P2 will play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gets -10</a:t>
                </a:r>
              </a:p>
              <a:p>
                <a:pPr lvl="1"/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get -20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If P1 thinks P2 will play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get -1</a:t>
                </a:r>
              </a:p>
              <a:p>
                <a:pPr lvl="1"/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get -2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No matter what P2 does, P1 will receive a better payoff when they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  <a:blipFill>
                <a:blip r:embed="rId2"/>
                <a:stretch>
                  <a:fillRect l="-2000" t="-1821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5D46-4389-BFDE-AE1C-DBD2E869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0BC8-ECBF-A3E9-0067-964A527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4B9-68F7-8F67-8AB0-1528798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p:pic>
        <p:nvPicPr>
          <p:cNvPr id="35" name="Content Placeholder 34" descr="A grid of numbers and letters&#10;&#10;Description automatically generated">
            <a:extLst>
              <a:ext uri="{FF2B5EF4-FFF2-40B4-BE49-F238E27FC236}">
                <a16:creationId xmlns:a16="http://schemas.microsoft.com/office/drawing/2014/main" id="{8464A158-50AE-C458-D201-8641F78110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2"/>
            <a:ext cx="3886200" cy="3823083"/>
          </a:xfrm>
        </p:spPr>
      </p:pic>
    </p:spTree>
    <p:extLst>
      <p:ext uri="{BB962C8B-B14F-4D97-AF65-F5344CB8AC3E}">
        <p14:creationId xmlns:p14="http://schemas.microsoft.com/office/powerpoint/2010/main" val="62695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474A-925A-FF41-8A29-8D73502E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Player 1 is said to have a “dominant strategy.”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 strategy that returns the highest payoff regardless of other players’ actions.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Playing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dominant strategy for P1.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Playing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dominated strategy for P1.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  <a:blipFill>
                <a:blip r:embed="rId2"/>
                <a:stretch>
                  <a:fillRect l="-2000" t="-182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5D46-4389-BFDE-AE1C-DBD2E869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0BC8-ECBF-A3E9-0067-964A527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4B9-68F7-8F67-8AB0-1528798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35" name="Content Placeholder 34" descr="A grid of numbers and letters&#10;&#10;Description automatically generated">
            <a:extLst>
              <a:ext uri="{FF2B5EF4-FFF2-40B4-BE49-F238E27FC236}">
                <a16:creationId xmlns:a16="http://schemas.microsoft.com/office/drawing/2014/main" id="{8464A158-50AE-C458-D201-8641F78110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2"/>
            <a:ext cx="3886200" cy="3823083"/>
          </a:xfrm>
        </p:spPr>
      </p:pic>
    </p:spTree>
    <p:extLst>
      <p:ext uri="{BB962C8B-B14F-4D97-AF65-F5344CB8AC3E}">
        <p14:creationId xmlns:p14="http://schemas.microsoft.com/office/powerpoint/2010/main" val="329017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474A-925A-FF41-8A29-8D73502E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P2 also has a dominant strategy.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P2 thinks P1 will play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When P2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gets -10</a:t>
                </a:r>
              </a:p>
              <a:p>
                <a:pPr lvl="1"/>
                <a:r>
                  <a:rPr lang="en-US" dirty="0"/>
                  <a:t>When P2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get -20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If P2 thinks P1 will play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When P2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get -1</a:t>
                </a:r>
              </a:p>
              <a:p>
                <a:pPr lvl="1"/>
                <a:r>
                  <a:rPr lang="en-US" dirty="0"/>
                  <a:t>When P2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get -2</a:t>
                </a:r>
              </a:p>
              <a:p>
                <a:pPr lvl="4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dominant for P2.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  <a:blipFill>
                <a:blip r:embed="rId2"/>
                <a:stretch>
                  <a:fillRect l="-2000" t="-1821" r="-308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5D46-4389-BFDE-AE1C-DBD2E869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0BC8-ECBF-A3E9-0067-964A527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4B9-68F7-8F67-8AB0-1528798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p:pic>
        <p:nvPicPr>
          <p:cNvPr id="35" name="Content Placeholder 34" descr="A grid of numbers and letters&#10;&#10;Description automatically generated">
            <a:extLst>
              <a:ext uri="{FF2B5EF4-FFF2-40B4-BE49-F238E27FC236}">
                <a16:creationId xmlns:a16="http://schemas.microsoft.com/office/drawing/2014/main" id="{8464A158-50AE-C458-D201-8641F78110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2"/>
            <a:ext cx="3886200" cy="3823083"/>
          </a:xfrm>
        </p:spPr>
      </p:pic>
    </p:spTree>
    <p:extLst>
      <p:ext uri="{BB962C8B-B14F-4D97-AF65-F5344CB8AC3E}">
        <p14:creationId xmlns:p14="http://schemas.microsoft.com/office/powerpoint/2010/main" val="31906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474A-925A-FF41-8A29-8D73502E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8353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Since both P1 and P2 have dominant strategies, they will play those strategies.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Both P1 and P2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is a Nash Equilibrium.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Each player has no incentive to change their strategy given their opponents do not change their strategies.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83530" cy="4351338"/>
              </a:xfrm>
              <a:blipFill>
                <a:blip r:embed="rId2"/>
                <a:stretch>
                  <a:fillRect l="-1940" t="-1821" r="-388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5D46-4389-BFDE-AE1C-DBD2E869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0BC8-ECBF-A3E9-0067-964A527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4B9-68F7-8F67-8AB0-1528798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p:pic>
        <p:nvPicPr>
          <p:cNvPr id="35" name="Content Placeholder 34" descr="A grid of numbers and letters&#10;&#10;Description automatically generated">
            <a:extLst>
              <a:ext uri="{FF2B5EF4-FFF2-40B4-BE49-F238E27FC236}">
                <a16:creationId xmlns:a16="http://schemas.microsoft.com/office/drawing/2014/main" id="{8464A158-50AE-C458-D201-8641F78110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2"/>
            <a:ext cx="3886200" cy="3823083"/>
          </a:xfrm>
        </p:spPr>
      </p:pic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030BFE6E-C9F9-185D-3CD3-9B98AC279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1"/>
            <a:ext cx="3886200" cy="38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474A-925A-FF41-8A29-8D73502E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5307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Nash Equilibrium does not necessarily mean that the payoffs are maximized.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Both players choosing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would have been better.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However, if you know that your opponent chooses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you have a strong incentive to 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000" dirty="0"/>
              </a:p>
              <a:p>
                <a:r>
                  <a:rPr lang="en-US" dirty="0"/>
                  <a:t>Prisoner’s Dilemma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530726"/>
              </a:xfrm>
              <a:blipFill>
                <a:blip r:embed="rId2"/>
                <a:stretch>
                  <a:fillRect l="-2000" t="-1747" r="-1692" b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5D46-4389-BFDE-AE1C-DBD2E869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0BC8-ECBF-A3E9-0067-964A527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4B9-68F7-8F67-8AB0-1528798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p:pic>
        <p:nvPicPr>
          <p:cNvPr id="14" name="Content Placeholder 13" descr="A grid with numbers and circles&#10;&#10;Description automatically generated">
            <a:extLst>
              <a:ext uri="{FF2B5EF4-FFF2-40B4-BE49-F238E27FC236}">
                <a16:creationId xmlns:a16="http://schemas.microsoft.com/office/drawing/2014/main" id="{208F73E7-0D88-CA89-3A4D-905483183C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2"/>
            <a:ext cx="3886200" cy="3823083"/>
          </a:xfrm>
        </p:spPr>
      </p:pic>
    </p:spTree>
    <p:extLst>
      <p:ext uri="{BB962C8B-B14F-4D97-AF65-F5344CB8AC3E}">
        <p14:creationId xmlns:p14="http://schemas.microsoft.com/office/powerpoint/2010/main" val="325374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0CE2-4470-C92C-6412-AC45005E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1D0130-4CF4-CCCA-4653-214357A43E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Consider a one-shot game played by players 1 and 2.</a:t>
                </a:r>
              </a:p>
              <a:p>
                <a:endParaRPr lang="en-US" sz="600" dirty="0"/>
              </a:p>
              <a:p>
                <a:r>
                  <a:rPr lang="en-US" dirty="0"/>
                  <a:t>Player 1 (P1) can play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600" dirty="0"/>
              </a:p>
              <a:p>
                <a:r>
                  <a:rPr lang="en-US" dirty="0"/>
                  <a:t>Player 2 (P2) can play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600" dirty="0"/>
              </a:p>
              <a:p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P1 gets 4, P2 gets 7</a:t>
                </a:r>
              </a:p>
              <a:p>
                <a:endParaRPr lang="en-US" sz="500" dirty="0"/>
              </a:p>
              <a:p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 P1 gets 8, P2 gets 2</a:t>
                </a:r>
              </a:p>
              <a:p>
                <a:endParaRPr lang="en-US" sz="500" dirty="0"/>
              </a:p>
              <a:p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P1 gets 2, P2 gets 1</a:t>
                </a:r>
              </a:p>
              <a:p>
                <a:endParaRPr lang="en-US" sz="500" dirty="0"/>
              </a:p>
              <a:p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 P1 gets 3, P2 gets 6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1D0130-4CF4-CCCA-4653-214357A43E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CF4C4-EC4C-6649-109F-CD03C9FF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EC1DD-1121-C468-F12C-8CEF0F0A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7155-14E9-636F-C22E-65D58866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6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7138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First, we check if there are any dominant or dominated strategies for each player.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Player 1 has a dominant strategy,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P2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P1 gets 4 by playing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but 2 by playing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P1 gets 8 by playing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but 3 by playing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Playing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dominant strategy for P1.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71386" cy="4351338"/>
              </a:xfrm>
              <a:blipFill>
                <a:blip r:embed="rId2"/>
                <a:stretch>
                  <a:fillRect l="-1994" t="-1821" r="-3834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  <p:pic>
        <p:nvPicPr>
          <p:cNvPr id="13" name="Content Placeholder 12" descr="A grid of numbers and letters&#10;&#10;Description automatically generated">
            <a:extLst>
              <a:ext uri="{FF2B5EF4-FFF2-40B4-BE49-F238E27FC236}">
                <a16:creationId xmlns:a16="http://schemas.microsoft.com/office/drawing/2014/main" id="{45879E1C-3EBB-7339-93C0-23A4680ECB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59709"/>
            <a:ext cx="3886200" cy="3283169"/>
          </a:xfrm>
        </p:spPr>
      </p:pic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B98B8F7A-D441-AFB2-4A7E-62F311B68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59709"/>
            <a:ext cx="3886200" cy="3283169"/>
          </a:xfrm>
          <a:prstGeom prst="rect">
            <a:avLst/>
          </a:prstGeom>
        </p:spPr>
      </p:pic>
      <p:pic>
        <p:nvPicPr>
          <p:cNvPr id="15" name="Content Placeholder 14" descr="A grid of numbers and letters&#10;&#10;Description automatically generated">
            <a:extLst>
              <a:ext uri="{FF2B5EF4-FFF2-40B4-BE49-F238E27FC236}">
                <a16:creationId xmlns:a16="http://schemas.microsoft.com/office/drawing/2014/main" id="{95203FE3-65D6-75A7-0202-4CF9C6F05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59708"/>
            <a:ext cx="3886200" cy="32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7138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Meanwhile, P2 has neither a dominant nor dominated strategy.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However, P2 knows that P1 has a dominant strategy,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Since P1 will play A…</a:t>
                </a:r>
              </a:p>
              <a:p>
                <a:pPr lvl="1"/>
                <a:r>
                  <a:rPr lang="en-US" dirty="0"/>
                  <a:t>If P2 plays C, they get 7.</a:t>
                </a:r>
              </a:p>
              <a:p>
                <a:pPr lvl="1"/>
                <a:r>
                  <a:rPr lang="en-US" dirty="0"/>
                  <a:t>If P2 plays D, they get 2.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Player 2 should play C.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71386" cy="4351338"/>
              </a:xfrm>
              <a:blipFill>
                <a:blip r:embed="rId2"/>
                <a:stretch>
                  <a:fillRect l="-1994" t="-1821" r="-2607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19" name="Content Placeholder 18" descr="A grid of numbers and letters&#10;&#10;Description automatically generated">
            <a:extLst>
              <a:ext uri="{FF2B5EF4-FFF2-40B4-BE49-F238E27FC236}">
                <a16:creationId xmlns:a16="http://schemas.microsoft.com/office/drawing/2014/main" id="{CD4A7DAF-2249-8BF7-4AAC-6194CF38A8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59709"/>
            <a:ext cx="3886200" cy="3283169"/>
          </a:xfrm>
        </p:spPr>
      </p:pic>
      <p:pic>
        <p:nvPicPr>
          <p:cNvPr id="21" name="Content Placeholder 9">
            <a:extLst>
              <a:ext uri="{FF2B5EF4-FFF2-40B4-BE49-F238E27FC236}">
                <a16:creationId xmlns:a16="http://schemas.microsoft.com/office/drawing/2014/main" id="{20B98290-60D9-E43C-D8D0-A7EDA0D5D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59708"/>
            <a:ext cx="3886200" cy="32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7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7138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Nash Equilibrium for this game will be found using player 1’s dominant strategy, and player 2’s best response.</a:t>
                </a:r>
              </a:p>
              <a:p>
                <a:endParaRPr lang="en-US" dirty="0"/>
              </a:p>
              <a:p>
                <a:r>
                  <a:rPr lang="en-US" dirty="0"/>
                  <a:t>Formally, we report that the Pure Strategy Nash Equilibrium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𝑃𝑆𝑁𝐸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71386" cy="4351338"/>
              </a:xfrm>
              <a:blipFill>
                <a:blip r:embed="rId2"/>
                <a:stretch>
                  <a:fillRect l="-1994" t="-1821" r="-3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pic>
        <p:nvPicPr>
          <p:cNvPr id="11" name="Content Placeholder 10" descr="A white grid with black text and red square&#10;&#10;Description automatically generated">
            <a:extLst>
              <a:ext uri="{FF2B5EF4-FFF2-40B4-BE49-F238E27FC236}">
                <a16:creationId xmlns:a16="http://schemas.microsoft.com/office/drawing/2014/main" id="{BD332179-B9C7-3985-0ED2-5ED3EC3C92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59709"/>
            <a:ext cx="3886200" cy="3283169"/>
          </a:xfrm>
        </p:spPr>
      </p:pic>
    </p:spTree>
    <p:extLst>
      <p:ext uri="{BB962C8B-B14F-4D97-AF65-F5344CB8AC3E}">
        <p14:creationId xmlns:p14="http://schemas.microsoft.com/office/powerpoint/2010/main" val="26592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0CE2-4470-C92C-6412-AC45005E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1D0130-4CF4-CCCA-4653-214357A43E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Consider a one-shot game played by players 1 and 2.</a:t>
                </a:r>
              </a:p>
              <a:p>
                <a:endParaRPr lang="en-US" sz="600" dirty="0"/>
              </a:p>
              <a:p>
                <a:r>
                  <a:rPr lang="en-US" dirty="0"/>
                  <a:t>Player 1 (P1) can play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600" dirty="0"/>
              </a:p>
              <a:p>
                <a:r>
                  <a:rPr lang="en-US" dirty="0"/>
                  <a:t>Player 2 (P2) can play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600" dirty="0"/>
              </a:p>
              <a:p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P1 gets 1, P2 gets 1</a:t>
                </a:r>
              </a:p>
              <a:p>
                <a:endParaRPr lang="en-US" sz="500" dirty="0"/>
              </a:p>
              <a:p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 P1 gets 0, P2 gets 0</a:t>
                </a:r>
              </a:p>
              <a:p>
                <a:endParaRPr lang="en-US" sz="500" dirty="0"/>
              </a:p>
              <a:p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P1 gets 0, P2 gets 0</a:t>
                </a:r>
              </a:p>
              <a:p>
                <a:endParaRPr lang="en-US" sz="500" dirty="0"/>
              </a:p>
              <a:p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 P1 gets 1, P2 gets 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1D0130-4CF4-CCCA-4653-214357A43E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CF4C4-EC4C-6649-109F-CD03C9FF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EC1DD-1121-C468-F12C-8CEF0F0A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7155-14E9-636F-C22E-65D58866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Game</a:t>
            </a:r>
          </a:p>
          <a:p>
            <a:pPr lvl="1"/>
            <a:r>
              <a:rPr lang="en-US" dirty="0"/>
              <a:t>Situation in which participating agents make strategic decisions based on each other’s actions and responses.</a:t>
            </a:r>
          </a:p>
          <a:p>
            <a:pPr lvl="1"/>
            <a:r>
              <a:rPr lang="en-US" dirty="0"/>
              <a:t>e.g. Cournot competition, Poker matches, Auctions, </a:t>
            </a:r>
            <a:r>
              <a:rPr lang="en-US" dirty="0" err="1"/>
              <a:t>etc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Payoff </a:t>
            </a:r>
          </a:p>
          <a:p>
            <a:pPr lvl="1"/>
            <a:r>
              <a:rPr lang="en-US" dirty="0"/>
              <a:t>The outcomes of a game that generate rewards.</a:t>
            </a:r>
          </a:p>
          <a:p>
            <a:pPr lvl="1"/>
            <a:r>
              <a:rPr lang="en-US" dirty="0"/>
              <a:t>e.g. Profits, Surplus, Monetary Benefits, </a:t>
            </a:r>
            <a:r>
              <a:rPr lang="en-US" dirty="0" err="1"/>
              <a:t>etc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Strategy </a:t>
            </a:r>
          </a:p>
          <a:p>
            <a:pPr lvl="1"/>
            <a:r>
              <a:rPr lang="en-US" dirty="0"/>
              <a:t>A complete action plan for playing the game.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0589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is no dominated / dominant strategies for both players in this game.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We can still find the Nash Equilibria in this situation by cycling through each possible scenario.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There are 2 Nash Equilibria in this game.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𝑃𝑆𝑁𝐸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05892" cy="4351338"/>
              </a:xfrm>
              <a:blipFill>
                <a:blip r:embed="rId2"/>
                <a:stretch>
                  <a:fillRect l="-1976" t="-1821" r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pic>
        <p:nvPicPr>
          <p:cNvPr id="17" name="Content Placeholder 16" descr="A grid of black and white squares&#10;&#10;Description automatically generated">
            <a:extLst>
              <a:ext uri="{FF2B5EF4-FFF2-40B4-BE49-F238E27FC236}">
                <a16:creationId xmlns:a16="http://schemas.microsoft.com/office/drawing/2014/main" id="{D36F0CA0-CA4C-7422-7D1B-BFCABEAEA8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85181"/>
            <a:ext cx="3886200" cy="3232226"/>
          </a:xfrm>
        </p:spPr>
      </p:pic>
    </p:spTree>
    <p:extLst>
      <p:ext uri="{BB962C8B-B14F-4D97-AF65-F5344CB8AC3E}">
        <p14:creationId xmlns:p14="http://schemas.microsoft.com/office/powerpoint/2010/main" val="263175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7490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issue with this situation is coordination.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P1 will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u="sng" dirty="0"/>
                  <a:t>if</a:t>
                </a:r>
                <a:r>
                  <a:rPr lang="en-US" dirty="0"/>
                  <a:t> it thinks that P2 will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But how does P1 know that P2 will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sz="1000" dirty="0"/>
              </a:p>
              <a:p>
                <a:r>
                  <a:rPr lang="en-US" dirty="0"/>
                  <a:t>Potential coordination?</a:t>
                </a:r>
              </a:p>
              <a:p>
                <a:pPr lvl="1"/>
                <a:r>
                  <a:rPr lang="en-US" dirty="0"/>
                  <a:t>P1 and P2 talk directly?</a:t>
                </a:r>
              </a:p>
              <a:p>
                <a:pPr lvl="1"/>
                <a:r>
                  <a:rPr lang="en-US" dirty="0"/>
                  <a:t>Talk through a third party acting as an arbiter?</a:t>
                </a:r>
              </a:p>
              <a:p>
                <a:pPr lvl="1"/>
                <a:r>
                  <a:rPr lang="en-US" dirty="0"/>
                  <a:t>Rely on unspoken rules?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74903" cy="4351338"/>
              </a:xfrm>
              <a:blipFill>
                <a:blip r:embed="rId2"/>
                <a:stretch>
                  <a:fillRect l="-1943" t="-1821" r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pic>
        <p:nvPicPr>
          <p:cNvPr id="17" name="Content Placeholder 16" descr="A grid of black and white squares&#10;&#10;Description automatically generated">
            <a:extLst>
              <a:ext uri="{FF2B5EF4-FFF2-40B4-BE49-F238E27FC236}">
                <a16:creationId xmlns:a16="http://schemas.microsoft.com/office/drawing/2014/main" id="{D36F0CA0-CA4C-7422-7D1B-BFCABEAEA8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85181"/>
            <a:ext cx="3886200" cy="3232226"/>
          </a:xfrm>
        </p:spPr>
      </p:pic>
    </p:spTree>
    <p:extLst>
      <p:ext uri="{BB962C8B-B14F-4D97-AF65-F5344CB8AC3E}">
        <p14:creationId xmlns:p14="http://schemas.microsoft.com/office/powerpoint/2010/main" val="22701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0CE2-4470-C92C-6412-AC45005E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0130-4CF4-CCCA-4653-214357A43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40897" cy="4351338"/>
          </a:xfrm>
        </p:spPr>
        <p:txBody>
          <a:bodyPr>
            <a:normAutofit/>
          </a:bodyPr>
          <a:lstStyle/>
          <a:p>
            <a:r>
              <a:rPr lang="en-US" dirty="0"/>
              <a:t>Some games can’t be represented in the normal form.</a:t>
            </a:r>
          </a:p>
          <a:p>
            <a:pPr lvl="3"/>
            <a:endParaRPr lang="en-US" sz="500" dirty="0"/>
          </a:p>
          <a:p>
            <a:r>
              <a:rPr lang="en-US" dirty="0"/>
              <a:t>Suppose there are two political candidates, one from the Democratic party and one from the Republican party running for the Governorship in a swing state.</a:t>
            </a:r>
          </a:p>
          <a:p>
            <a:pPr lvl="3"/>
            <a:endParaRPr lang="en-US" sz="500" dirty="0"/>
          </a:p>
          <a:p>
            <a:r>
              <a:rPr lang="en-US" dirty="0"/>
              <a:t>Equal number of voters identifying as conservative / liberal.</a:t>
            </a:r>
          </a:p>
          <a:p>
            <a:pPr lvl="3"/>
            <a:endParaRPr lang="en-US" sz="500" dirty="0"/>
          </a:p>
          <a:p>
            <a:r>
              <a:rPr lang="en-US" dirty="0"/>
              <a:t>Voters will cast their votes based on “how conservative / liberal a candidate appears to be.”</a:t>
            </a:r>
          </a:p>
          <a:p>
            <a:endParaRPr lang="en-US" sz="500" dirty="0"/>
          </a:p>
          <a:p>
            <a:r>
              <a:rPr lang="en-US" dirty="0"/>
              <a:t>If you are the campaign manager of one of the candidates, what is your advice to your candidate?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CF4C4-EC4C-6649-109F-CD03C9FF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EC1DD-1121-C468-F12C-8CEF0F0A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7155-14E9-636F-C22E-65D58866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3CDDE-5D50-F3A1-74E3-DAD5FCA34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92156" cy="4351338"/>
          </a:xfrm>
        </p:spPr>
        <p:txBody>
          <a:bodyPr>
            <a:normAutofit/>
          </a:bodyPr>
          <a:lstStyle/>
          <a:p>
            <a:r>
              <a:rPr lang="en-US" dirty="0"/>
              <a:t>Suppose we start off with both candidates taking extreme stances.</a:t>
            </a:r>
          </a:p>
          <a:p>
            <a:pPr lvl="3"/>
            <a:endParaRPr lang="en-US" sz="500" dirty="0"/>
          </a:p>
          <a:p>
            <a:r>
              <a:rPr lang="en-US" dirty="0"/>
              <a:t>Each candidate will get exactly 50% of the votes.</a:t>
            </a:r>
          </a:p>
          <a:p>
            <a:pPr lvl="3"/>
            <a:endParaRPr lang="en-US" sz="500" dirty="0"/>
          </a:p>
          <a:p>
            <a:r>
              <a:rPr lang="en-US" dirty="0"/>
              <a:t>Is there a way for candidates to increase the number of votes they get?</a:t>
            </a:r>
          </a:p>
          <a:p>
            <a:pPr lvl="3"/>
            <a:endParaRPr lang="en-US" sz="500" dirty="0"/>
          </a:p>
          <a:p>
            <a:r>
              <a:rPr lang="en-US" dirty="0"/>
              <a:t>Yes! Let’s assume that you are the Blue candidate…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pic>
        <p:nvPicPr>
          <p:cNvPr id="10" name="Content Placeholder 9" descr="A line of political figures&#10;&#10;Description automatically generated with medium confidence">
            <a:extLst>
              <a:ext uri="{FF2B5EF4-FFF2-40B4-BE49-F238E27FC236}">
                <a16:creationId xmlns:a16="http://schemas.microsoft.com/office/drawing/2014/main" id="{5E834551-0E4A-F50E-CD18-6639887D59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1" name="Content Placeholder 10" descr="A line with red and blue dots and arrows&#10;&#10;Description automatically generated">
            <a:extLst>
              <a:ext uri="{FF2B5EF4-FFF2-40B4-BE49-F238E27FC236}">
                <a16:creationId xmlns:a16="http://schemas.microsoft.com/office/drawing/2014/main" id="{84CD9283-FA6E-D7E0-ED20-0EFC8067F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2" name="Content Placeholder 14" descr="A diagram of a political scheme&#10;&#10;Description automatically generated">
            <a:extLst>
              <a:ext uri="{FF2B5EF4-FFF2-40B4-BE49-F238E27FC236}">
                <a16:creationId xmlns:a16="http://schemas.microsoft.com/office/drawing/2014/main" id="{EBD8E02E-4A89-D461-45F8-F721E0C9A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3CDDE-5D50-F3A1-74E3-DAD5FCA34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r>
              <a:rPr lang="en-US" dirty="0"/>
              <a:t>By sending messages that are more moderate, the liberal candidate can win over some votes.</a:t>
            </a:r>
          </a:p>
          <a:p>
            <a:pPr lvl="3"/>
            <a:endParaRPr lang="en-US" sz="500" dirty="0"/>
          </a:p>
          <a:p>
            <a:r>
              <a:rPr lang="en-US" dirty="0"/>
              <a:t>Then, the best response of the conservative candidate will move even further to the moderate end.</a:t>
            </a:r>
          </a:p>
          <a:p>
            <a:endParaRPr lang="en-US" sz="500" dirty="0"/>
          </a:p>
          <a:p>
            <a:r>
              <a:rPr lang="en-US" dirty="0"/>
              <a:t>This process will repeat until both candidates reach the median point.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  <p:pic>
        <p:nvPicPr>
          <p:cNvPr id="10" name="Content Placeholder 9" descr="A line of political figures&#10;&#10;Description automatically generated with medium confidence">
            <a:extLst>
              <a:ext uri="{FF2B5EF4-FFF2-40B4-BE49-F238E27FC236}">
                <a16:creationId xmlns:a16="http://schemas.microsoft.com/office/drawing/2014/main" id="{5E834551-0E4A-F50E-CD18-6639887D59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1" name="Content Placeholder 10" descr="A line with red and blue dots and arrows&#10;&#10;Description automatically generated">
            <a:extLst>
              <a:ext uri="{FF2B5EF4-FFF2-40B4-BE49-F238E27FC236}">
                <a16:creationId xmlns:a16="http://schemas.microsoft.com/office/drawing/2014/main" id="{84CD9283-FA6E-D7E0-ED20-0EFC8067F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2" name="Content Placeholder 14" descr="A diagram of a political scheme&#10;&#10;Description automatically generated">
            <a:extLst>
              <a:ext uri="{FF2B5EF4-FFF2-40B4-BE49-F238E27FC236}">
                <a16:creationId xmlns:a16="http://schemas.microsoft.com/office/drawing/2014/main" id="{EBD8E02E-4A89-D461-45F8-F721E0C9A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3" name="Content Placeholder 18" descr="A diagram of a political process&#10;&#10;Description automatically generated with medium confidence">
            <a:extLst>
              <a:ext uri="{FF2B5EF4-FFF2-40B4-BE49-F238E27FC236}">
                <a16:creationId xmlns:a16="http://schemas.microsoft.com/office/drawing/2014/main" id="{3CDAEF94-979F-EC3D-6352-488849630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8" name="Content Placeholder 22">
            <a:extLst>
              <a:ext uri="{FF2B5EF4-FFF2-40B4-BE49-F238E27FC236}">
                <a16:creationId xmlns:a16="http://schemas.microsoft.com/office/drawing/2014/main" id="{92C5E4D2-1DD7-604B-6189-FA1A2AD9B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9" name="Content Placeholder 26">
            <a:extLst>
              <a:ext uri="{FF2B5EF4-FFF2-40B4-BE49-F238E27FC236}">
                <a16:creationId xmlns:a16="http://schemas.microsoft.com/office/drawing/2014/main" id="{B4722E83-7966-0C9E-69E2-628DBABAF2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3CDDE-5D50-F3A1-74E3-DAD5FCA34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031772" cy="4351338"/>
          </a:xfrm>
        </p:spPr>
        <p:txBody>
          <a:bodyPr>
            <a:normAutofit/>
          </a:bodyPr>
          <a:lstStyle/>
          <a:p>
            <a:r>
              <a:rPr lang="en-US" dirty="0"/>
              <a:t>The Median Voter Theorem, or </a:t>
            </a:r>
            <a:r>
              <a:rPr lang="en-US" dirty="0" err="1"/>
              <a:t>Hotelling’s</a:t>
            </a:r>
            <a:r>
              <a:rPr lang="en-US" dirty="0"/>
              <a:t> Law</a:t>
            </a:r>
          </a:p>
          <a:p>
            <a:pPr lvl="3"/>
            <a:endParaRPr lang="en-US" sz="500" dirty="0"/>
          </a:p>
          <a:p>
            <a:r>
              <a:rPr lang="en-US" dirty="0"/>
              <a:t>Why political candidates change their stance to align with the median voter.</a:t>
            </a:r>
          </a:p>
          <a:p>
            <a:pPr lvl="3"/>
            <a:endParaRPr lang="en-US" sz="500" dirty="0"/>
          </a:p>
          <a:p>
            <a:r>
              <a:rPr lang="en-US" dirty="0"/>
              <a:t>But voters often do not cast votes on a single issue. A voter may be socially liberal, but fiscally conservative.</a:t>
            </a:r>
          </a:p>
          <a:p>
            <a:endParaRPr lang="en-US" sz="500" dirty="0"/>
          </a:p>
          <a:p>
            <a:r>
              <a:rPr lang="en-US" dirty="0"/>
              <a:t>Adjust the model…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pic>
        <p:nvPicPr>
          <p:cNvPr id="16" name="Content Placeholder 15" descr="A line of political figures&#10;&#10;Description automatically generated with medium confidence">
            <a:extLst>
              <a:ext uri="{FF2B5EF4-FFF2-40B4-BE49-F238E27FC236}">
                <a16:creationId xmlns:a16="http://schemas.microsoft.com/office/drawing/2014/main" id="{5E1BF2A3-7E07-B83A-B73A-63EB6189CF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8" name="Content Placeholder 13" descr="A diagram of political party&#10;&#10;Description automatically generated with medium confidence">
            <a:extLst>
              <a:ext uri="{FF2B5EF4-FFF2-40B4-BE49-F238E27FC236}">
                <a16:creationId xmlns:a16="http://schemas.microsoft.com/office/drawing/2014/main" id="{049D9328-1563-3137-4B90-4A7CE28D7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9" name="Content Placeholder 18" descr="A diagram of political party&#10;&#10;Description automatically generated with medium confidence">
            <a:extLst>
              <a:ext uri="{FF2B5EF4-FFF2-40B4-BE49-F238E27FC236}">
                <a16:creationId xmlns:a16="http://schemas.microsoft.com/office/drawing/2014/main" id="{35EB06DA-E710-0A65-D57A-4AF56980F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0" name="Content Placeholder 22" descr="A diagram of political party&#10;&#10;Description automatically generated">
            <a:extLst>
              <a:ext uri="{FF2B5EF4-FFF2-40B4-BE49-F238E27FC236}">
                <a16:creationId xmlns:a16="http://schemas.microsoft.com/office/drawing/2014/main" id="{124D9292-07E2-AEC7-C306-3A717D340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0CE2-4470-C92C-6412-AC45005E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#5: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0130-4CF4-CCCA-4653-214357A43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40897" cy="4351338"/>
          </a:xfrm>
        </p:spPr>
        <p:txBody>
          <a:bodyPr>
            <a:normAutofit/>
          </a:bodyPr>
          <a:lstStyle/>
          <a:p>
            <a:r>
              <a:rPr lang="en-US" dirty="0"/>
              <a:t>Suppose that two firms are producing an identical product. They can set either a low price, or a high price. If both firms set high prices, each firm will make 10 as profit. If both firms set low prices, each firm will make 5 as profit. When one firm sets a high price while the other sets a low price, the firm that set a high price will earn 1, while the other earns 20.</a:t>
            </a:r>
          </a:p>
          <a:p>
            <a:pPr lvl="3"/>
            <a:endParaRPr lang="en-US" dirty="0"/>
          </a:p>
          <a:p>
            <a:r>
              <a:rPr lang="en-US" dirty="0"/>
              <a:t>Represent this game in its normal form and find all Nash Equilibria.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CF4C4-EC4C-6649-109F-CD03C9FF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EC1DD-1121-C468-F12C-8CEF0F0A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7155-14E9-636F-C22E-65D58866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#5: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3CDDE-5D50-F3A1-74E3-DAD5FCA34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92156" cy="4351338"/>
          </a:xfrm>
        </p:spPr>
        <p:txBody>
          <a:bodyPr>
            <a:normAutofit/>
          </a:bodyPr>
          <a:lstStyle/>
          <a:p>
            <a:r>
              <a:rPr lang="en-US" dirty="0"/>
              <a:t>First, we should start off by creating an empty table with players and actions.</a:t>
            </a:r>
          </a:p>
          <a:p>
            <a:pPr lvl="3"/>
            <a:endParaRPr lang="en-US" dirty="0"/>
          </a:p>
          <a:p>
            <a:r>
              <a:rPr lang="en-US" dirty="0"/>
              <a:t>Then, fill out the payoffs for each possible outcome of the game.</a:t>
            </a:r>
          </a:p>
          <a:p>
            <a:pPr lvl="3"/>
            <a:endParaRPr lang="en-US" dirty="0"/>
          </a:p>
          <a:p>
            <a:r>
              <a:rPr lang="en-US" dirty="0"/>
              <a:t>Check whether there is a dominant strategy.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p:pic>
        <p:nvPicPr>
          <p:cNvPr id="13" name="Content Placeholder 12" descr="A grid of white squares with black letters&#10;&#10;Description automatically generated">
            <a:extLst>
              <a:ext uri="{FF2B5EF4-FFF2-40B4-BE49-F238E27FC236}">
                <a16:creationId xmlns:a16="http://schemas.microsoft.com/office/drawing/2014/main" id="{89F661DB-54D2-7DF1-95D4-82B1BE1B72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412"/>
            <a:ext cx="3886200" cy="3495764"/>
          </a:xfrm>
        </p:spPr>
      </p:pic>
      <p:pic>
        <p:nvPicPr>
          <p:cNvPr id="14" name="Content Placeholder 9" descr="A white grid with black text&#10;&#10;Description automatically generated">
            <a:extLst>
              <a:ext uri="{FF2B5EF4-FFF2-40B4-BE49-F238E27FC236}">
                <a16:creationId xmlns:a16="http://schemas.microsoft.com/office/drawing/2014/main" id="{2D22764D-D508-BA67-5492-F885EFF22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40"/>
            <a:ext cx="3886200" cy="34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#5: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9215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Player 1’s Strategy? (Red)</a:t>
                </a:r>
              </a:p>
              <a:p>
                <a:pPr lvl="1"/>
                <a:r>
                  <a:rPr lang="en-US" dirty="0"/>
                  <a:t>When P2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P1’s best response is to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When P2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P1’s best response is to play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dominant for P1.</a:t>
                </a:r>
              </a:p>
              <a:p>
                <a:pPr lvl="1"/>
                <a:endParaRPr lang="en-US" sz="1600" dirty="0"/>
              </a:p>
              <a:p>
                <a:r>
                  <a:rPr lang="en-US" dirty="0"/>
                  <a:t>Player 2’s Strategy? (Blue)</a:t>
                </a:r>
              </a:p>
              <a:p>
                <a:pPr lvl="1"/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P2’s best response is to play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When P1 plays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P2’s best response is to play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dominant for P2.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92156" cy="4351338"/>
              </a:xfrm>
              <a:blipFill>
                <a:blip r:embed="rId2"/>
                <a:stretch>
                  <a:fillRect l="-1935" t="-182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  <p:pic>
        <p:nvPicPr>
          <p:cNvPr id="13" name="Content Placeholder 12" descr="A grid of white squares with black letters&#10;&#10;Description automatically generated">
            <a:extLst>
              <a:ext uri="{FF2B5EF4-FFF2-40B4-BE49-F238E27FC236}">
                <a16:creationId xmlns:a16="http://schemas.microsoft.com/office/drawing/2014/main" id="{89F661DB-54D2-7DF1-95D4-82B1BE1B72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412"/>
            <a:ext cx="3886200" cy="3495764"/>
          </a:xfrm>
        </p:spPr>
      </p:pic>
      <p:pic>
        <p:nvPicPr>
          <p:cNvPr id="14" name="Content Placeholder 9" descr="A white grid with black text&#10;&#10;Description automatically generated">
            <a:extLst>
              <a:ext uri="{FF2B5EF4-FFF2-40B4-BE49-F238E27FC236}">
                <a16:creationId xmlns:a16="http://schemas.microsoft.com/office/drawing/2014/main" id="{2D22764D-D508-BA67-5492-F885EFF22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40"/>
            <a:ext cx="3886200" cy="3495307"/>
          </a:xfrm>
          <a:prstGeom prst="rect">
            <a:avLst/>
          </a:prstGeom>
        </p:spPr>
      </p:pic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8DBB4CE1-80EF-C0A5-525C-EBC38486C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40"/>
            <a:ext cx="3886200" cy="3495307"/>
          </a:xfrm>
          <a:prstGeom prst="rect">
            <a:avLst/>
          </a:prstGeom>
        </p:spPr>
      </p:pic>
      <p:pic>
        <p:nvPicPr>
          <p:cNvPr id="16" name="Content Placeholder 15" descr="A screenshot of a game&#10;&#10;Description automatically generated">
            <a:extLst>
              <a:ext uri="{FF2B5EF4-FFF2-40B4-BE49-F238E27FC236}">
                <a16:creationId xmlns:a16="http://schemas.microsoft.com/office/drawing/2014/main" id="{7FDB3FA1-7836-92BC-03A3-C4F42AE9C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411"/>
            <a:ext cx="3886200" cy="34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D4A6-991C-F056-4A8B-B4A4CE8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#5: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9215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Any payoff that has two “underlines,” and the strategy that leads to said payoffs consist the Pure Strategy Nash Equilibrium (PSNE).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PSNE for this game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𝑃𝑆𝑁𝐸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063CDDE-5D50-F3A1-74E3-DAD5FCA34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92156" cy="4351338"/>
              </a:xfrm>
              <a:blipFill>
                <a:blip r:embed="rId2"/>
                <a:stretch>
                  <a:fillRect l="-193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4C62-8777-BD3C-095D-5261D77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748E-0710-85D9-4B82-4299AC7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F5C70-F215-6438-43B4-9A4DB0DE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  <p:pic>
        <p:nvPicPr>
          <p:cNvPr id="20" name="Content Placeholder 19" descr="A screenshot of a game&#10;&#10;Description automatically generated">
            <a:extLst>
              <a:ext uri="{FF2B5EF4-FFF2-40B4-BE49-F238E27FC236}">
                <a16:creationId xmlns:a16="http://schemas.microsoft.com/office/drawing/2014/main" id="{EBBA6C09-7B59-14A8-DCDA-D66B5B0EEB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40"/>
            <a:ext cx="3886200" cy="3495307"/>
          </a:xfrm>
        </p:spPr>
      </p:pic>
    </p:spTree>
    <p:extLst>
      <p:ext uri="{BB962C8B-B14F-4D97-AF65-F5344CB8AC3E}">
        <p14:creationId xmlns:p14="http://schemas.microsoft.com/office/powerpoint/2010/main" val="32778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DDED-BEE6-D963-3FE0-C2EE325A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Quite a “Game” but…</a:t>
            </a:r>
          </a:p>
        </p:txBody>
      </p:sp>
      <p:pic>
        <p:nvPicPr>
          <p:cNvPr id="9" name="Content Placeholder 8" descr="A colorful crossword puzzle with letters&#10;&#10;Description automatically generated">
            <a:extLst>
              <a:ext uri="{FF2B5EF4-FFF2-40B4-BE49-F238E27FC236}">
                <a16:creationId xmlns:a16="http://schemas.microsoft.com/office/drawing/2014/main" id="{FA69FC63-3505-B7BC-CD0E-DFC392A482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30" y="1825625"/>
            <a:ext cx="2732640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C7574-AE05-57F7-5A7F-13FD6BD53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971386" cy="4351338"/>
          </a:xfrm>
        </p:spPr>
        <p:txBody>
          <a:bodyPr/>
          <a:lstStyle/>
          <a:p>
            <a:r>
              <a:rPr lang="en-US" dirty="0"/>
              <a:t>“Game”: Blackjack</a:t>
            </a:r>
          </a:p>
          <a:p>
            <a:pPr lvl="1"/>
            <a:r>
              <a:rPr lang="en-US" dirty="0"/>
              <a:t>Get the sum of your cards as close to 21 as possible, without going over 21.</a:t>
            </a:r>
          </a:p>
          <a:p>
            <a:pPr lvl="3"/>
            <a:endParaRPr lang="en-US" dirty="0"/>
          </a:p>
          <a:p>
            <a:r>
              <a:rPr lang="en-US" dirty="0"/>
              <a:t>Payoff:</a:t>
            </a:r>
          </a:p>
          <a:p>
            <a:pPr lvl="1"/>
            <a:r>
              <a:rPr lang="en-US" dirty="0"/>
              <a:t>Win: Twice the bet.</a:t>
            </a:r>
          </a:p>
          <a:p>
            <a:pPr lvl="1"/>
            <a:r>
              <a:rPr lang="en-US" dirty="0"/>
              <a:t>Lose: Lose the bet.</a:t>
            </a:r>
          </a:p>
          <a:p>
            <a:pPr lvl="1"/>
            <a:r>
              <a:rPr lang="en-US" dirty="0"/>
              <a:t>Blackjack: 2.5 times the bet.</a:t>
            </a:r>
          </a:p>
          <a:p>
            <a:pPr lvl="1"/>
            <a:r>
              <a:rPr lang="en-US" dirty="0"/>
              <a:t>Other minor rules…</a:t>
            </a:r>
          </a:p>
          <a:p>
            <a:pPr lvl="3"/>
            <a:endParaRPr lang="en-US" dirty="0"/>
          </a:p>
          <a:p>
            <a:r>
              <a:rPr lang="en-US" dirty="0"/>
              <a:t>Strategy: See Image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9E1CC-F34E-F1DF-4959-C95550FB0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0646F-D742-0E78-0EF1-25498555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75E45-4F61-7186-D62F-B274A549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4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Timing of the Decisions</a:t>
            </a:r>
          </a:p>
          <a:p>
            <a:pPr lvl="1"/>
            <a:r>
              <a:rPr lang="en-US" dirty="0"/>
              <a:t>Static Games: Players move simultaneously.</a:t>
            </a:r>
          </a:p>
          <a:p>
            <a:pPr lvl="1"/>
            <a:r>
              <a:rPr lang="en-US" dirty="0"/>
              <a:t>Dynamic Games: Players move sequentially.</a:t>
            </a:r>
          </a:p>
          <a:p>
            <a:pPr lvl="3"/>
            <a:endParaRPr lang="en-US" dirty="0"/>
          </a:p>
          <a:p>
            <a:r>
              <a:rPr lang="en-US" dirty="0"/>
              <a:t>Available Information</a:t>
            </a:r>
          </a:p>
          <a:p>
            <a:pPr lvl="1"/>
            <a:r>
              <a:rPr lang="en-US" dirty="0"/>
              <a:t>Complete Information: Each players know each other’s payoffs.</a:t>
            </a:r>
          </a:p>
          <a:p>
            <a:pPr lvl="1"/>
            <a:r>
              <a:rPr lang="en-US" dirty="0"/>
              <a:t>Incomplete Information: Players do not know other’s payoffs.</a:t>
            </a:r>
          </a:p>
          <a:p>
            <a:pPr lvl="3"/>
            <a:endParaRPr lang="en-US" dirty="0"/>
          </a:p>
          <a:p>
            <a:r>
              <a:rPr lang="en-US" dirty="0"/>
              <a:t>Frequency of the Game</a:t>
            </a:r>
          </a:p>
          <a:p>
            <a:pPr lvl="1"/>
            <a:r>
              <a:rPr lang="en-US" dirty="0"/>
              <a:t>One-Shot Games: The game is played once.</a:t>
            </a:r>
          </a:p>
          <a:p>
            <a:pPr lvl="1"/>
            <a:r>
              <a:rPr lang="en-US" dirty="0"/>
              <a:t>Repeated Games (Finite): Game is played a set number of times.</a:t>
            </a:r>
          </a:p>
          <a:p>
            <a:pPr lvl="1"/>
            <a:r>
              <a:rPr lang="en-US" dirty="0"/>
              <a:t>Repeated Games (Infinite): Game is repeated indefinitely.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8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14B3-8FBB-3D5A-E1BE-9BE8DAAC8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Gentle Introduction to Game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29F99-1C65-D245-2B43-E6931FBBF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introductory session, we will be leaving out many aspects of game theory, and will be concentrating on two types of games:</a:t>
            </a:r>
          </a:p>
          <a:p>
            <a:pPr lvl="3"/>
            <a:endParaRPr lang="en-US" dirty="0"/>
          </a:p>
          <a:p>
            <a:r>
              <a:rPr lang="en-US" dirty="0"/>
              <a:t>Static Games of Complete Information.</a:t>
            </a:r>
          </a:p>
          <a:p>
            <a:pPr lvl="3"/>
            <a:endParaRPr lang="en-US" dirty="0"/>
          </a:p>
          <a:p>
            <a:r>
              <a:rPr lang="en-US" dirty="0"/>
              <a:t>Dynamic Games of Complete Information.</a:t>
            </a:r>
          </a:p>
          <a:p>
            <a:pPr lvl="3"/>
            <a:endParaRPr lang="en-US" dirty="0"/>
          </a:p>
          <a:p>
            <a:r>
              <a:rPr lang="en-US" dirty="0"/>
              <a:t>Topics Not Covered:</a:t>
            </a:r>
          </a:p>
          <a:p>
            <a:pPr lvl="1"/>
            <a:r>
              <a:rPr lang="en-US" dirty="0"/>
              <a:t>Existence of Nash Equilibria, Mixed Strategies, Incomplete Information Games, Subgames, Information Sets,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AF9CA-7B0D-452D-4ABD-BCB3447C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EA73-55A6-51B3-8B72-C41EC610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EEF35-90F5-6723-3E4C-59C0A920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7886701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Two individuals are under suspicion of robbing a bank.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There is not enough evidence to charge them with bank robbery, but there is enough evidence to charge them for something minor.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two suspects are separated and are each given two options; confess to the crime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stay silent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both remain silent, each will go to jail for 1 month.</a:t>
                </a:r>
              </a:p>
              <a:p>
                <a:pPr lvl="1"/>
                <a:r>
                  <a:rPr lang="en-US" dirty="0"/>
                  <a:t>If both confess, they will both be convicted for grand larceny.</a:t>
                </a:r>
              </a:p>
              <a:p>
                <a:pPr lvl="1"/>
                <a:r>
                  <a:rPr lang="en-US" dirty="0"/>
                  <a:t>If one confesses while the other stay silent, the one who chose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will receive leniency, while the one who chose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will be given a very harsh sentence.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7886701" cy="4530727"/>
              </a:xfrm>
              <a:blipFill>
                <a:blip r:embed="rId2"/>
                <a:stretch>
                  <a:fillRect l="-1005" t="-1747" b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5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474A-925A-FF41-8A29-8D73502E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C64CF-B842-BC7C-626A-9E71405DB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023145" cy="4351338"/>
          </a:xfrm>
        </p:spPr>
        <p:txBody>
          <a:bodyPr/>
          <a:lstStyle/>
          <a:p>
            <a:r>
              <a:rPr lang="en-US" dirty="0"/>
              <a:t>We can represent the game in a table, which we call the </a:t>
            </a:r>
            <a:r>
              <a:rPr lang="en-US" b="1" u="sng" dirty="0"/>
              <a:t>normal form</a:t>
            </a:r>
            <a:r>
              <a:rPr lang="en-US" dirty="0"/>
              <a:t> representation of the game.</a:t>
            </a:r>
          </a:p>
          <a:p>
            <a:pPr lvl="3"/>
            <a:endParaRPr lang="en-US" dirty="0"/>
          </a:p>
          <a:p>
            <a:r>
              <a:rPr lang="en-US" dirty="0"/>
              <a:t>The normal form will give us the following information:</a:t>
            </a:r>
          </a:p>
          <a:p>
            <a:pPr lvl="1"/>
            <a:r>
              <a:rPr lang="en-US" dirty="0"/>
              <a:t>The players, and</a:t>
            </a:r>
          </a:p>
          <a:p>
            <a:pPr lvl="1"/>
            <a:r>
              <a:rPr lang="en-US" dirty="0"/>
              <a:t>Their available actions, and</a:t>
            </a:r>
          </a:p>
          <a:p>
            <a:pPr lvl="1"/>
            <a:r>
              <a:rPr lang="en-US" dirty="0"/>
              <a:t>The payoffs for each player in all possible scenarios.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5D46-4389-BFDE-AE1C-DBD2E869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0BC8-ECBF-A3E9-0067-964A527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4B9-68F7-8F67-8AB0-1528798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  <p:pic>
        <p:nvPicPr>
          <p:cNvPr id="19" name="Content Placeholder 18" descr="A grid of numbers and letters&#10;&#10;Description automatically generated">
            <a:extLst>
              <a:ext uri="{FF2B5EF4-FFF2-40B4-BE49-F238E27FC236}">
                <a16:creationId xmlns:a16="http://schemas.microsoft.com/office/drawing/2014/main" id="{CD20A61F-600C-0C8C-1432-2878033B24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2"/>
            <a:ext cx="3886200" cy="3823083"/>
          </a:xfrm>
        </p:spPr>
      </p:pic>
      <p:pic>
        <p:nvPicPr>
          <p:cNvPr id="20" name="Content Placeholder 9">
            <a:extLst>
              <a:ext uri="{FF2B5EF4-FFF2-40B4-BE49-F238E27FC236}">
                <a16:creationId xmlns:a16="http://schemas.microsoft.com/office/drawing/2014/main" id="{21D54E2C-D52B-2E23-89C7-7D899FDDB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1"/>
            <a:ext cx="3886200" cy="3823083"/>
          </a:xfrm>
          <a:prstGeom prst="rect">
            <a:avLst/>
          </a:prstGeom>
        </p:spPr>
      </p:pic>
      <p:pic>
        <p:nvPicPr>
          <p:cNvPr id="21" name="Content Placeholder 13" descr="A red line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49C52EBC-0662-5CD7-786B-1D746CB43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0"/>
            <a:ext cx="3886200" cy="3823083"/>
          </a:xfrm>
          <a:prstGeom prst="rect">
            <a:avLst/>
          </a:prstGeom>
        </p:spPr>
      </p:pic>
      <p:pic>
        <p:nvPicPr>
          <p:cNvPr id="22" name="Content Placeholder 17" descr="A red square with black text&#10;&#10;Description automatically generated">
            <a:extLst>
              <a:ext uri="{FF2B5EF4-FFF2-40B4-BE49-F238E27FC236}">
                <a16:creationId xmlns:a16="http://schemas.microsoft.com/office/drawing/2014/main" id="{BD445B04-1EC7-7A51-A9F3-F02165EAC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49"/>
            <a:ext cx="3886200" cy="38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474A-925A-FF41-8A29-8D73502E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5307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player 1 chooses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Then…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player 2 also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player 1’s payoff is -10.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player 2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player 1’s payoff is -1.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To sum up, if player 1 chooses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 payoff is either -10 or -1.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530726"/>
              </a:xfrm>
              <a:blipFill>
                <a:blip r:embed="rId2"/>
                <a:stretch>
                  <a:fillRect l="-2000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5D46-4389-BFDE-AE1C-DBD2E869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0BC8-ECBF-A3E9-0067-964A527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4B9-68F7-8F67-8AB0-1528798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pic>
        <p:nvPicPr>
          <p:cNvPr id="22" name="Content Placeholder 21" descr="A grid of numbers and letters&#10;&#10;Description automatically generated">
            <a:extLst>
              <a:ext uri="{FF2B5EF4-FFF2-40B4-BE49-F238E27FC236}">
                <a16:creationId xmlns:a16="http://schemas.microsoft.com/office/drawing/2014/main" id="{68FDF3D5-5C48-A6D1-3923-EEE75EDF62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2"/>
            <a:ext cx="3886200" cy="3823083"/>
          </a:xfrm>
        </p:spPr>
      </p:pic>
      <p:pic>
        <p:nvPicPr>
          <p:cNvPr id="23" name="Content Placeholder 22" descr="A screenshot of a white grid&#10;&#10;Description automatically generated">
            <a:extLst>
              <a:ext uri="{FF2B5EF4-FFF2-40B4-BE49-F238E27FC236}">
                <a16:creationId xmlns:a16="http://schemas.microsoft.com/office/drawing/2014/main" id="{88EF345D-866B-C1B4-07D1-C38362C6B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1"/>
            <a:ext cx="3886200" cy="3823083"/>
          </a:xfrm>
          <a:prstGeom prst="rect">
            <a:avLst/>
          </a:prstGeom>
        </p:spPr>
      </p:pic>
      <p:pic>
        <p:nvPicPr>
          <p:cNvPr id="24" name="Content Placeholder 26" descr="A red circle and blue circle with black text&#10;&#10;Description automatically generated">
            <a:extLst>
              <a:ext uri="{FF2B5EF4-FFF2-40B4-BE49-F238E27FC236}">
                <a16:creationId xmlns:a16="http://schemas.microsoft.com/office/drawing/2014/main" id="{73606D80-B109-4760-507F-46E88026F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0"/>
            <a:ext cx="3886200" cy="3823083"/>
          </a:xfrm>
          <a:prstGeom prst="rect">
            <a:avLst/>
          </a:prstGeom>
        </p:spPr>
      </p:pic>
      <p:pic>
        <p:nvPicPr>
          <p:cNvPr id="25" name="Content Placeholder 30" descr="A screenshot of a game&#10;&#10;Description automatically generated">
            <a:extLst>
              <a:ext uri="{FF2B5EF4-FFF2-40B4-BE49-F238E27FC236}">
                <a16:creationId xmlns:a16="http://schemas.microsoft.com/office/drawing/2014/main" id="{4443888A-BF5D-BDF5-3979-95C26CFE0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49"/>
            <a:ext cx="3886200" cy="3823083"/>
          </a:xfrm>
          <a:prstGeom prst="rect">
            <a:avLst/>
          </a:prstGeom>
        </p:spPr>
      </p:pic>
      <p:pic>
        <p:nvPicPr>
          <p:cNvPr id="26" name="Content Placeholder 21" descr="A red and blue circle with numbers&#10;&#10;Description automatically generated">
            <a:extLst>
              <a:ext uri="{FF2B5EF4-FFF2-40B4-BE49-F238E27FC236}">
                <a16:creationId xmlns:a16="http://schemas.microsoft.com/office/drawing/2014/main" id="{666CDBB4-18D7-3788-7B41-12F7D26274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48"/>
            <a:ext cx="3886200" cy="38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474A-925A-FF41-8A29-8D73502E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</a:t>
            </a:r>
            <a:br>
              <a:rPr lang="en-US" dirty="0"/>
            </a:br>
            <a:r>
              <a:rPr lang="en-US" dirty="0"/>
              <a:t>Static 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</p:spPr>
            <p:txBody>
              <a:bodyPr/>
              <a:lstStyle/>
              <a:p>
                <a:r>
                  <a:rPr lang="en-US" dirty="0"/>
                  <a:t>Suppose that player 1 chooses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Then…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player 2 plays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player 1’s payoff is -20.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player 2 also plays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player 1’s payoff is -2.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To sum up, if player 1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the payoff is either -20 or -2.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C64CF-B842-BC7C-626A-9E71405DB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  <a:blipFill>
                <a:blip r:embed="rId2"/>
                <a:stretch>
                  <a:fillRect l="-2000" t="-1821" r="-615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5D46-4389-BFDE-AE1C-DBD2E869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F0BC8-ECBF-A3E9-0067-964A5273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4B9-68F7-8F67-8AB0-1528798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pic>
        <p:nvPicPr>
          <p:cNvPr id="35" name="Content Placeholder 34" descr="A grid of numbers and letters&#10;&#10;Description automatically generated">
            <a:extLst>
              <a:ext uri="{FF2B5EF4-FFF2-40B4-BE49-F238E27FC236}">
                <a16:creationId xmlns:a16="http://schemas.microsoft.com/office/drawing/2014/main" id="{8464A158-50AE-C458-D201-8641F78110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2"/>
            <a:ext cx="3886200" cy="3823083"/>
          </a:xfrm>
        </p:spPr>
      </p:pic>
      <p:pic>
        <p:nvPicPr>
          <p:cNvPr id="36" name="Content Placeholder 9">
            <a:extLst>
              <a:ext uri="{FF2B5EF4-FFF2-40B4-BE49-F238E27FC236}">
                <a16:creationId xmlns:a16="http://schemas.microsoft.com/office/drawing/2014/main" id="{953F1619-8E3C-BE3E-D0AD-703B8B97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1"/>
            <a:ext cx="3886200" cy="3823083"/>
          </a:xfrm>
          <a:prstGeom prst="rect">
            <a:avLst/>
          </a:prstGeom>
        </p:spPr>
      </p:pic>
      <p:pic>
        <p:nvPicPr>
          <p:cNvPr id="37" name="Content Placeholder 13" descr="A screenshot of a white grid with black and red text&#10;&#10;Description automatically generated">
            <a:extLst>
              <a:ext uri="{FF2B5EF4-FFF2-40B4-BE49-F238E27FC236}">
                <a16:creationId xmlns:a16="http://schemas.microsoft.com/office/drawing/2014/main" id="{B3C6ED6B-9997-F7F4-E2D7-72C9B177B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50"/>
            <a:ext cx="3886200" cy="3823083"/>
          </a:xfrm>
          <a:prstGeom prst="rect">
            <a:avLst/>
          </a:prstGeom>
        </p:spPr>
      </p:pic>
      <p:pic>
        <p:nvPicPr>
          <p:cNvPr id="38" name="Content Placeholder 17" descr="A screenshot of a white grid with black text and red circle&#10;&#10;Description automatically generated">
            <a:extLst>
              <a:ext uri="{FF2B5EF4-FFF2-40B4-BE49-F238E27FC236}">
                <a16:creationId xmlns:a16="http://schemas.microsoft.com/office/drawing/2014/main" id="{25CCF4C9-2012-9DF7-BFCC-C5A618BBE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49"/>
            <a:ext cx="3886200" cy="3823083"/>
          </a:xfrm>
          <a:prstGeom prst="rect">
            <a:avLst/>
          </a:prstGeom>
        </p:spPr>
      </p:pic>
      <p:pic>
        <p:nvPicPr>
          <p:cNvPr id="40" name="Content Placeholder 29">
            <a:extLst>
              <a:ext uri="{FF2B5EF4-FFF2-40B4-BE49-F238E27FC236}">
                <a16:creationId xmlns:a16="http://schemas.microsoft.com/office/drawing/2014/main" id="{E3DCB4DD-E9E8-349D-FE74-53DCAFF365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89748"/>
            <a:ext cx="3886200" cy="38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13517</TotalTime>
  <Words>2230</Words>
  <Application>Microsoft Office PowerPoint</Application>
  <PresentationFormat>On-screen Show (4:3)</PresentationFormat>
  <Paragraphs>338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Franklin Gothic Book</vt:lpstr>
      <vt:lpstr>Office Theme</vt:lpstr>
      <vt:lpstr>Game Theory: Static Games</vt:lpstr>
      <vt:lpstr>Game Theory</vt:lpstr>
      <vt:lpstr>Not Quite a “Game” but…</vt:lpstr>
      <vt:lpstr>Classification of Games</vt:lpstr>
      <vt:lpstr>A Gentle Introduction to Game Theory</vt:lpstr>
      <vt:lpstr>Example #1: Static Games of Complete Information</vt:lpstr>
      <vt:lpstr>Example #1: Static Games of Complete Information</vt:lpstr>
      <vt:lpstr>Example #1: Static Games of Complete Information</vt:lpstr>
      <vt:lpstr>Example #1: Static Games of Complete Information</vt:lpstr>
      <vt:lpstr>Example #1: Static Games of Complete Information</vt:lpstr>
      <vt:lpstr>Example #1: Static Games of Complete Information</vt:lpstr>
      <vt:lpstr>Example #1: Static Games of Complete Information</vt:lpstr>
      <vt:lpstr>Example #1: Static Games of Complete Information</vt:lpstr>
      <vt:lpstr>Example #1: Static Games of Complete Information</vt:lpstr>
      <vt:lpstr>Example #2: Static Games of Complete Information</vt:lpstr>
      <vt:lpstr>Example #2: Static Games of Complete Information</vt:lpstr>
      <vt:lpstr>Example #2: Static Games of Complete Information</vt:lpstr>
      <vt:lpstr>Example #2: Static Games of Complete Information</vt:lpstr>
      <vt:lpstr>Example #3: Static Games of Complete Information</vt:lpstr>
      <vt:lpstr>Example #3: Static Games of Complete Information</vt:lpstr>
      <vt:lpstr>Example #3: Static Games of Complete Information</vt:lpstr>
      <vt:lpstr>Example #4: Static Games of Complete Information</vt:lpstr>
      <vt:lpstr>Example #4: Static Games of Complete Information</vt:lpstr>
      <vt:lpstr>Example #4: Static Games of Complete Information</vt:lpstr>
      <vt:lpstr>Example #4: Static Games of Complete Information</vt:lpstr>
      <vt:lpstr>Example #5: Static Games of Complete Information</vt:lpstr>
      <vt:lpstr>Example #5: Static Games of Complete Information</vt:lpstr>
      <vt:lpstr>Example #5: Static Games of Complete Information</vt:lpstr>
      <vt:lpstr>Example #5: Static Games of Complete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176</cp:revision>
  <dcterms:created xsi:type="dcterms:W3CDTF">2023-08-17T23:00:51Z</dcterms:created>
  <dcterms:modified xsi:type="dcterms:W3CDTF">2024-09-03T19:04:08Z</dcterms:modified>
</cp:coreProperties>
</file>