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70" r:id="rId9"/>
    <p:sldId id="271" r:id="rId10"/>
    <p:sldId id="272" r:id="rId11"/>
    <p:sldId id="267" r:id="rId12"/>
    <p:sldId id="273" r:id="rId13"/>
    <p:sldId id="274" r:id="rId14"/>
    <p:sldId id="275" r:id="rId15"/>
    <p:sldId id="269" r:id="rId16"/>
    <p:sldId id="276" r:id="rId17"/>
    <p:sldId id="277" r:id="rId18"/>
    <p:sldId id="278" r:id="rId19"/>
    <p:sldId id="279" r:id="rId20"/>
    <p:sldId id="280" r:id="rId21"/>
    <p:sldId id="282" r:id="rId22"/>
    <p:sldId id="283" r:id="rId23"/>
    <p:sldId id="285" r:id="rId24"/>
    <p:sldId id="284" r:id="rId25"/>
    <p:sldId id="296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  <a:srgbClr val="990099"/>
    <a:srgbClr val="D4282F"/>
    <a:srgbClr val="00FF00"/>
    <a:srgbClr val="00FFFF"/>
    <a:srgbClr val="E05F65"/>
    <a:srgbClr val="F5C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JS7Igvk6ZM?feature=oembe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Market Analysis: </a:t>
            </a:r>
            <a:br>
              <a:rPr lang="en-US" sz="4200" dirty="0"/>
            </a:br>
            <a:r>
              <a:rPr lang="en-US" sz="4200" dirty="0"/>
              <a:t>Monopolistic Competition </a:t>
            </a:r>
            <a:br>
              <a:rPr lang="en-US" sz="4200" dirty="0"/>
            </a:br>
            <a:r>
              <a:rPr lang="en-US" sz="4200" dirty="0"/>
              <a:t>and Oligopolies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Efforts in</a:t>
            </a:r>
            <a:br>
              <a:rPr lang="en-US" dirty="0"/>
            </a:br>
            <a:r>
              <a:rPr lang="en-US" dirty="0"/>
              <a:t>Monopolistic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implications from the model tell us that the optimal amount of advertising will be greater when…</a:t>
            </a:r>
          </a:p>
          <a:p>
            <a:pPr lvl="1"/>
            <a:r>
              <a:rPr lang="en-US" dirty="0"/>
              <a:t>The price elasticity of demand is lower.</a:t>
            </a:r>
          </a:p>
          <a:p>
            <a:pPr lvl="1"/>
            <a:r>
              <a:rPr lang="en-US" dirty="0"/>
              <a:t>The advertising elasticity of demand is higher</a:t>
            </a:r>
          </a:p>
          <a:p>
            <a:pPr lvl="3"/>
            <a:endParaRPr lang="en-US" dirty="0"/>
          </a:p>
          <a:p>
            <a:r>
              <a:rPr lang="en-US" dirty="0"/>
              <a:t>This simple model does not account for the quality of an ad campaign, when and where the ads are placed, etc.</a:t>
            </a:r>
          </a:p>
          <a:p>
            <a:pPr lvl="3"/>
            <a:endParaRPr lang="en-US" dirty="0"/>
          </a:p>
          <a:p>
            <a:r>
              <a:rPr lang="en-US" dirty="0"/>
              <a:t>Aside from advertisements, a firm may keep its product differentiated by adopting a closed platform approach.</a:t>
            </a:r>
          </a:p>
          <a:p>
            <a:pPr lvl="1"/>
            <a:r>
              <a:rPr lang="en-US" dirty="0"/>
              <a:t>Gaming consoles having “platform exclusive” products, or</a:t>
            </a:r>
          </a:p>
          <a:p>
            <a:pPr lvl="1"/>
            <a:r>
              <a:rPr lang="en-US" dirty="0"/>
              <a:t>Exclusion based “ecosystem” approach of iOS/Android products.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8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Oligopoly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 us return to perfect competition to break some rules.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Infinite number of producers and consumers, and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Homogeneous products, and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Perfect information, and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Free entry and exit, and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Zero transaction costs.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Now, we will examine the market when rule 1 is broken.</a:t>
                </a:r>
              </a:p>
              <a:p>
                <a:pPr lvl="1"/>
                <a:r>
                  <a:rPr lang="en-US" dirty="0"/>
                  <a:t>Breaking Rule #1: “Few” producers, and infinite consumers.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call this an “Oligopoly.”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Ο</m:t>
                    </m:r>
                    <m: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𝜆𝜄𝛾𝜊𝜍</m:t>
                    </m:r>
                  </m:oMath>
                </a14:m>
                <a:r>
                  <a:rPr lang="en-US" dirty="0"/>
                  <a:t> meaning “few,” and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𝜋𝜔𝜆𝜀𝜔</m:t>
                    </m:r>
                  </m:oMath>
                </a14:m>
                <a:r>
                  <a:rPr lang="en-US" dirty="0"/>
                  <a:t> meaning “to sell.”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Oligopoly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546" cy="4351338"/>
          </a:xfrm>
        </p:spPr>
        <p:txBody>
          <a:bodyPr>
            <a:normAutofit/>
          </a:bodyPr>
          <a:lstStyle/>
          <a:p>
            <a:r>
              <a:rPr lang="en-US" dirty="0"/>
              <a:t>The main difference between an oligopoly and a perfectly competitive market is the aspect of strategic behavior.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In an oligopoly, one firm’s actions will affect the market. </a:t>
            </a:r>
          </a:p>
          <a:p>
            <a:pPr lvl="3"/>
            <a:endParaRPr lang="en-US" dirty="0"/>
          </a:p>
          <a:p>
            <a:r>
              <a:rPr lang="en-US" dirty="0"/>
              <a:t>For instance, in a two-firm oligopoly, if one firm suddenly increases their output, the demand curve that other firm faces shifts to the left.</a:t>
            </a:r>
          </a:p>
          <a:p>
            <a:pPr lvl="3"/>
            <a:endParaRPr lang="en-US" dirty="0"/>
          </a:p>
          <a:p>
            <a:r>
              <a:rPr lang="en-US" dirty="0"/>
              <a:t>This requires a slight modification to the definition of how we view a market equilibrium.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6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Nash Equilibrium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546" cy="4351338"/>
          </a:xfrm>
        </p:spPr>
        <p:txBody>
          <a:bodyPr>
            <a:normAutofit/>
          </a:bodyPr>
          <a:lstStyle/>
          <a:p>
            <a:r>
              <a:rPr lang="en-US" dirty="0"/>
              <a:t>Previously, we determined the equilibrium as a point where “firms are doing the best they can, and have no reason to change their price or output.”</a:t>
            </a:r>
          </a:p>
          <a:p>
            <a:pPr lvl="3"/>
            <a:endParaRPr lang="en-US" dirty="0"/>
          </a:p>
          <a:p>
            <a:r>
              <a:rPr lang="en-US" dirty="0"/>
              <a:t>In an oligopoly, we adopt the concept of a Nash equilibrium.</a:t>
            </a:r>
          </a:p>
          <a:p>
            <a:pPr lvl="3"/>
            <a:endParaRPr lang="en-US" dirty="0"/>
          </a:p>
          <a:p>
            <a:r>
              <a:rPr lang="en-US" dirty="0"/>
              <a:t>Named after the mathematician John F. Nash.</a:t>
            </a:r>
          </a:p>
          <a:p>
            <a:pPr lvl="3"/>
            <a:endParaRPr lang="en-US" dirty="0"/>
          </a:p>
          <a:p>
            <a:r>
              <a:rPr lang="en-US" dirty="0"/>
              <a:t>In a Nash equilibrium, “each firm is doing the best it can, given what its competitors are doing.”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Beautiful Mind (2001)</a:t>
            </a:r>
          </a:p>
        </p:txBody>
      </p:sp>
      <p:pic>
        <p:nvPicPr>
          <p:cNvPr id="7" name="Online Media 6" title="A Beautiful Mind - Bar Scene John Nash's Equilibrium Game Theory [1080p english full scene]">
            <a:hlinkClick r:id="" action="ppaction://media"/>
            <a:extLst>
              <a:ext uri="{FF2B5EF4-FFF2-40B4-BE49-F238E27FC236}">
                <a16:creationId xmlns:a16="http://schemas.microsoft.com/office/drawing/2014/main" id="{07D7BDC6-C41D-6DDC-6474-EF8690CDFDA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73125" y="1825625"/>
            <a:ext cx="7700963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Firms may compete in the Quantity dimension, or they may compete in the Price dimension.</a:t>
            </a:r>
          </a:p>
          <a:p>
            <a:pPr lvl="1"/>
            <a:r>
              <a:rPr lang="en-US" dirty="0"/>
              <a:t>Quantity, Simultaneous Decisions: Cournot Duopoly</a:t>
            </a:r>
          </a:p>
          <a:p>
            <a:pPr lvl="1"/>
            <a:r>
              <a:rPr lang="en-US" dirty="0"/>
              <a:t>Price, Simultaneous Decisions: Bertrand Duopoly</a:t>
            </a:r>
          </a:p>
          <a:p>
            <a:pPr lvl="3"/>
            <a:endParaRPr lang="en-US" dirty="0"/>
          </a:p>
          <a:p>
            <a:r>
              <a:rPr lang="en-US" dirty="0"/>
              <a:t>Sometimes, certain firms may have an advantage of being the first mover in the competition.</a:t>
            </a:r>
          </a:p>
          <a:p>
            <a:pPr lvl="1"/>
            <a:r>
              <a:rPr lang="en-US" dirty="0"/>
              <a:t>Quantity, Sequential Movers: Stackelberg</a:t>
            </a:r>
          </a:p>
          <a:p>
            <a:pPr lvl="1"/>
            <a:r>
              <a:rPr lang="en-US" dirty="0"/>
              <a:t>Price, Sequential Movers: N/A</a:t>
            </a:r>
          </a:p>
          <a:p>
            <a:pPr lvl="4"/>
            <a:endParaRPr lang="en-US" dirty="0"/>
          </a:p>
          <a:p>
            <a:r>
              <a:rPr lang="en-US" dirty="0"/>
              <a:t>Sometimes, firms may cooperate on setting quantity or prices, and form “cartels.”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6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Each firm will determine their level of output, while considering the residual market quantity.</a:t>
                </a:r>
              </a:p>
              <a:p>
                <a:pPr lvl="1"/>
                <a:r>
                  <a:rPr lang="en-US" dirty="0"/>
                  <a:t>i.e. The firm will consider the production of their competition.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Firm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’s Production Quantity.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: Market Quantity.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if market has two firms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Based on their expectation on the other firm’s output, each firm will find their “best response.”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Let’s go over an example to see how each firm should operate in this scenario.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7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and 2 make up the entire production of the market.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Set up the profit function for firm 1.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limUpp>
                        <m:limUp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limLow>
                                <m:limLow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groupChr>
                                    <m:groupChrPr>
                                      <m:chr m:val="⏟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groupChr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100−2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</m:d>
                                    </m:e>
                                  </m:groupChr>
                                </m:e>
                                <m:li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lim>
                              </m:limLow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Revenue</m:t>
                          </m:r>
                        </m:lim>
                      </m:limUp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limUpp>
                        <m:limUp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Cost</m:t>
                          </m:r>
                        </m:lim>
                      </m:limUp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and 2 make up the entire production of the market.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dirty="0"/>
                  <a:t>Solve out the profit function:</a:t>
                </a:r>
              </a:p>
              <a:p>
                <a:pPr marL="457200" indent="-457200">
                  <a:buFont typeface="+mj-lt"/>
                  <a:buAutoNum type="arabicPeriod" startAt="2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	        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100−2(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+50</m:t>
                        </m:r>
                      </m:e>
                    </m:d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	        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−50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	           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=90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−50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82" t="-1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3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and 2 make up the entire production of the market.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en-US" dirty="0"/>
                  <a:t>Profit is maximized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box>
                  </m:oMath>
                </a14:m>
                <a:r>
                  <a:rPr lang="en-US" dirty="0"/>
                  <a:t>: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box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90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90−4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Monopolistic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Today we examine some more departures from the five assumptions of a perfectly competitive market.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Infinite number of producers and consumers,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Homogeneous products,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Perfect information,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Free entry and exit,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Zero transaction costs.</a:t>
            </a:r>
          </a:p>
          <a:p>
            <a:pPr lvl="3"/>
            <a:endParaRPr lang="en-US" dirty="0"/>
          </a:p>
          <a:p>
            <a:r>
              <a:rPr lang="en-US" dirty="0"/>
              <a:t>First, we will examine the market when rule 2 is broken.</a:t>
            </a:r>
          </a:p>
          <a:p>
            <a:pPr lvl="1"/>
            <a:r>
              <a:rPr lang="en-US" dirty="0"/>
              <a:t>Breaking Rule #2: Differentiated Products.</a:t>
            </a:r>
          </a:p>
          <a:p>
            <a:pPr lvl="3"/>
            <a:endParaRPr lang="en-US" dirty="0"/>
          </a:p>
          <a:p>
            <a:r>
              <a:rPr lang="en-US" dirty="0"/>
              <a:t>We call this “Monopolistic Competition.”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9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found firm 1’s “best response,” that describes what the optimal level of output for firm 1 is, given what the competition is doing.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Firm 2’s best response will be symmetrical to firm 1’s best response, since the cost structure is identical. When the cost functions are not identical, this will not hold.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3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and 2 make up the entire production of the market.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 startAt="4"/>
                </a:pPr>
                <a:r>
                  <a:rPr lang="en-US" dirty="0"/>
                  <a:t>Find the intersection of the two best response curves:</a:t>
                </a:r>
              </a:p>
              <a:p>
                <a:pPr marL="457200" indent="-457200">
                  <a:buFont typeface="+mj-lt"/>
                  <a:buAutoNum type="arabicPeriod" startAt="4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		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		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2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and 2 make up the entire production of the market.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 startAt="4"/>
                </a:pPr>
                <a:r>
                  <a:rPr lang="en-US" dirty="0"/>
                  <a:t>Find the intersection of the two best response curves:</a:t>
                </a:r>
              </a:p>
              <a:p>
                <a:pPr marL="457200" indent="-457200">
                  <a:buFont typeface="+mj-lt"/>
                  <a:buAutoNum type="arabicPeriod" startAt="4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90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		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		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3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7A4C-5399-4C8D-0532-82938B24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E20C672-67F4-B773-9B4D-DEB65879E1E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3971386" cy="4351338"/>
              </a:xfrm>
            </p:spPr>
            <p:txBody>
              <a:bodyPr/>
              <a:lstStyle/>
              <a:p>
                <a:r>
                  <a:rPr lang="en-US" dirty="0"/>
                  <a:t>Plot the best response curves on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space.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Plot firm 2’s best response and find the optimal point.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E20C672-67F4-B773-9B4D-DEB65879E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3971386" cy="4351338"/>
              </a:xfrm>
              <a:blipFill>
                <a:blip r:embed="rId2"/>
                <a:stretch>
                  <a:fillRect l="-1994" t="-1821" r="-15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119E9-90C0-BABD-2BE4-C4305D58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A71E2-AB00-E160-DEAE-14C0E73B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B85DA-A160-0BC5-D360-FFE1F3A3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pic>
        <p:nvPicPr>
          <p:cNvPr id="21" name="Content Placeholder 20" descr="A graph of a function&#10;&#10;Description automatically generated">
            <a:extLst>
              <a:ext uri="{FF2B5EF4-FFF2-40B4-BE49-F238E27FC236}">
                <a16:creationId xmlns:a16="http://schemas.microsoft.com/office/drawing/2014/main" id="{82E7DB64-1471-E2F8-037A-54421D9C8A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2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EC00E06E-1703-133E-565A-35BA987CE9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3" name="Content Placeholder 13" descr="A graph of a line&#10;&#10;Description automatically generated">
            <a:extLst>
              <a:ext uri="{FF2B5EF4-FFF2-40B4-BE49-F238E27FC236}">
                <a16:creationId xmlns:a16="http://schemas.microsoft.com/office/drawing/2014/main" id="{4FFDC88D-EE2E-6C09-6457-33B69A4F11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4" name="Content Placeholder 17" descr="A graph of a function&#10;&#10;Description automatically generated">
            <a:extLst>
              <a:ext uri="{FF2B5EF4-FFF2-40B4-BE49-F238E27FC236}">
                <a16:creationId xmlns:a16="http://schemas.microsoft.com/office/drawing/2014/main" id="{5C16CF73-67FA-E6FA-226D-38901A0CD9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3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by Market Structures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Based on the individual outputs, the market will be…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In a monopoly, with the same conditions, we have…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=22.5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=55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Under perfect competition, we would have had…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𝑃𝐶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=45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𝑃𝐶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in the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Since there is some degree of market power, the two firms can enjoy positive profits.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	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=40⋅15−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⋅15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+50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	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=400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Due to the cost structure being symmetric, firm 2 will also enjoy positive profits of 400.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8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Market Conditions</a:t>
            </a:r>
            <a:br>
              <a:rPr lang="en-US" dirty="0"/>
            </a:br>
            <a:r>
              <a:rPr lang="en-US" dirty="0"/>
              <a:t>and the Cournot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When demand increases: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: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increases.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: Market price will also increase.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 slope of the demand curve gets steeper: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: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decreases.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: Market price does not change.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costs increase: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: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decreases.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: Market price will increase.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3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Near-identical setting to the Cournot duopoly, but the decision-making process will be sequential.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Firm 1 will be the “leader,” firm 2 will be the “follower.”</a:t>
                </a:r>
              </a:p>
              <a:p>
                <a:pPr lvl="1"/>
                <a:r>
                  <a:rPr lang="en-US" dirty="0"/>
                  <a:t>The leader sets its own quantity before its competitors, and</a:t>
                </a:r>
              </a:p>
              <a:p>
                <a:pPr lvl="1"/>
                <a:r>
                  <a:rPr lang="en-US" dirty="0"/>
                  <a:t>The follower will optimize based on the leader’s quantity.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Firm 2’s decision is simple. It observes the quantity given by firm 1 to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Firm 1’s decision is a bit more complex.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6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Firm 1 knows that firm 2 will optimize based on the level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that it will produce.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Therefore, firm 1 will consider how firm 2 will respond when it chooses its output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That is, firm 1’s decision about the level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will depend on the best response of firm 2.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Let’s observe what happens to these firms under this new competition scheme.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5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is the leader, and firm 2 is the follower.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Find firm 2’s best response: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lvl="4"/>
                <a:r>
                  <a:rPr lang="en-US" dirty="0"/>
                  <a:t>We will take the result from the previous example.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8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Monopolistic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market power of individual firms exist to the extent that the consumers differentiate between the products.</a:t>
            </a:r>
          </a:p>
          <a:p>
            <a:pPr lvl="3"/>
            <a:endParaRPr lang="en-US" dirty="0"/>
          </a:p>
          <a:p>
            <a:r>
              <a:rPr lang="en-US" dirty="0"/>
              <a:t>If consumers believe that a firm’s product is different from its competitors, that firm will face a downward sloping demand curve.</a:t>
            </a:r>
          </a:p>
          <a:p>
            <a:pPr lvl="3"/>
            <a:endParaRPr lang="en-US" dirty="0"/>
          </a:p>
          <a:p>
            <a:r>
              <a:rPr lang="en-US" dirty="0"/>
              <a:t>When consumers believe that one firm’s product is more “differentiated,” the demand will be less elastic, and the firm will wield greater market power.</a:t>
            </a:r>
          </a:p>
          <a:p>
            <a:pPr lvl="3"/>
            <a:endParaRPr lang="en-US" dirty="0"/>
          </a:p>
          <a:p>
            <a:r>
              <a:rPr lang="en-US" dirty="0"/>
              <a:t>If you are running a firm with a differentiated product…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5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is the leader, and firm 2 is the follower.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dirty="0"/>
                  <a:t>Set up the profit function for firm 1.</a:t>
                </a:r>
              </a:p>
              <a:p>
                <a:pPr marL="457200" indent="-457200">
                  <a:buFont typeface="+mj-lt"/>
                  <a:buAutoNum type="arabicPeriod" startAt="2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100−2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4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is the leader, and firm 2 is the follower.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en-US" dirty="0"/>
                  <a:t>Firm 1 already knows how firm 2 will react, so plug firm 2’s best response into firm 1’s profit function.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100−2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box>
                                <m:box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90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box>
                                <m:box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⋮</m:t>
                        </m:r>
                      </m:e>
                    </m:box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6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is the leader, and firm 2 is the follower.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 startAt="4"/>
                </a:pPr>
                <a:r>
                  <a:rPr lang="en-US" dirty="0"/>
                  <a:t>Profit is maximized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/>
                  <a:t>, or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box>
                  </m:oMath>
                </a14:m>
                <a:r>
                  <a:rPr lang="en-US" dirty="0"/>
                  <a:t>:</a:t>
                </a:r>
              </a:p>
              <a:p>
                <a:pPr marL="457200" indent="-457200">
                  <a:buFont typeface="+mj-lt"/>
                  <a:buAutoNum type="arabicPeriod" startAt="4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box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90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8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firm 1 and firm 2’s optimal quantity when…</a:t>
                </a:r>
              </a:p>
              <a:p>
                <a:pPr lvl="1"/>
                <a:r>
                  <a:rPr lang="en-US" dirty="0"/>
                  <a:t>Firms 1 is the leader, and firm 2 is the follower.</a:t>
                </a:r>
              </a:p>
              <a:p>
                <a:pPr lvl="1"/>
                <a:r>
                  <a:rPr lang="en-US" dirty="0"/>
                  <a:t>Demand: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Total Cost: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+50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pPr marL="457200" indent="-457200">
                  <a:buFont typeface="+mj-lt"/>
                  <a:buAutoNum type="arabicPeriod" startAt="5"/>
                </a:pPr>
                <a:r>
                  <a:rPr lang="en-US" dirty="0"/>
                  <a:t>Use firm 2’s best reaction to find their output:</a:t>
                </a:r>
              </a:p>
              <a:p>
                <a:pPr marL="457200" indent="-457200">
                  <a:buFont typeface="+mj-lt"/>
                  <a:buAutoNum type="arabicPeriod" startAt="5"/>
                </a:pPr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		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box>
                          <m:box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90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box>
                          </m:e>
                        </m:d>
                      </m:e>
                    </m:box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		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box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7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Stackelberg Duopoly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 our example that share the same underlying market conditions to the Cournot example, by having a leader-follower setup…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=33.75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135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=32.5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Then what is the benefit of being the first mover?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+50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456.25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+50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=203.125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Being the “leader,” firm 1 enjoys higher profit.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6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CC6B-CE6B-B7AC-59EB-789E413D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Run Monopolistic Competition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B5BCE-A8D4-A7F2-C0F2-776C100D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80012" cy="4351338"/>
          </a:xfrm>
        </p:spPr>
        <p:txBody>
          <a:bodyPr/>
          <a:lstStyle/>
          <a:p>
            <a:r>
              <a:rPr lang="en-US" dirty="0"/>
              <a:t>In the short run, you are the only firm offering this product, and you face a rather inelastic demand.</a:t>
            </a:r>
          </a:p>
          <a:p>
            <a:pPr lvl="3"/>
            <a:endParaRPr lang="en-US" dirty="0"/>
          </a:p>
          <a:p>
            <a:r>
              <a:rPr lang="en-US" dirty="0"/>
              <a:t>You can act as a monopoly supplier and reap positive profit in the short run.</a:t>
            </a:r>
          </a:p>
          <a:p>
            <a:pPr lvl="3"/>
            <a:endParaRPr lang="en-US" dirty="0"/>
          </a:p>
          <a:p>
            <a:r>
              <a:rPr lang="en-US" dirty="0"/>
              <a:t>The red rectangle visualizes this short run profit, which invites competition.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D6DDF-570A-3EB5-7B07-DBBA959F4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5F867-A157-4DD0-C98D-0734C94A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F3962-C9B5-0E33-A2C4-DB1FB6FA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  <p:pic>
        <p:nvPicPr>
          <p:cNvPr id="13" name="Content Placeholder 12" descr="A diagram of a price&#10;&#10;Description automatically generated">
            <a:extLst>
              <a:ext uri="{FF2B5EF4-FFF2-40B4-BE49-F238E27FC236}">
                <a16:creationId xmlns:a16="http://schemas.microsoft.com/office/drawing/2014/main" id="{B8E23924-7E99-6B89-020D-8EC33840C0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356895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CC6B-CE6B-B7AC-59EB-789E413D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Run Monopolistic Competition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B5BCE-A8D4-A7F2-C0F2-776C100D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54133" cy="4351338"/>
          </a:xfrm>
        </p:spPr>
        <p:txBody>
          <a:bodyPr/>
          <a:lstStyle/>
          <a:p>
            <a:r>
              <a:rPr lang="en-US" dirty="0"/>
              <a:t>In the long run, competitors will enter the market with similar products.</a:t>
            </a:r>
          </a:p>
          <a:p>
            <a:pPr lvl="3"/>
            <a:endParaRPr lang="en-US" dirty="0"/>
          </a:p>
          <a:p>
            <a:r>
              <a:rPr lang="en-US" dirty="0"/>
              <a:t>This results in your demand curve shifting, and possibly displaying more elasticity.</a:t>
            </a:r>
          </a:p>
          <a:p>
            <a:pPr lvl="3"/>
            <a:endParaRPr lang="en-US" dirty="0"/>
          </a:p>
          <a:p>
            <a:r>
              <a:rPr lang="en-US" dirty="0"/>
              <a:t>Your market share will fall, and price will fall so that the market reaches zero profit.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D6DDF-570A-3EB5-7B07-DBBA959F4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5F867-A157-4DD0-C98D-0734C94A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F3962-C9B5-0E33-A2C4-DB1FB6FA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pic>
        <p:nvPicPr>
          <p:cNvPr id="11" name="Content Placeholder 10" descr="A diagram of a function&#10;&#10;Description automatically generated">
            <a:extLst>
              <a:ext uri="{FF2B5EF4-FFF2-40B4-BE49-F238E27FC236}">
                <a16:creationId xmlns:a16="http://schemas.microsoft.com/office/drawing/2014/main" id="{1188DD5E-CC29-D05E-6125-0C104E988E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382571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740F-3F23-2FCC-644D-3E85B1410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Societal Welfare under</a:t>
            </a:r>
            <a:br>
              <a:rPr lang="en-US" dirty="0"/>
            </a:br>
            <a:r>
              <a:rPr lang="en-US" dirty="0"/>
              <a:t>Monopolistic Competition</a:t>
            </a:r>
          </a:p>
        </p:txBody>
      </p:sp>
      <p:pic>
        <p:nvPicPr>
          <p:cNvPr id="9" name="Content Placeholder 8" descr="A diagram of a function&#10;&#10;Description automatically generated">
            <a:extLst>
              <a:ext uri="{FF2B5EF4-FFF2-40B4-BE49-F238E27FC236}">
                <a16:creationId xmlns:a16="http://schemas.microsoft.com/office/drawing/2014/main" id="{E352ADE4-EA8F-81EB-A1B1-6257390C2D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E14AF6B-D482-FA99-1D11-6599CF5184D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3971386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𝐿𝑅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/>
                  <a:t>, so the value to consumers exceed the cost of producing an extra unit.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product will be under-supplied compared to the societal optimum.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Results in deadweight loss in the economy and is less efficient compared to the benchmark.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E14AF6B-D482-FA99-1D11-6599CF5184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3971386" cy="4351338"/>
              </a:xfrm>
              <a:blipFill>
                <a:blip r:embed="rId3"/>
                <a:stretch>
                  <a:fillRect l="-1994" t="-1821" r="-2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7D125-9135-11EF-5CF9-95B1C3709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A09D7-746E-A6E6-33F9-180C25300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BE6CC-C09C-3006-D07D-EF6E30A3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Monopolistic Competition “Bad”?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Deadweight loss exists in monopolistic competition, so we are losing out on some potential.</a:t>
            </a:r>
          </a:p>
          <a:p>
            <a:pPr lvl="3"/>
            <a:endParaRPr lang="en-US" dirty="0"/>
          </a:p>
          <a:p>
            <a:r>
              <a:rPr lang="en-US" dirty="0"/>
              <a:t>However, the extent to which individual firms hold market power is relatively small compared to monopolies.</a:t>
            </a:r>
          </a:p>
          <a:p>
            <a:pPr lvl="3"/>
            <a:endParaRPr lang="en-US" dirty="0"/>
          </a:p>
          <a:p>
            <a:r>
              <a:rPr lang="en-US" dirty="0"/>
              <a:t>Moreover, the existence of differentiated products offer the consumers product diversity, which is not easily measured in our framework.</a:t>
            </a:r>
          </a:p>
          <a:p>
            <a:pPr lvl="3"/>
            <a:endParaRPr lang="en-US" dirty="0"/>
          </a:p>
          <a:p>
            <a:r>
              <a:rPr lang="en-US" dirty="0"/>
              <a:t>The gains from product diversity may outweigh the loss due to individual firms’ market power.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8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Efforts in</a:t>
            </a:r>
            <a:br>
              <a:rPr lang="en-US" dirty="0"/>
            </a:br>
            <a:r>
              <a:rPr lang="en-US" dirty="0"/>
              <a:t>Monopolistic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796F-19F0-FD06-D013-BC38DE87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Excess profit does not last in the long run due to…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Competitors producing similar products,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Consumers finding more suitable substitutes to the product.</a:t>
            </a:r>
          </a:p>
          <a:p>
            <a:pPr lvl="3"/>
            <a:endParaRPr lang="en-US" dirty="0"/>
          </a:p>
          <a:p>
            <a:r>
              <a:rPr lang="en-US" dirty="0"/>
              <a:t>How can a producer combat this long run effect?</a:t>
            </a:r>
          </a:p>
          <a:p>
            <a:pPr lvl="3"/>
            <a:endParaRPr lang="en-US" dirty="0"/>
          </a:p>
          <a:p>
            <a:r>
              <a:rPr lang="en-US" dirty="0"/>
              <a:t>Advertisements?</a:t>
            </a:r>
          </a:p>
          <a:p>
            <a:pPr lvl="1"/>
            <a:r>
              <a:rPr lang="en-US" dirty="0"/>
              <a:t>In a perfectly competitive market, spending money on marketing efforts is a waste of money.</a:t>
            </a:r>
          </a:p>
          <a:p>
            <a:pPr lvl="1"/>
            <a:r>
              <a:rPr lang="en-US" dirty="0"/>
              <a:t>In monopolistic competition, if advertisements can maintain the perception of a differentiated product, it is optimal behavior.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6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D185-1E7B-895B-A0CD-D2AD49EF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Efforts in</a:t>
            </a:r>
            <a:br>
              <a:rPr lang="en-US" dirty="0"/>
            </a:br>
            <a:r>
              <a:rPr lang="en-US" dirty="0"/>
              <a:t>Monopolistic Competition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optimal amount of advertising will be determined at the point when the marginal revenue from advertising matches the marginal cost of advertisements.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solidFill>
                      <a:srgbClr val="9C5BCD"/>
                    </a:solidFill>
                  </a:rPr>
                  <a:t>The firm’s profit can be modified to:</a:t>
                </a:r>
              </a:p>
              <a:p>
                <a:endParaRPr lang="en-US" sz="500" dirty="0">
                  <a:solidFill>
                    <a:srgbClr val="9C5BCD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Upp>
                        <m:limUpp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groupChr>
                                    <m:groupChrPr>
                                      <m:chr m:val="⏟"/>
                                      <m:ctrlPr>
                                        <a:rPr lang="en-US" i="1">
                                          <a:solidFill>
                                            <a:srgbClr val="9C5BCD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groupChrPr>
                                    <m:e>
                                      <m:r>
                                        <a:rPr lang="en-US" i="1">
                                          <a:solidFill>
                                            <a:srgbClr val="9C5BCD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rgbClr val="9C5BCD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9C5BCD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𝑃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9C5BCD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srgbClr val="9C5BCD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</m:d>
                                    </m:e>
                                  </m:groupChr>
                                </m:e>
                                <m:li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Demand</m:t>
                                  </m:r>
                                </m:lim>
                              </m:limLow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b="0" i="0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Revenue</m:t>
                          </m:r>
                        </m:lim>
                      </m:limUpp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limUpp>
                        <m:limUpp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groupChr>
                                    <m:groupChrPr>
                                      <m:chr m:val="⏟"/>
                                      <m:ctrlPr>
                                        <a:rPr lang="en-US" i="1">
                                          <a:solidFill>
                                            <a:srgbClr val="9C5BCD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groupChrPr>
                                    <m:e>
                                      <m:r>
                                        <a:rPr lang="en-US" i="1">
                                          <a:solidFill>
                                            <a:srgbClr val="9C5BCD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rgbClr val="9C5BCD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9C5BCD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i="1">
                                                  <a:solidFill>
                                                    <a:srgbClr val="9C5BCD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rgbClr val="9C5BCD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𝑃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srgbClr val="9C5BCD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srgbClr val="9C5BCD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𝐴</m:t>
                                              </m:r>
                                            </m:e>
                                          </m:d>
                                        </m:e>
                                      </m:d>
                                    </m:e>
                                  </m:groupChr>
                                </m:e>
                                <m:li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Production</m:t>
                                  </m:r>
                                  <m: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Cost</m:t>
                                  </m:r>
                                </m:lim>
                              </m:limLow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groupChr>
                                    <m:groupChrPr>
                                      <m:chr m:val="⏟"/>
                                      <m:ctrlPr>
                                        <a:rPr lang="en-US" i="1">
                                          <a:solidFill>
                                            <a:srgbClr val="9C5BCD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groupChrPr>
                                    <m:e>
                                      <m:r>
                                        <a:rPr lang="en-US" i="1">
                                          <a:solidFill>
                                            <a:srgbClr val="9C5BCD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groupChr>
                                </m:e>
                                <m:li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Ad</m:t>
                                  </m:r>
                                  <m: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.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9C5BCD"/>
                                      </a:solidFill>
                                      <a:latin typeface="Cambria Math" panose="02040503050406030204" pitchFamily="18" charset="0"/>
                                    </a:rPr>
                                    <m:t>Cost</m:t>
                                  </m:r>
                                </m:lim>
                              </m:limLow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b="0" i="0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Cost</m:t>
                          </m:r>
                        </m:lim>
                      </m:limUp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We will skip over deriving the results for now.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C7796F-19F0-FD06-D013-BC38DE87E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C1B3-AD2F-94ED-08FE-73EB9D939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B92C5-753A-31FD-4325-D265D2C9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C691-6ADD-ED94-3DA2-90503838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7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12584</TotalTime>
  <Words>2694</Words>
  <Application>Microsoft Office PowerPoint</Application>
  <PresentationFormat>On-screen Show (4:3)</PresentationFormat>
  <Paragraphs>412</Paragraphs>
  <Slides>34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Cambria Math</vt:lpstr>
      <vt:lpstr>Franklin Gothic Book</vt:lpstr>
      <vt:lpstr>Office Theme</vt:lpstr>
      <vt:lpstr>Market Analysis:  Monopolistic Competition  and Oligopolies</vt:lpstr>
      <vt:lpstr>Monopolistic Competition</vt:lpstr>
      <vt:lpstr>Monopolistic Competition</vt:lpstr>
      <vt:lpstr>Short Run Monopolistic Competition</vt:lpstr>
      <vt:lpstr>Long Run Monopolistic Competition</vt:lpstr>
      <vt:lpstr>Societal Welfare under Monopolistic Competition</vt:lpstr>
      <vt:lpstr>Is Monopolistic Competition “Bad”?</vt:lpstr>
      <vt:lpstr>Marketing Efforts in Monopolistic Competition</vt:lpstr>
      <vt:lpstr>Marketing Efforts in Monopolistic Competition</vt:lpstr>
      <vt:lpstr>Marketing Efforts in Monopolistic Competition</vt:lpstr>
      <vt:lpstr>Oligopoly</vt:lpstr>
      <vt:lpstr>Oligopoly</vt:lpstr>
      <vt:lpstr>Nash Equilibrium</vt:lpstr>
      <vt:lpstr>A Beautiful Mind (2001)</vt:lpstr>
      <vt:lpstr>Dimensions of Competition</vt:lpstr>
      <vt:lpstr>The Cournot Duopoly</vt:lpstr>
      <vt:lpstr>Example: Cournot Duopoly</vt:lpstr>
      <vt:lpstr>Example: Cournot Duopoly</vt:lpstr>
      <vt:lpstr>Example: Cournot Duopoly</vt:lpstr>
      <vt:lpstr>Example: Cournot Duopoly</vt:lpstr>
      <vt:lpstr>Example: Cournot Duopoly</vt:lpstr>
      <vt:lpstr>Example: Cournot Duopoly</vt:lpstr>
      <vt:lpstr>Example: Cournot Duopoly</vt:lpstr>
      <vt:lpstr>Results by Market Structures</vt:lpstr>
      <vt:lpstr>Profit in the Cournot Duopoly</vt:lpstr>
      <vt:lpstr>Changes in the Market Conditions and the Cournot Duopoly</vt:lpstr>
      <vt:lpstr>The Stackelberg Duopoly</vt:lpstr>
      <vt:lpstr>The Stackelberg Duopoly</vt:lpstr>
      <vt:lpstr>Example: Stackelberg Duopoly</vt:lpstr>
      <vt:lpstr>Example: Stackelberg Duopoly</vt:lpstr>
      <vt:lpstr>Example: Stackelberg Duopoly</vt:lpstr>
      <vt:lpstr>Example: Stackelberg Duopoly</vt:lpstr>
      <vt:lpstr>Example: Stackelberg Duopoly</vt:lpstr>
      <vt:lpstr>The Stackelberg Duopoly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169</cp:revision>
  <dcterms:created xsi:type="dcterms:W3CDTF">2023-08-17T23:00:51Z</dcterms:created>
  <dcterms:modified xsi:type="dcterms:W3CDTF">2024-09-03T19:02:59Z</dcterms:modified>
</cp:coreProperties>
</file>