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84" r:id="rId3"/>
    <p:sldId id="286" r:id="rId4"/>
    <p:sldId id="274" r:id="rId5"/>
    <p:sldId id="275" r:id="rId6"/>
    <p:sldId id="287" r:id="rId7"/>
    <p:sldId id="283" r:id="rId8"/>
    <p:sldId id="282" r:id="rId9"/>
    <p:sldId id="288" r:id="rId10"/>
    <p:sldId id="289" r:id="rId11"/>
    <p:sldId id="276" r:id="rId12"/>
    <p:sldId id="277" r:id="rId13"/>
    <p:sldId id="278" r:id="rId14"/>
    <p:sldId id="296" r:id="rId15"/>
    <p:sldId id="297" r:id="rId16"/>
    <p:sldId id="290" r:id="rId17"/>
    <p:sldId id="291" r:id="rId18"/>
    <p:sldId id="292" r:id="rId19"/>
    <p:sldId id="294" r:id="rId20"/>
    <p:sldId id="295" r:id="rId21"/>
    <p:sldId id="298" r:id="rId22"/>
    <p:sldId id="299" r:id="rId23"/>
    <p:sldId id="300" r:id="rId24"/>
    <p:sldId id="301" r:id="rId25"/>
    <p:sldId id="30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4282F"/>
    <a:srgbClr val="00FF00"/>
    <a:srgbClr val="9C5BCD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Taxes and Subsidies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 to Curb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Target Consumption Level: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Apply the price difference between demand and supply: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457200" lvl="1" indent="0">
                  <a:buNone/>
                </a:pPr>
                <a:r>
                  <a:rPr lang="en-US" dirty="0"/>
                  <a:t>		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)=40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	Supply: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20+2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4"/>
                </a:pPr>
                <a:r>
                  <a:rPr lang="en-US" dirty="0"/>
                  <a:t>Solve the two equations &amp; two unknowns: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%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the government sets a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tax per unit sold.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number of units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pays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gets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Content Placeholder 11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8EF01A3B-0B65-5E8D-508D-DB187CFBD0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3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7A0A130-4DA5-E778-25BB-CCFE1627FD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8" descr="A diagram of a supply line&#10;&#10;Description automatically generated">
            <a:extLst>
              <a:ext uri="{FF2B5EF4-FFF2-40B4-BE49-F238E27FC236}">
                <a16:creationId xmlns:a16="http://schemas.microsoft.com/office/drawing/2014/main" id="{B2B08630-04F0-1B5C-86B3-420F5A3986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Percentage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Tax Rate: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=20%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1+0.2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=1.2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1.2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=20+2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4.4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4.4</m:t>
                            </m:r>
                          </m:den>
                        </m:f>
                      </m:e>
                    </m:box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≈18.18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Percentage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Tax Rate: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=20%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1.2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, we find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21.81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0+2⋅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4.4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≈56.36</m:t>
                      </m:r>
                    </m:oMath>
                  </m:oMathPara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from Taxation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government imposes tax, the consumers and producers both share the “burden.”</a:t>
            </a:r>
          </a:p>
          <a:p>
            <a:pPr lvl="3"/>
            <a:endParaRPr lang="en-US" dirty="0"/>
          </a:p>
          <a:p>
            <a:r>
              <a:rPr lang="en-US" dirty="0"/>
              <a:t>The consumers pay higher prices, and the producers receive lower prices.</a:t>
            </a:r>
          </a:p>
          <a:p>
            <a:pPr lvl="3"/>
            <a:endParaRPr lang="en-US" dirty="0"/>
          </a:p>
          <a:p>
            <a:r>
              <a:rPr lang="en-US" dirty="0"/>
              <a:t>The consumer’s burden is the share of the government’s revenue that is “paid by” the consumers.</a:t>
            </a:r>
          </a:p>
          <a:p>
            <a:pPr lvl="3"/>
            <a:endParaRPr lang="en-US" dirty="0"/>
          </a:p>
          <a:p>
            <a:r>
              <a:rPr lang="en-US" dirty="0"/>
              <a:t>Conversely, the producer’s burden is the share of the government’s revenue that is “paid by” the producers.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from Taxation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the government’s revenue and is “paid for” by the consumer and producers.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consumer’s burden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producer’s burden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90380533-BAA4-CBA8-51D5-53A8FCDB78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5573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Government subsidizes the producer / consumer by a certain dollar amount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for each sale / purchase.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Promotes the consumption of certain goods.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Example: EV Incentives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2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Content Placeholder 9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958E82F9-FCB1-064C-DE62-FA5E02B1C9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031F3D46-E70F-9DD6-8409-78DB3AE78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5" y="1831863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consumer pays along the demand curve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Consumer surplus can be represented by the red triangle.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09D1874E-3A27-B4FF-E27A-699B84CDB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2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producer collects along the supply curve: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Producer surplus can be represented by the blue triangle.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4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1FFBE264-9075-3F96-657E-F81150851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per unit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subsidies is paid by government spending.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government’s spending can be represented by the orange rectangle.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4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734D7C82-26A5-7BDD-9897-53C171418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supply and demand.</a:t>
            </a:r>
          </a:p>
          <a:p>
            <a:pPr lvl="3"/>
            <a:endParaRPr lang="en-US" dirty="0"/>
          </a:p>
          <a:p>
            <a:r>
              <a:rPr lang="en-US" dirty="0"/>
              <a:t>Defined consumer and producer surplus.</a:t>
            </a:r>
          </a:p>
          <a:p>
            <a:pPr lvl="1"/>
            <a:r>
              <a:rPr lang="en-US" dirty="0"/>
              <a:t>Consumer Surplus: Willingness to Pay – Actual Price.</a:t>
            </a:r>
          </a:p>
          <a:p>
            <a:pPr lvl="1"/>
            <a:r>
              <a:rPr lang="en-US" dirty="0"/>
              <a:t>Producer Surplus: Willingness to Accept – Actual Price.</a:t>
            </a:r>
          </a:p>
          <a:p>
            <a:pPr lvl="3"/>
            <a:endParaRPr lang="en-US" dirty="0"/>
          </a:p>
          <a:p>
            <a:r>
              <a:rPr lang="en-US" dirty="0"/>
              <a:t>Examined the effect of price controls.</a:t>
            </a:r>
          </a:p>
          <a:p>
            <a:pPr lvl="1"/>
            <a:r>
              <a:rPr lang="en-US" dirty="0"/>
              <a:t>Binding / Non-binding Interventions.</a:t>
            </a:r>
          </a:p>
          <a:p>
            <a:pPr lvl="1"/>
            <a:r>
              <a:rPr lang="en-US" dirty="0"/>
              <a:t>Surplus / Shortage in the market.</a:t>
            </a:r>
          </a:p>
          <a:p>
            <a:pPr lvl="1"/>
            <a:r>
              <a:rPr lang="en-US" dirty="0"/>
              <a:t>Actual Amount Traded in the Market.</a:t>
            </a:r>
          </a:p>
          <a:p>
            <a:pPr lvl="1"/>
            <a:r>
              <a:rPr lang="en-US" dirty="0"/>
              <a:t>Deadweight Loss of Interventions.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Consumer Surplus: A+B+C+F</a:t>
            </a:r>
          </a:p>
          <a:p>
            <a:pPr lvl="3"/>
            <a:endParaRPr lang="en-US" dirty="0"/>
          </a:p>
          <a:p>
            <a:r>
              <a:rPr lang="en-US" dirty="0"/>
              <a:t>Producer Surplus: B+C+D+E</a:t>
            </a:r>
          </a:p>
          <a:p>
            <a:pPr lvl="3"/>
            <a:endParaRPr lang="en-US" dirty="0"/>
          </a:p>
          <a:p>
            <a:r>
              <a:rPr lang="en-US" dirty="0"/>
              <a:t>Government Expenditure: B+C+E+F+G</a:t>
            </a:r>
          </a:p>
          <a:p>
            <a:pPr lvl="3"/>
            <a:endParaRPr lang="en-US" dirty="0"/>
          </a:p>
          <a:p>
            <a:r>
              <a:rPr lang="en-US" dirty="0"/>
              <a:t>Deadweight Loss: 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F5D99348-265F-D1CF-4165-A5C830DE9A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39690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%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138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Like the case of taxation, subsidies may also be provided as a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of the unit price.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that the consumer pays is less than what the producer receives.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1387" cy="4351338"/>
              </a:xfrm>
              <a:blipFill>
                <a:blip r:embed="rId2"/>
                <a:stretch>
                  <a:fillRect l="-1994" t="-1821" r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pic>
        <p:nvPicPr>
          <p:cNvPr id="11" name="Content Placeholder 10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D1CC6001-B887-D4C6-102F-B650A057F0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2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25C8A4F-6AB2-40FD-662A-95DB7AFFA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from Subsidies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government grants subsidies, both the consumers and producers will reap some benefits.</a:t>
            </a:r>
          </a:p>
          <a:p>
            <a:pPr lvl="3"/>
            <a:endParaRPr lang="en-US" dirty="0"/>
          </a:p>
          <a:p>
            <a:r>
              <a:rPr lang="en-US" dirty="0"/>
              <a:t>The consumers pay lower prices, and the producers receive higher prices.</a:t>
            </a:r>
          </a:p>
          <a:p>
            <a:pPr lvl="3"/>
            <a:endParaRPr lang="en-US" dirty="0"/>
          </a:p>
          <a:p>
            <a:r>
              <a:rPr lang="en-US" dirty="0"/>
              <a:t>The consumer’s benefit is the share of the government’s expenditure that is “soaked up by” the consumers.</a:t>
            </a:r>
          </a:p>
          <a:p>
            <a:pPr lvl="3"/>
            <a:endParaRPr lang="en-US" dirty="0"/>
          </a:p>
          <a:p>
            <a:r>
              <a:rPr lang="en-US" dirty="0"/>
              <a:t>The producer’s benefit is the share of the government’s expenditure that is “soaked up by” the producers.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6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from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the government’s expenditure, absorbed by the consumers and producers.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consumer’s benefit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/>
                  <a:t>producer’s benefit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pic>
        <p:nvPicPr>
          <p:cNvPr id="27" name="Content Placeholder 26" descr="A diagram of a supply line&#10;&#10;Description automatically generated">
            <a:extLst>
              <a:ext uri="{FF2B5EF4-FFF2-40B4-BE49-F238E27FC236}">
                <a16:creationId xmlns:a16="http://schemas.microsoft.com/office/drawing/2014/main" id="{A47A8420-9BBA-C0BF-88F3-8D170ABF89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6244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and Benefits and Elasticity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own price elasticity of demand and supply will determine how much of the burden lies on the consumer and producer.</a:t>
            </a:r>
          </a:p>
          <a:p>
            <a:pPr lvl="3"/>
            <a:endParaRPr lang="en-US" dirty="0"/>
          </a:p>
          <a:p>
            <a:r>
              <a:rPr lang="en-US" sz="2400" dirty="0"/>
              <a:t>Conversely, elasticity will also inform us how much of the benefits from subsidies are absorbed by the consumers and producers.</a:t>
            </a:r>
          </a:p>
          <a:p>
            <a:pPr lvl="3"/>
            <a:endParaRPr lang="en-US" dirty="0"/>
          </a:p>
          <a:p>
            <a:r>
              <a:rPr lang="en-US" sz="2400" dirty="0"/>
              <a:t>The more elastic the demand compared to supply…</a:t>
            </a:r>
          </a:p>
          <a:p>
            <a:pPr lvl="1"/>
            <a:r>
              <a:rPr lang="en-US" dirty="0"/>
              <a:t>The consumers will bear a lower burden, and</a:t>
            </a:r>
          </a:p>
          <a:p>
            <a:pPr lvl="1"/>
            <a:r>
              <a:rPr lang="en-US" dirty="0"/>
              <a:t>The consumers will reap greater benefits.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ECBA-CD38-8D1E-06DB-DAACD949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Elasticities and Burden Sharing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A40B-E71D-6B5D-8887-06B7C3B29C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en-US" dirty="0"/>
              <a:t>Less Elastic Demand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D048C-9321-906E-179C-500DE2E56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n-US" dirty="0"/>
              <a:t>More Elastic Demand</a:t>
            </a:r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B43F222D-CAAD-E98A-748D-79E2BC68669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321B1-3747-2082-4895-09A106EF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F3015-0335-A848-801B-D1897D70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8CC75-9D2D-780B-FAE4-A28D9FDA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5DAB53DC-374A-AD0B-A06C-8BCB15D28B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131004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the government sets a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tax per unit sold.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number of units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pays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gets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2F53D560-BA56-CD6E-44DC-A46285D7F8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790CD226-A7F5-DE96-9DDD-483A0415E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4">
            <a:extLst>
              <a:ext uri="{FF2B5EF4-FFF2-40B4-BE49-F238E27FC236}">
                <a16:creationId xmlns:a16="http://schemas.microsoft.com/office/drawing/2014/main" id="{687E33D6-56D4-D68D-5FDC-61AF8AFFEE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Dollar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Fixed Per Unit Tax: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+10)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=20+2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9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Dollar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Fixed Per Unit Tax: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we find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0+2⋅15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Taxation also causes some deadweight loss, 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However, it will generate some revenue for the government (GR).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government will collect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 amount as revenue.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Per unit tax multiplied by the # Units Traded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2619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E2A0BBB4-ED5B-AE3E-54E0-DC8422E19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6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9267FA69-D86C-790D-7019-1F065608B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>
            <a:normAutofit/>
          </a:bodyPr>
          <a:lstStyle/>
          <a:p>
            <a:r>
              <a:rPr lang="en-US" dirty="0"/>
              <a:t>Government revenue is the orange rectangle.</a:t>
            </a:r>
          </a:p>
          <a:p>
            <a:pPr lvl="3"/>
            <a:endParaRPr lang="en-US" dirty="0"/>
          </a:p>
          <a:p>
            <a:r>
              <a:rPr lang="en-US" dirty="0"/>
              <a:t>Consumer surplus is the red triangle.</a:t>
            </a:r>
          </a:p>
          <a:p>
            <a:pPr lvl="3"/>
            <a:endParaRPr lang="en-US" dirty="0"/>
          </a:p>
          <a:p>
            <a:r>
              <a:rPr lang="en-US" dirty="0"/>
              <a:t>Producer surplus is the blue triangle.</a:t>
            </a:r>
          </a:p>
          <a:p>
            <a:pPr lvl="3"/>
            <a:endParaRPr lang="en-US" dirty="0"/>
          </a:p>
          <a:p>
            <a:r>
              <a:rPr lang="en-US" dirty="0"/>
              <a:t>Deadweight loss is the green triangle.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E2A0BBB4-ED5B-AE3E-54E0-DC8422E19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7" name="Content Placeholder 9">
            <a:extLst>
              <a:ext uri="{FF2B5EF4-FFF2-40B4-BE49-F238E27FC236}">
                <a16:creationId xmlns:a16="http://schemas.microsoft.com/office/drawing/2014/main" id="{7EFAF073-20B2-771B-4FE7-1E7FCA794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13">
            <a:extLst>
              <a:ext uri="{FF2B5EF4-FFF2-40B4-BE49-F238E27FC236}">
                <a16:creationId xmlns:a16="http://schemas.microsoft.com/office/drawing/2014/main" id="{44B10D8E-0EC1-706F-EDFE-455A2C96E2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38FAA109-8DAE-86C6-A929-D292702C8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22" descr="A diagram of a supply chain&#10;&#10;Description automatically generated">
            <a:extLst>
              <a:ext uri="{FF2B5EF4-FFF2-40B4-BE49-F238E27FC236}">
                <a16:creationId xmlns:a16="http://schemas.microsoft.com/office/drawing/2014/main" id="{E3696627-B6EC-0DCE-893E-0AC9E33CD3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Tax the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the government’s goal is to regulate the consumption of certain goods that are harmful.</a:t>
            </a:r>
          </a:p>
          <a:p>
            <a:pPr lvl="3"/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While they know that there will be deadweight loss due to intervention, they may be able to justify stepping in.</a:t>
            </a:r>
          </a:p>
          <a:p>
            <a:pPr marL="1371600" lvl="3" indent="0">
              <a:buNone/>
            </a:pPr>
            <a:endParaRPr lang="en-US" dirty="0">
              <a:ea typeface="Cambria Math" panose="02040503050406030204" pitchFamily="18" charset="0"/>
            </a:endParaRPr>
          </a:p>
          <a:p>
            <a:r>
              <a:rPr lang="en-US" sz="2400" dirty="0"/>
              <a:t>The government may use taxation as a tool to nudge the market to trade less of this good.</a:t>
            </a:r>
          </a:p>
          <a:p>
            <a:pPr lvl="3"/>
            <a:endParaRPr lang="en-US" dirty="0"/>
          </a:p>
          <a:p>
            <a:r>
              <a:rPr lang="en-US" sz="2400" dirty="0"/>
              <a:t>Unlike price control, this also generates revenue for the government to use in other affairs.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Taxation to Curb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Target Consumption Level: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𝑂𝑝𝑡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two equations and two unknowns: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000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11093</TotalTime>
  <Words>1585</Words>
  <Application>Microsoft Office PowerPoint</Application>
  <PresentationFormat>On-screen Show (4:3)</PresentationFormat>
  <Paragraphs>292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Office Theme</vt:lpstr>
      <vt:lpstr>Market Analysis:  Taxes and Subsidies</vt:lpstr>
      <vt:lpstr>Last Lecture</vt:lpstr>
      <vt:lpstr>Per Unit Fixed Amount Tax</vt:lpstr>
      <vt:lpstr>Finding Market Equilibrium Under Per Unit Fixed Dollar Tax</vt:lpstr>
      <vt:lpstr>Finding Market Equilibrium Under Per Unit Fixed Dollar Tax</vt:lpstr>
      <vt:lpstr>Per Unit Fixed Amount Tax</vt:lpstr>
      <vt:lpstr>Per Unit Fixed Amount Tax</vt:lpstr>
      <vt:lpstr>Why Tax the Market?</vt:lpstr>
      <vt:lpstr>Taxation to Curb Consumption</vt:lpstr>
      <vt:lpstr>Taxation to Curb Consumption</vt:lpstr>
      <vt:lpstr>Per Unit % Tax</vt:lpstr>
      <vt:lpstr>Finding Market Equilibrium Under Per Unit Fixed Percentage Tax</vt:lpstr>
      <vt:lpstr>Finding Market Equilibrium Under Per Unit Fixed Percentage Tax</vt:lpstr>
      <vt:lpstr>Burdens from Taxation</vt:lpstr>
      <vt:lpstr>Burdens from Taxation</vt:lpstr>
      <vt:lpstr>Per Unit Fixed Amount Subsidies</vt:lpstr>
      <vt:lpstr>Per Unit Fixed Amount Subsidies</vt:lpstr>
      <vt:lpstr>Per Unit Fixed Amount Subsidies</vt:lpstr>
      <vt:lpstr>Per Unit Fixed Amount Subsidies</vt:lpstr>
      <vt:lpstr>Per Unit Fixed Amount Subsidies</vt:lpstr>
      <vt:lpstr>Per Unit % Subsidies</vt:lpstr>
      <vt:lpstr>Benefits from Subsidies</vt:lpstr>
      <vt:lpstr>Benefits from Subsidies</vt:lpstr>
      <vt:lpstr>Burdens and Benefits and Elasticity</vt:lpstr>
      <vt:lpstr>Elasticities and Burden Sharing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158</cp:revision>
  <dcterms:created xsi:type="dcterms:W3CDTF">2023-08-17T23:00:51Z</dcterms:created>
  <dcterms:modified xsi:type="dcterms:W3CDTF">2024-09-03T19:01:15Z</dcterms:modified>
</cp:coreProperties>
</file>