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3"/>
  </p:notesMasterIdLst>
  <p:sldIdLst>
    <p:sldId id="256" r:id="rId2"/>
    <p:sldId id="345" r:id="rId3"/>
    <p:sldId id="258" r:id="rId4"/>
    <p:sldId id="259" r:id="rId5"/>
    <p:sldId id="257" r:id="rId6"/>
    <p:sldId id="260" r:id="rId7"/>
    <p:sldId id="261" r:id="rId8"/>
    <p:sldId id="262" r:id="rId9"/>
    <p:sldId id="263" r:id="rId10"/>
    <p:sldId id="265" r:id="rId11"/>
    <p:sldId id="267" r:id="rId12"/>
    <p:sldId id="269" r:id="rId13"/>
    <p:sldId id="271" r:id="rId14"/>
    <p:sldId id="285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7" r:id="rId23"/>
    <p:sldId id="280" r:id="rId24"/>
    <p:sldId id="281" r:id="rId25"/>
    <p:sldId id="282" r:id="rId26"/>
    <p:sldId id="283" r:id="rId27"/>
    <p:sldId id="284" r:id="rId28"/>
    <p:sldId id="286" r:id="rId29"/>
    <p:sldId id="346" r:id="rId30"/>
    <p:sldId id="347" r:id="rId31"/>
    <p:sldId id="348" r:id="rId32"/>
    <p:sldId id="349" r:id="rId33"/>
    <p:sldId id="350" r:id="rId34"/>
    <p:sldId id="351" r:id="rId35"/>
    <p:sldId id="352" r:id="rId36"/>
    <p:sldId id="353" r:id="rId37"/>
    <p:sldId id="354" r:id="rId38"/>
    <p:sldId id="355" r:id="rId39"/>
    <p:sldId id="356" r:id="rId40"/>
    <p:sldId id="357" r:id="rId41"/>
    <p:sldId id="358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D4282F"/>
    <a:srgbClr val="00FF00"/>
    <a:srgbClr val="9C5BCD"/>
    <a:srgbClr val="00FFFF"/>
    <a:srgbClr val="E05F65"/>
    <a:srgbClr val="F5CF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84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6441-4E79-42FF-805B-86C90BDFD38D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29054-221E-4755-818D-C35A08AFDB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8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If the production quota is given as $$Q=200$$, and that capital input is fixed at $$\\bar{K}=20$$ in the short run, what is the minimum amount of labor input $$L$$ required?
https://www.polleverywhere.com/multiple_choice_polls/2p38Uf7wMTBXfalRqnpXs?display_state=instructions&amp;activity_state=opened&amp;state=opened&amp;flow=Engagement&amp;onscreen=persist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CDBA17-5827-1BB9-D59C-3AC195F803DA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09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If the production quota is given as $$Q=200$$, and that capital input is fixed at $$\\bar{K}=20$$ in the short run, what is the minimum amount of labor input $$L$$ required?
https://www.polleverywhere.com/multiple_choice_polls/2p38Uf7wMTBXfalRqnpXs?display_state=chart&amp;activity_state=closed&amp;state=closed&amp;flow=Engagement&amp;onscreen=persist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DDEECE-844E-03F0-5C2D-D05BEAF62346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57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2;p13">
            <a:extLst>
              <a:ext uri="{FF2B5EF4-FFF2-40B4-BE49-F238E27FC236}">
                <a16:creationId xmlns:a16="http://schemas.microsoft.com/office/drawing/2014/main" id="{BF16982E-3E38-0665-4F07-437DD3F0D5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54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1F852EF2-DB2E-EDA3-947F-AD7E6C19EB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10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297A800C-E47B-35AC-0EA8-24F3738049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6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859BA894-242B-5A6C-EFD3-428444AAFE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35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92;p13">
            <a:extLst>
              <a:ext uri="{FF2B5EF4-FFF2-40B4-BE49-F238E27FC236}">
                <a16:creationId xmlns:a16="http://schemas.microsoft.com/office/drawing/2014/main" id="{A5DC9873-6BF3-A825-551C-17B7FBCA97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5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F820AB4E-4F46-3C81-9BD0-65A4D2A2DB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59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Google Shape;101;p14">
            <a:extLst>
              <a:ext uri="{FF2B5EF4-FFF2-40B4-BE49-F238E27FC236}">
                <a16:creationId xmlns:a16="http://schemas.microsoft.com/office/drawing/2014/main" id="{C854E680-04A2-EA76-C6A6-8EF6A2AD0B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2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Google Shape;101;p14">
            <a:extLst>
              <a:ext uri="{FF2B5EF4-FFF2-40B4-BE49-F238E27FC236}">
                <a16:creationId xmlns:a16="http://schemas.microsoft.com/office/drawing/2014/main" id="{0E4BED26-AE3D-9FD7-372D-89389F7611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95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Google Shape;101;p14">
            <a:extLst>
              <a:ext uri="{FF2B5EF4-FFF2-40B4-BE49-F238E27FC236}">
                <a16:creationId xmlns:a16="http://schemas.microsoft.com/office/drawing/2014/main" id="{63FB725D-7839-2629-E2FD-4289B983E6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8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ADE22408-2DD9-F1EF-2438-A0546996FB2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1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19CEB84E-A1D1-9AFA-DEC7-31056DF6BF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1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  <a:cs typeface="Forte Forward" panose="020F0502020204030204" pitchFamily="2" charset="0"/>
              </a:defRPr>
            </a:lvl1pPr>
          </a:lstStyle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0777" y="6356351"/>
            <a:ext cx="5762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1;p13">
            <a:extLst>
              <a:ext uri="{FF2B5EF4-FFF2-40B4-BE49-F238E27FC236}">
                <a16:creationId xmlns:a16="http://schemas.microsoft.com/office/drawing/2014/main" id="{9C136CE5-665B-2FA1-3A31-86C4E8EC1DB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42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95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81AA-C880-955A-8ACC-D4284C4A7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85" y="1122363"/>
            <a:ext cx="8108830" cy="2387600"/>
          </a:xfrm>
        </p:spPr>
        <p:txBody>
          <a:bodyPr>
            <a:normAutofit/>
          </a:bodyPr>
          <a:lstStyle/>
          <a:p>
            <a:r>
              <a:rPr lang="en-US" sz="4200" dirty="0"/>
              <a:t>Producer Theory: </a:t>
            </a:r>
            <a:br>
              <a:rPr lang="en-US" sz="4200" dirty="0"/>
            </a:br>
            <a:r>
              <a:rPr lang="en-US" sz="4200" dirty="0"/>
              <a:t>Cost of Production and </a:t>
            </a:r>
            <a:br>
              <a:rPr lang="en-US" sz="4200" dirty="0"/>
            </a:br>
            <a:r>
              <a:rPr lang="en-US" sz="4200" dirty="0"/>
              <a:t>The Cost Minimization Problem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68834-9371-0482-209B-C2EBDB2D9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ECON 300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3A60A-CBE6-B5CE-B9CE-C7DC9386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44A7-8470-0B18-F1D2-F47845EC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CC6C-06D2-CC1B-BC1A-B87124A3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0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C10D-4E96-D10D-CEDC-4112AE65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Run Cost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that we have a production goal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for the short run, where the amount of capital input is limited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US" dirty="0"/>
                  <a:t>. 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first step is to determine the amount of labor input that is required to meet the production quota.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We call this the “conditional short run factor demand.”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the target,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is fixed, this is a simple question of looking at the production function.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05014-FD9D-5AE0-1022-DC8FCED3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F7EC7-D9DE-D28D-13B4-ED64D0FA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99AC-2D79-A9BC-CA1A-139D6E48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61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B7C725-812D-DB46-891E-AA086BE7159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2CC661-89DC-F353-2F0A-4AA013035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A9DAA5-1BC8-993D-F504-516823CA6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667E9-0A8A-58A7-0663-1355B9888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792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A7883B-E9EC-394D-9090-71175A7DDED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455BE8-5B8B-4EC4-3EFC-094D4807D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D225A-555E-5E5B-433D-64B24C0C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929A7-26EB-ED17-2AD0-18E5AC7B5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356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C10D-4E96-D10D-CEDC-4112AE65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Run Cost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Even though there are wages associated with acquiring the inputs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we need not consider them in the short run.</a:t>
                </a:r>
              </a:p>
              <a:p>
                <a:pPr lvl="1"/>
                <a:r>
                  <a:rPr lang="en-US" dirty="0"/>
                  <a:t>No matter how expensive the wage, we have no choice if we want to meet the production quota. In the long run, this will change…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So, the Short run Total Cost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𝑆𝑇𝐶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can be found as…</a:t>
                </a:r>
              </a:p>
              <a:p>
                <a:endParaRPr lang="en-US" sz="5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𝑆𝑇𝐶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  <a:p>
                <a:pPr marL="457200" lvl="1" indent="0">
                  <a:buNone/>
                </a:pPr>
                <a:endParaRPr lang="en-US" sz="500" dirty="0"/>
              </a:p>
              <a:p>
                <a:pPr lvl="1"/>
                <a:r>
                  <a:rPr lang="en-US" b="0" dirty="0"/>
                  <a:t>SR Variable Cost: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sz="100" dirty="0"/>
                  <a:t>.</a:t>
                </a:r>
              </a:p>
              <a:p>
                <a:pPr lvl="1"/>
                <a:r>
                  <a:rPr lang="en-US" dirty="0"/>
                  <a:t>SR Fixed Cost: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endParaRPr lang="en-US" sz="100" dirty="0"/>
              </a:p>
              <a:p>
                <a:pPr lvl="1"/>
                <a:r>
                  <a:rPr lang="en-US" dirty="0"/>
                  <a:t>SR Marginal Cost: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𝑆𝑇𝐶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05014-FD9D-5AE0-1022-DC8FCED3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F7EC7-D9DE-D28D-13B4-ED64D0FA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99AC-2D79-A9BC-CA1A-139D6E48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97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C10D-4E96-D10D-CEDC-4112AE65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Run Cost Minimization</a:t>
            </a:r>
            <a:br>
              <a:rPr lang="en-US" dirty="0"/>
            </a:br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that the producer is trying to meet a production quota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US" dirty="0"/>
                  <a:t> using inputs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. The producer is operating in the short run, and capital is fixed at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 Wages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, and the rent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US" dirty="0"/>
                  <a:t>. The producer’s production function can be expressed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1. Find the short run conditional factor demand.	</a:t>
                </a:r>
              </a:p>
              <a:p>
                <a:pPr marL="457200" indent="-457200">
                  <a:buAutoNum type="arabicPeriod"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=16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16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=16   ⟹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821" r="-1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05014-FD9D-5AE0-1022-DC8FCED3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F7EC7-D9DE-D28D-13B4-ED64D0FA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99AC-2D79-A9BC-CA1A-139D6E48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32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C10D-4E96-D10D-CEDC-4112AE65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Run Cost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 the long run, producers have enough time to make changes to their input of capital.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To find the long run cost function, we must solve the following Cost Minimization Problem (CMP)…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Notice that we must choose the cheapest combination of inputs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to produce the target output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05014-FD9D-5AE0-1022-DC8FCED3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F7EC7-D9DE-D28D-13B4-ED64D0FA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99AC-2D79-A9BC-CA1A-139D6E48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5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C10D-4E96-D10D-CEDC-4112AE65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Run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7D9D1-D930-F7A7-5925-344287608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finding the conditional short run factor demand, we did not have to consider the price of each input, since there was only one way to meet some production quota.</a:t>
            </a:r>
          </a:p>
          <a:p>
            <a:pPr lvl="3"/>
            <a:endParaRPr lang="en-US" dirty="0"/>
          </a:p>
          <a:p>
            <a:r>
              <a:rPr lang="en-US" dirty="0"/>
              <a:t>In the long run, we must consider the price of acquiring each unit of input and choose the cheapest mix that is able to meet the production quota.</a:t>
            </a:r>
          </a:p>
          <a:p>
            <a:pPr lvl="3"/>
            <a:endParaRPr lang="en-US" dirty="0"/>
          </a:p>
          <a:p>
            <a:r>
              <a:rPr lang="en-US" dirty="0"/>
              <a:t>We will now see how the producer may determine their conditional factor demand by solving the CMP.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05014-FD9D-5AE0-1022-DC8FCED3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F7EC7-D9DE-D28D-13B4-ED64D0FA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99AC-2D79-A9BC-CA1A-139D6E48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58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A7FF5-82E7-1268-56CB-67760987E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Isocost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F0F94D3-000A-01A0-60A7-C83FEC70230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988639" cy="4351338"/>
              </a:xfrm>
            </p:spPr>
            <p:txBody>
              <a:bodyPr/>
              <a:lstStyle/>
              <a:p>
                <a:r>
                  <a:rPr lang="en-US" dirty="0"/>
                  <a:t>We will visualize the cost of production on the input plane using the </a:t>
                </a:r>
                <a:r>
                  <a:rPr lang="en-US" dirty="0" err="1"/>
                  <a:t>Isocost</a:t>
                </a:r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 err="1"/>
                  <a:t>Isocost</a:t>
                </a:r>
                <a:r>
                  <a:rPr lang="en-US" dirty="0"/>
                  <a:t> is the collection of all points that result in costing some identical amount,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Analogous to consumers’ budget constraints.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F0F94D3-000A-01A0-60A7-C83FEC7023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988639" cy="4351338"/>
              </a:xfrm>
              <a:blipFill>
                <a:blip r:embed="rId2"/>
                <a:stretch>
                  <a:fillRect l="-1985" t="-1821" r="-3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D380C-8B1E-6605-764A-FD2814854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A40AA0-3168-45CC-9C11-25A06B618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711BA-8E5E-83F5-8C5F-0B62278E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17</a:t>
            </a:fld>
            <a:endParaRPr lang="en-US" dirty="0"/>
          </a:p>
        </p:txBody>
      </p:sp>
      <p:pic>
        <p:nvPicPr>
          <p:cNvPr id="17" name="Content Placeholder 16" descr="A graph of a function&#10;&#10;Description automatically generated">
            <a:extLst>
              <a:ext uri="{FF2B5EF4-FFF2-40B4-BE49-F238E27FC236}">
                <a16:creationId xmlns:a16="http://schemas.microsoft.com/office/drawing/2014/main" id="{FEC82F5F-9D36-554B-A58A-DDFD1409D4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241410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A7FF5-82E7-1268-56CB-67760987E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Isocost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F0F94D3-000A-01A0-60A7-C83FEC70230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4066277" cy="4351338"/>
              </a:xfrm>
            </p:spPr>
            <p:txBody>
              <a:bodyPr/>
              <a:lstStyle/>
              <a:p>
                <a:r>
                  <a:rPr lang="en-US" dirty="0"/>
                  <a:t>Isocosts that are closer to the origin represent lower total cost.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So, in this diagram,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slope of the </a:t>
                </a:r>
                <a:r>
                  <a:rPr lang="en-US" dirty="0" err="1"/>
                  <a:t>isocost</a:t>
                </a:r>
                <a:r>
                  <a:rPr lang="en-US" dirty="0"/>
                  <a:t> is…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𝑆𝑙𝑜𝑝𝑒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Relative factor prices.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F0F94D3-000A-01A0-60A7-C83FEC7023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4066277" cy="4351338"/>
              </a:xfrm>
              <a:blipFill>
                <a:blip r:embed="rId2"/>
                <a:stretch>
                  <a:fillRect l="-1949" t="-1821" r="-1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D380C-8B1E-6605-764A-FD2814854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A40AA0-3168-45CC-9C11-25A06B618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711BA-8E5E-83F5-8C5F-0B62278E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18</a:t>
            </a:fld>
            <a:endParaRPr lang="en-US" dirty="0"/>
          </a:p>
        </p:txBody>
      </p:sp>
      <p:pic>
        <p:nvPicPr>
          <p:cNvPr id="10" name="Content Placeholder 9" descr="A graph of a function&#10;&#10;Description automatically generated">
            <a:extLst>
              <a:ext uri="{FF2B5EF4-FFF2-40B4-BE49-F238E27FC236}">
                <a16:creationId xmlns:a16="http://schemas.microsoft.com/office/drawing/2014/main" id="{7B1B14FC-8799-AF37-1CF3-918F4C2E22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5275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A7FF5-82E7-1268-56CB-67760987E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Cost Minimization Problem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F94D3-000A-01A0-60A7-C83FEC702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825625"/>
            <a:ext cx="4066277" cy="4351338"/>
          </a:xfrm>
        </p:spPr>
        <p:txBody>
          <a:bodyPr/>
          <a:lstStyle/>
          <a:p>
            <a:r>
              <a:rPr lang="en-US" dirty="0"/>
              <a:t>The isoquant represents the production quota, and the production technology.</a:t>
            </a:r>
          </a:p>
          <a:p>
            <a:pPr lvl="3"/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isocost</a:t>
            </a:r>
            <a:r>
              <a:rPr lang="en-US" dirty="0"/>
              <a:t> represents the total cost of production.</a:t>
            </a:r>
          </a:p>
          <a:p>
            <a:pPr lvl="3"/>
            <a:endParaRPr lang="en-US" dirty="0"/>
          </a:p>
          <a:p>
            <a:r>
              <a:rPr lang="en-US" dirty="0"/>
              <a:t>The CMP may be solved on a graph by finding the </a:t>
            </a:r>
            <a:r>
              <a:rPr lang="en-US" dirty="0" err="1"/>
              <a:t>isocost</a:t>
            </a:r>
            <a:r>
              <a:rPr lang="en-US" dirty="0"/>
              <a:t> that is tangent to the isoquant that represent the production quota.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D380C-8B1E-6605-764A-FD2814854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A40AA0-3168-45CC-9C11-25A06B618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711BA-8E5E-83F5-8C5F-0B62278E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19</a:t>
            </a:fld>
            <a:endParaRPr lang="en-US" dirty="0"/>
          </a:p>
        </p:txBody>
      </p:sp>
      <p:pic>
        <p:nvPicPr>
          <p:cNvPr id="17" name="Content Placeholder 16" descr="A graph of a function&#10;&#10;Description automatically generated">
            <a:extLst>
              <a:ext uri="{FF2B5EF4-FFF2-40B4-BE49-F238E27FC236}">
                <a16:creationId xmlns:a16="http://schemas.microsoft.com/office/drawing/2014/main" id="{7B08C21A-48C5-C428-3099-045E932F70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407065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14CAC-EF1A-A85B-EC49-9A85B1746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PollEv.com/brianpark046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2C501C-35FC-925E-A887-025417320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B224E5-970C-FBB8-685A-5F8DBCF9E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CE824-B9A6-35C5-93AA-E86F37D78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2F2C6F2-EA2C-604C-E412-B7B6421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823" y="1271693"/>
            <a:ext cx="5210354" cy="521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39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A7FF5-82E7-1268-56CB-67760987E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Cost Minimization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F0F94D3-000A-01A0-60A7-C83FEC70230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4066277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represents a lower cost compared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However, it is not an option that we can select for the producer.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None of the input bundles on the </a:t>
                </a:r>
                <a:r>
                  <a:rPr lang="en-US" dirty="0" err="1"/>
                  <a:t>isocost</a:t>
                </a:r>
                <a:r>
                  <a:rPr lang="en-US" dirty="0"/>
                  <a:t> representing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allows us to meet the production target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F0F94D3-000A-01A0-60A7-C83FEC7023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4066277" cy="4351338"/>
              </a:xfrm>
              <a:blipFill>
                <a:blip r:embed="rId2"/>
                <a:stretch>
                  <a:fillRect l="-1949" t="-1821" r="-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D380C-8B1E-6605-764A-FD2814854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A40AA0-3168-45CC-9C11-25A06B618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711BA-8E5E-83F5-8C5F-0B62278E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20</a:t>
            </a:fld>
            <a:endParaRPr lang="en-US" dirty="0"/>
          </a:p>
        </p:txBody>
      </p:sp>
      <p:pic>
        <p:nvPicPr>
          <p:cNvPr id="19" name="Content Placeholder 18" descr="A graph of a function&#10;&#10;Description automatically generated">
            <a:extLst>
              <a:ext uri="{FF2B5EF4-FFF2-40B4-BE49-F238E27FC236}">
                <a16:creationId xmlns:a16="http://schemas.microsoft.com/office/drawing/2014/main" id="{07AFAEF5-CC0D-0DFF-4BB0-9197F36B46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289835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A7FF5-82E7-1268-56CB-67760987E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Cost Minimization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F0F94D3-000A-01A0-60A7-C83FEC70230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4066277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Spending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we can meet the production quota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However, it is not the cost minimizing option available to the consumer.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There are cheaper input bundles that allow us to meet the production target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F0F94D3-000A-01A0-60A7-C83FEC7023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4066277" cy="4351338"/>
              </a:xfrm>
              <a:blipFill>
                <a:blip r:embed="rId2"/>
                <a:stretch>
                  <a:fillRect l="-1949" t="-1821" r="-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D380C-8B1E-6605-764A-FD2814854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A40AA0-3168-45CC-9C11-25A06B618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711BA-8E5E-83F5-8C5F-0B62278E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21</a:t>
            </a:fld>
            <a:endParaRPr lang="en-US" dirty="0"/>
          </a:p>
        </p:txBody>
      </p:sp>
      <p:pic>
        <p:nvPicPr>
          <p:cNvPr id="12" name="Content Placeholder 11" descr="A graph of a function&#10;&#10;Description automatically generated">
            <a:extLst>
              <a:ext uri="{FF2B5EF4-FFF2-40B4-BE49-F238E27FC236}">
                <a16:creationId xmlns:a16="http://schemas.microsoft.com/office/drawing/2014/main" id="{6F855AB2-7BEB-3F74-68C2-B42B95F54B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239028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A7FF5-82E7-1268-56CB-67760987E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Cost Minimization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F0F94D3-000A-01A0-60A7-C83FEC70230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4066277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us return to the optimal case, when the price of the factors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wages become cheaper, and rent increases…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cost minimizing input mix will move to a bundle with more labor and less capital.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F0F94D3-000A-01A0-60A7-C83FEC7023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4066277" cy="4351338"/>
              </a:xfrm>
              <a:blipFill>
                <a:blip r:embed="rId2"/>
                <a:stretch>
                  <a:fillRect l="-1949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D380C-8B1E-6605-764A-FD2814854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A40AA0-3168-45CC-9C11-25A06B618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711BA-8E5E-83F5-8C5F-0B62278E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22</a:t>
            </a:fld>
            <a:endParaRPr lang="en-US" dirty="0"/>
          </a:p>
        </p:txBody>
      </p:sp>
      <p:pic>
        <p:nvPicPr>
          <p:cNvPr id="10" name="Content Placeholder 9" descr="A graph of a function&#10;&#10;Description automatically generated">
            <a:extLst>
              <a:ext uri="{FF2B5EF4-FFF2-40B4-BE49-F238E27FC236}">
                <a16:creationId xmlns:a16="http://schemas.microsoft.com/office/drawing/2014/main" id="{28B0C319-32B2-286A-080B-05C893886B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EF23619-135A-1F65-537E-A963957F75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C10D-4E96-D10D-CEDC-4112AE65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Cost Minimization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Solving the Cost Minimization Problem using math is similar to solving the UMP with math.</a:t>
                </a:r>
              </a:p>
              <a:p>
                <a:pPr lvl="3"/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Find the marginal products of each input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Find the expression for the marginal rate of technical substitution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𝑀𝑅𝑇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𝐿𝐾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Use the condition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𝑀𝑅𝑇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𝐿𝐾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/>
                  <a:t> to find the optimal ratio of inputs,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Use the optimal ratio of inputs and the production quota to find the optimal input bundle.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2" t="-1821" r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05014-FD9D-5AE0-1022-DC8FCED3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F7EC7-D9DE-D28D-13B4-ED64D0FA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99AC-2D79-A9BC-CA1A-139D6E48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35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C10D-4E96-D10D-CEDC-4112AE65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Run Cost Minimization</a:t>
            </a:r>
            <a:br>
              <a:rPr lang="en-US" dirty="0"/>
            </a:br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that the producer is trying to meet a production quota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US" dirty="0"/>
                  <a:t> using inputs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. Wages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, and the rent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. The producer’s production function can be expressed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1. Find the Marginal Product of Labor and Capital</a:t>
                </a:r>
              </a:p>
              <a:p>
                <a:pPr marL="457200" indent="-457200">
                  <a:buAutoNum type="arabicPeriod"/>
                </a:pPr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</a:pPr>
                <a:endParaRPr lang="en-US" sz="1000" b="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821" r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05014-FD9D-5AE0-1022-DC8FCED3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F7EC7-D9DE-D28D-13B4-ED64D0FA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99AC-2D79-A9BC-CA1A-139D6E48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19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C10D-4E96-D10D-CEDC-4112AE65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Run Cost Minimization</a:t>
            </a:r>
            <a:br>
              <a:rPr lang="en-US" dirty="0"/>
            </a:br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that the producer is trying to meet a production quota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US" dirty="0"/>
                  <a:t> using inputs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. Wages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, and the rent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US" dirty="0"/>
                  <a:t>. The producer’s production function can be expressed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2. Find the Marginal Rate of Technical Substitution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𝑀𝑅𝑇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𝐿𝐾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821" r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05014-FD9D-5AE0-1022-DC8FCED3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F7EC7-D9DE-D28D-13B4-ED64D0FA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99AC-2D79-A9BC-CA1A-139D6E48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98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C10D-4E96-D10D-CEDC-4112AE65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Run Cost Minimization</a:t>
            </a:r>
            <a:br>
              <a:rPr lang="en-US" dirty="0"/>
            </a:br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that the producer is trying to meet a production quota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US" dirty="0"/>
                  <a:t> using inputs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. Wages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, and the rent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US" dirty="0"/>
                  <a:t>. The producer’s production function can be expressed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3. Find the optimal ratio of Labor to Capital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𝑀𝑅𝑇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𝐿𝐾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821" r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05014-FD9D-5AE0-1022-DC8FCED3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F7EC7-D9DE-D28D-13B4-ED64D0FA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99AC-2D79-A9BC-CA1A-139D6E48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97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C10D-4E96-D10D-CEDC-4112AE65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Run Cost Minimization</a:t>
            </a:r>
            <a:br>
              <a:rPr lang="en-US" dirty="0"/>
            </a:br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that the producer is trying to meet a production quota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US" dirty="0"/>
                  <a:t> using inputs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. Wages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, and the rent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US" dirty="0"/>
                  <a:t>. The producer’s production function can be expressed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4. Find the optimal input of Labor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=16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6   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     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16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=16   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                             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:pPr marL="457200" lvl="1" indent="0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                             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821" r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05014-FD9D-5AE0-1022-DC8FCED3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F7EC7-D9DE-D28D-13B4-ED64D0FA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99AC-2D79-A9BC-CA1A-139D6E48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43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C10D-4E96-D10D-CEDC-4112AE65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Run Cost Minimization</a:t>
            </a:r>
            <a:br>
              <a:rPr lang="en-US" dirty="0"/>
            </a:br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that the producer is trying to meet a production quota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US" dirty="0"/>
                  <a:t> using inputs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. Wages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, and the rent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US" dirty="0"/>
                  <a:t>. The producer’s production function can be expressed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4. Find the optimal input of Capital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821" r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05014-FD9D-5AE0-1022-DC8FCED3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F7EC7-D9DE-D28D-13B4-ED64D0FA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99AC-2D79-A9BC-CA1A-139D6E48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2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C10D-4E96-D10D-CEDC-4112AE65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Cost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To find the total cost function, we must solve the cost minimization problem for an arbitrary output level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We already encountered something very similar…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How we found the </a:t>
                </a:r>
                <a:r>
                  <a:rPr lang="en-US" dirty="0" err="1"/>
                  <a:t>Walrasian</a:t>
                </a:r>
                <a:r>
                  <a:rPr lang="en-US" dirty="0"/>
                  <a:t> Demand Function:</a:t>
                </a:r>
              </a:p>
              <a:p>
                <a:pPr lvl="1"/>
                <a:r>
                  <a:rPr lang="en-US" dirty="0"/>
                  <a:t>Solving the Utility Maximization Problem…</a:t>
                </a:r>
              </a:p>
              <a:p>
                <a:pPr lvl="1"/>
                <a:r>
                  <a:rPr lang="en-US" dirty="0"/>
                  <a:t>For some arbitrary levels of prices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b="0" dirty="0"/>
                  <a:t>…</a:t>
                </a:r>
              </a:p>
              <a:p>
                <a:pPr lvl="1"/>
                <a:r>
                  <a:rPr lang="en-US" dirty="0"/>
                  <a:t>…and level of income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We will now try finding some cost functions!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05014-FD9D-5AE0-1022-DC8FCED3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F7EC7-D9DE-D28D-13B4-ED64D0FA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99AC-2D79-A9BC-CA1A-139D6E48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66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E1929-F3B1-5335-10DB-38AC1931C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B349D-70F3-F719-5C6F-721122B30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Economists consider the concept of cost, we are referring to the “Opportunity Cost.”</a:t>
            </a:r>
          </a:p>
          <a:p>
            <a:pPr lvl="3"/>
            <a:endParaRPr lang="en-US" dirty="0"/>
          </a:p>
          <a:p>
            <a:r>
              <a:rPr lang="en-US" dirty="0"/>
              <a:t>“The cost associated with all opportunities that are forgone by not putting the firm’s resources to their best alternative use.”</a:t>
            </a:r>
          </a:p>
          <a:p>
            <a:pPr lvl="1"/>
            <a:r>
              <a:rPr lang="en-US" dirty="0"/>
              <a:t>If you already own the machines in a factory, is the cost 0?</a:t>
            </a:r>
          </a:p>
          <a:p>
            <a:pPr lvl="1"/>
            <a:r>
              <a:rPr lang="en-US" dirty="0"/>
              <a:t>If you are working in the factory yourself, is the cost 0?</a:t>
            </a:r>
          </a:p>
          <a:p>
            <a:pPr lvl="1"/>
            <a:r>
              <a:rPr lang="en-US" dirty="0"/>
              <a:t>Had you rented out the machines, you would have gained rent.</a:t>
            </a:r>
          </a:p>
          <a:p>
            <a:pPr lvl="1"/>
            <a:r>
              <a:rPr lang="en-US" dirty="0"/>
              <a:t>Had you worked for another firm, you would have earned wages.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4C0B5-C3C0-086D-F94B-C77BCB433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721F1-DD31-5E11-9167-688E78638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E2FA3-E4CF-3401-3419-E5A6FC0FA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1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C10D-4E96-D10D-CEDC-4112AE65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Run Cost Minimization</a:t>
            </a:r>
            <a:br>
              <a:rPr lang="en-US" dirty="0"/>
            </a:br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that the producer is trying to meet a production quota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using inputs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. Wages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, and the rent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 The producer’s production function can be expressed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1. Find the Marginal Product of Labor and Capital</a:t>
                </a:r>
              </a:p>
              <a:p>
                <a:pPr marL="457200" indent="-457200">
                  <a:buAutoNum type="arabicPeriod"/>
                </a:pPr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</a:pPr>
                <a:endParaRPr lang="en-US" sz="1000" b="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05014-FD9D-5AE0-1022-DC8FCED3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F7EC7-D9DE-D28D-13B4-ED64D0FA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99AC-2D79-A9BC-CA1A-139D6E48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88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C10D-4E96-D10D-CEDC-4112AE65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Run Cost Minimization</a:t>
            </a:r>
            <a:br>
              <a:rPr lang="en-US" dirty="0"/>
            </a:br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that the producer is trying to meet a production quota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using inputs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. Wages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, and the rent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 The producer’s production function can be expressed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2. Find the Marginal Rate of Technical Substitution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𝑀𝑅𝑇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𝐿𝐾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05014-FD9D-5AE0-1022-DC8FCED3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F7EC7-D9DE-D28D-13B4-ED64D0FA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99AC-2D79-A9BC-CA1A-139D6E48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281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C10D-4E96-D10D-CEDC-4112AE65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Run Cost Minimization</a:t>
            </a:r>
            <a:br>
              <a:rPr lang="en-US" dirty="0"/>
            </a:br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that the producer is trying to meet a production quota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using inputs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. Wages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, and the rent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 The producer’s production function can be expressed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3. Find the optimal ratio of Labor to Capital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𝑀𝑅𝑇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𝐿𝐾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05014-FD9D-5AE0-1022-DC8FCED3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F7EC7-D9DE-D28D-13B4-ED64D0FA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99AC-2D79-A9BC-CA1A-139D6E48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9403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C10D-4E96-D10D-CEDC-4112AE65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Run Cost Minimization</a:t>
            </a:r>
            <a:br>
              <a:rPr lang="en-US" dirty="0"/>
            </a:br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53072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that the producer is trying to meet a production quota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using inputs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. Wages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, and the rent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 The producer’s production function can be expressed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4. Find the optimal input of Labor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⟹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sz="5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b="0" dirty="0"/>
              </a:p>
              <a:p>
                <a:pPr marL="457200" lvl="1" indent="0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530727"/>
              </a:xfrm>
              <a:blipFill>
                <a:blip r:embed="rId2"/>
                <a:stretch>
                  <a:fillRect l="-1159" t="-1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05014-FD9D-5AE0-1022-DC8FCED3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F7EC7-D9DE-D28D-13B4-ED64D0FA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99AC-2D79-A9BC-CA1A-139D6E48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359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C10D-4E96-D10D-CEDC-4112AE65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Run Cost Minimization</a:t>
            </a:r>
            <a:br>
              <a:rPr lang="en-US" dirty="0"/>
            </a:br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that the producer is trying to meet a production quota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using inputs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. Wages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, and the rent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 The producer’s production function can be expressed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4. Find the optimal input of Capital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ra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05014-FD9D-5AE0-1022-DC8FCED3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F7EC7-D9DE-D28D-13B4-ED64D0FA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99AC-2D79-A9BC-CA1A-139D6E48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029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C10D-4E96-D10D-CEDC-4112AE65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Run Cost Minimization</a:t>
            </a:r>
            <a:br>
              <a:rPr lang="en-US" dirty="0"/>
            </a:br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that the producer is trying to meet a production quota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using inputs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. Wages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, and the rent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 The producer’s production function can be expressed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5. Find the Total Cost Function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b="0" dirty="0"/>
                  <a:t>                 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b="0" dirty="0"/>
              </a:p>
              <a:p>
                <a:pPr marL="457200" lvl="1" indent="0">
                  <a:buNone/>
                </a:pPr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05014-FD9D-5AE0-1022-DC8FCED3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F7EC7-D9DE-D28D-13B4-ED64D0FA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99AC-2D79-A9BC-CA1A-139D6E48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539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C10D-4E96-D10D-CEDC-4112AE65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Run Cost Minimization</a:t>
            </a:r>
            <a:br>
              <a:rPr lang="en-US" dirty="0"/>
            </a:br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that the producer is trying to meet a production quota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using inputs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. Wages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, and the rent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 The producer’s production function can be expressed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⁡{2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:r>
                  <a:rPr lang="en-US" strike="sngStrike" dirty="0"/>
                  <a:t>1. Find the Marginal Product of Labor and Capital</a:t>
                </a:r>
              </a:p>
              <a:p>
                <a:pPr marL="457200" indent="-457200">
                  <a:buAutoNum type="arabicPeriod"/>
                </a:pPr>
                <a:endParaRPr lang="en-US" sz="1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05014-FD9D-5AE0-1022-DC8FCED3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F7EC7-D9DE-D28D-13B4-ED64D0FA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99AC-2D79-A9BC-CA1A-139D6E48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9692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C10D-4E96-D10D-CEDC-4112AE65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Run Cost Minimization</a:t>
            </a:r>
            <a:br>
              <a:rPr lang="en-US" dirty="0"/>
            </a:br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that the producer is trying to meet a production quota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using inputs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. Wages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, and the rent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 The producer’s production function can be expressed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⁡{2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:r>
                  <a:rPr lang="en-US" strike="sngStrike" dirty="0"/>
                  <a:t>2. Find the Marginal Rate of Technical Substitution</a:t>
                </a:r>
              </a:p>
              <a:p>
                <a:pPr marL="0" indent="0">
                  <a:buNone/>
                </a:pPr>
                <a:endParaRPr lang="en-US" sz="1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05014-FD9D-5AE0-1022-DC8FCED3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F7EC7-D9DE-D28D-13B4-ED64D0FA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99AC-2D79-A9BC-CA1A-139D6E48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4541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C10D-4E96-D10D-CEDC-4112AE65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Run Cost Minimization</a:t>
            </a:r>
            <a:br>
              <a:rPr lang="en-US" dirty="0"/>
            </a:br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that the producer is trying to meet a production quota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using inputs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. Wages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, and the rent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 The producer’s production function can be expressed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⁡{2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3. Find the optimal ratio of Labor to Capital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05014-FD9D-5AE0-1022-DC8FCED3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F7EC7-D9DE-D28D-13B4-ED64D0FA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99AC-2D79-A9BC-CA1A-139D6E48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7283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C10D-4E96-D10D-CEDC-4112AE65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Run Cost Minimization</a:t>
            </a:r>
            <a:br>
              <a:rPr lang="en-US" dirty="0"/>
            </a:br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53072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that the producer is trying to meet a production quota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using inputs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. Wages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, and the rent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 The producer’s production function can be expressed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⁡{2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4. Find the optimal input of Labor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⟹  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530727"/>
              </a:xfrm>
              <a:blipFill>
                <a:blip r:embed="rId2"/>
                <a:stretch>
                  <a:fillRect l="-1159" t="-1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05014-FD9D-5AE0-1022-DC8FCED3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F7EC7-D9DE-D28D-13B4-ED64D0FA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99AC-2D79-A9BC-CA1A-139D6E48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719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E1929-F3B1-5335-10DB-38AC1931C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vs. Variable Cost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6B349D-70F3-F719-5C6F-721122B306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Total Cost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production can be divided in two components depending on the time horizon: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Fixed Cost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Costs that do not vary with the level of output.</a:t>
                </a:r>
              </a:p>
              <a:p>
                <a:pPr lvl="1"/>
                <a:r>
                  <a:rPr lang="en-US" dirty="0"/>
                  <a:t>Costs associated with acquiring fixed inputs.</a:t>
                </a:r>
              </a:p>
              <a:p>
                <a:pPr lvl="1"/>
                <a:r>
                  <a:rPr lang="en-US" dirty="0"/>
                  <a:t>e.g., Licensing fees, Building upkeep, etc.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Variable Cost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Costs that vary with the level of output.</a:t>
                </a:r>
              </a:p>
              <a:p>
                <a:pPr lvl="1"/>
                <a:r>
                  <a:rPr lang="en-US" dirty="0"/>
                  <a:t>Costs associated with acquiring variable inputs.</a:t>
                </a:r>
              </a:p>
              <a:p>
                <a:pPr lvl="1"/>
                <a:r>
                  <a:rPr lang="en-US" dirty="0"/>
                  <a:t>e.g., Workers’ wage, Raw materials used in production, etc.</a:t>
                </a:r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6B349D-70F3-F719-5C6F-721122B306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4C0B5-C3C0-086D-F94B-C77BCB433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721F1-DD31-5E11-9167-688E78638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E2FA3-E4CF-3401-3419-E5A6FC0FA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74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C10D-4E96-D10D-CEDC-4112AE65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Run Cost Minimization</a:t>
            </a:r>
            <a:br>
              <a:rPr lang="en-US" dirty="0"/>
            </a:br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that the producer is trying to meet a production quota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using inputs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. Wages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, and the rent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 The producer’s production function can be expressed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⁡{2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4. Find the optimal input of Capital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05014-FD9D-5AE0-1022-DC8FCED3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F7EC7-D9DE-D28D-13B4-ED64D0FA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99AC-2D79-A9BC-CA1A-139D6E48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8091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C10D-4E96-D10D-CEDC-4112AE65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Run Cost Minimization</a:t>
            </a:r>
            <a:br>
              <a:rPr lang="en-US" dirty="0"/>
            </a:br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that the producer is trying to meet a production quota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using inputs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. Wages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, and the rent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 The producer’s production function can be expressed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⁡{2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5. Find the Total Cost Function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=4⋅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7D9D1-D930-F7A7-5925-344287608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05014-FD9D-5AE0-1022-DC8FCED3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F7EC7-D9DE-D28D-13B4-ED64D0FA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99AC-2D79-A9BC-CA1A-139D6E48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144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E1929-F3B1-5335-10DB-38AC1931C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Total, Average, and Marginal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B349D-70F3-F719-5C6F-721122B30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Suppose that we are creating Monmouth College branded ceramic coffee mugs.</a:t>
            </a:r>
          </a:p>
          <a:p>
            <a:pPr lvl="3"/>
            <a:endParaRPr lang="en-US" dirty="0"/>
          </a:p>
          <a:p>
            <a:r>
              <a:rPr lang="en-US" dirty="0"/>
              <a:t>For simplicity’s sake, we will ignore labor input for now.</a:t>
            </a:r>
          </a:p>
          <a:p>
            <a:pPr lvl="3"/>
            <a:endParaRPr lang="en-US" dirty="0"/>
          </a:p>
          <a:p>
            <a:r>
              <a:rPr lang="en-US" dirty="0"/>
              <a:t>The cost of acquiring a machine that prints the Monmouth College logo onto a ceramic mug is $5,000.</a:t>
            </a:r>
          </a:p>
          <a:p>
            <a:pPr lvl="3"/>
            <a:endParaRPr lang="en-US" dirty="0"/>
          </a:p>
          <a:p>
            <a:r>
              <a:rPr lang="en-US" dirty="0"/>
              <a:t>The cost of purchasing one blank ceramic mug is between $4~$10 depending on the total quantity ordered.</a:t>
            </a:r>
          </a:p>
          <a:p>
            <a:pPr lvl="3"/>
            <a:endParaRPr lang="en-US" dirty="0"/>
          </a:p>
          <a:p>
            <a:r>
              <a:rPr lang="en-US" dirty="0"/>
              <a:t>Assuming we live in a “discrete” world, we can find…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4C0B5-C3C0-086D-F94B-C77BCB433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721F1-DD31-5E11-9167-688E78638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E2FA3-E4CF-3401-3419-E5A6FC0FA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67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E1929-F3B1-5335-10DB-38AC1931C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Total, Average, and Marginal Costs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A05817A-21B5-6694-3419-497D8E7C39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156242"/>
              </p:ext>
            </p:extLst>
          </p:nvPr>
        </p:nvGraphicFramePr>
        <p:xfrm>
          <a:off x="628650" y="1825625"/>
          <a:ext cx="7886696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5837">
                  <a:extLst>
                    <a:ext uri="{9D8B030D-6E8A-4147-A177-3AD203B41FA5}">
                      <a16:colId xmlns:a16="http://schemas.microsoft.com/office/drawing/2014/main" val="2541996064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3232203532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1911790095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41249527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3485711474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1108109842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601423455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14008430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AFC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5097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553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5,010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5810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2,509.5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4918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5,027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1,675.7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2451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5,034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1,258.5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999955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4C0B5-C3C0-086D-F94B-C77BCB433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721F1-DD31-5E11-9167-688E78638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E2FA3-E4CF-3401-3419-E5A6FC0FA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4C7D8DB1-CCF6-C75A-152C-FFF8F5EF11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4185601"/>
                <a:ext cx="7886700" cy="19913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Marginal Cost: </a:t>
                </a:r>
              </a:p>
              <a:p>
                <a:pPr lvl="1"/>
                <a:r>
                  <a:rPr lang="en-US" dirty="0"/>
                  <a:t>Incremental cost of producing 1 additional unit of output.</a:t>
                </a:r>
              </a:p>
              <a:p>
                <a:pPr lvl="1"/>
                <a:endParaRPr lang="en-US" sz="5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𝑇𝐶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𝑑𝑇𝐶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4C7D8DB1-CCF6-C75A-152C-FFF8F5EF1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185601"/>
                <a:ext cx="7886700" cy="1991362"/>
              </a:xfrm>
              <a:prstGeom prst="rect">
                <a:avLst/>
              </a:prstGeom>
              <a:blipFill>
                <a:blip r:embed="rId2"/>
                <a:stretch>
                  <a:fillRect l="-1005" t="-3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152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E1929-F3B1-5335-10DB-38AC1931C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Total, Average, and Marginal Costs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A05817A-21B5-6694-3419-497D8E7C399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696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5837">
                  <a:extLst>
                    <a:ext uri="{9D8B030D-6E8A-4147-A177-3AD203B41FA5}">
                      <a16:colId xmlns:a16="http://schemas.microsoft.com/office/drawing/2014/main" val="2541996064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3232203532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1911790095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41249527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3485711474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1108109842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601423455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14008430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AFC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5097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553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5,010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5810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2,509.5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4918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5,027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1,675.7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2451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5,034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1,258.5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999955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4C0B5-C3C0-086D-F94B-C77BCB433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721F1-DD31-5E11-9167-688E78638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E2FA3-E4CF-3401-3419-E5A6FC0FA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4C7D8DB1-CCF6-C75A-152C-FFF8F5EF11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4185601"/>
                <a:ext cx="7886700" cy="19913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Average Cost: </a:t>
                </a:r>
              </a:p>
              <a:p>
                <a:pPr lvl="1"/>
                <a:r>
                  <a:rPr lang="en-US" dirty="0"/>
                  <a:t>Average cost of producing 1 unit of output.</a:t>
                </a:r>
              </a:p>
              <a:p>
                <a:pPr lvl="1"/>
                <a:r>
                  <a:rPr lang="en-US" dirty="0"/>
                  <a:t>Average Total Cost: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𝐴𝑇𝐶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𝑇𝐶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Average Fixed Cost: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𝐴𝐹𝐶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𝐹𝐶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Average Variable Cost: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𝐴𝑉𝐶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𝑉𝐶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4C7D8DB1-CCF6-C75A-152C-FFF8F5EF1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185601"/>
                <a:ext cx="7886700" cy="1991362"/>
              </a:xfrm>
              <a:prstGeom prst="rect">
                <a:avLst/>
              </a:prstGeom>
              <a:blipFill>
                <a:blip r:embed="rId2"/>
                <a:stretch>
                  <a:fillRect l="-1005" t="-3988" b="-42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34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28BD3-F882-29CF-644A-C07E863EE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Total, Average, and Marginal Costs</a:t>
            </a:r>
          </a:p>
        </p:txBody>
      </p:sp>
      <p:pic>
        <p:nvPicPr>
          <p:cNvPr id="9" name="Content Placeholder 8" descr="A diagram of a cost and cost&#10;&#10;Description automatically generated with medium confidence">
            <a:extLst>
              <a:ext uri="{FF2B5EF4-FFF2-40B4-BE49-F238E27FC236}">
                <a16:creationId xmlns:a16="http://schemas.microsoft.com/office/drawing/2014/main" id="{F7D3A42A-151D-4900-F09E-886F03A5FD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D9224-009F-85E6-C39A-DC8B3FE81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E2F5AE-8105-970F-ADEF-81115F79C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754F5B-D030-A240-FAC6-6F6E093DB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2">
                <a:extLst>
                  <a:ext uri="{FF2B5EF4-FFF2-40B4-BE49-F238E27FC236}">
                    <a16:creationId xmlns:a16="http://schemas.microsoft.com/office/drawing/2014/main" id="{DAE1F03C-5EE6-B55C-0F25-8908971A01F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Relationship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𝐹𝐶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𝑉𝐶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𝑇𝐶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/>
                  <a:t>Fixed cost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𝐹𝐶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does not vary based on output.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Variable cost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𝑉𝐶</m:t>
                    </m:r>
                    <m:r>
                      <a:rPr lang="en-US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zero when output is zero.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Total cost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𝑇𝐶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sum of fixed and variable costs.</a:t>
                </a:r>
              </a:p>
            </p:txBody>
          </p:sp>
        </mc:Choice>
        <mc:Fallback xmlns="">
          <p:sp>
            <p:nvSpPr>
              <p:cNvPr id="13" name="Content Placeholder 12">
                <a:extLst>
                  <a:ext uri="{FF2B5EF4-FFF2-40B4-BE49-F238E27FC236}">
                    <a16:creationId xmlns:a16="http://schemas.microsoft.com/office/drawing/2014/main" id="{DAE1F03C-5EE6-B55C-0F25-8908971A01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038" t="-1821" r="-1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35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28BD3-F882-29CF-644A-C07E863EE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Total, Average, and Marginal Costs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D9224-009F-85E6-C39A-DC8B3FE81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E2F5AE-8105-970F-ADEF-81115F79C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754F5B-D030-A240-FAC6-6F6E093DB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2">
                <a:extLst>
                  <a:ext uri="{FF2B5EF4-FFF2-40B4-BE49-F238E27FC236}">
                    <a16:creationId xmlns:a16="http://schemas.microsoft.com/office/drawing/2014/main" id="{DAE1F03C-5EE6-B55C-0F25-8908971A01F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997265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Average fixed cost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𝐹𝐶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falls consistently as we increase output.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Average variable cost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𝑉𝐶</m:t>
                    </m:r>
                    <m:r>
                      <a:rPr lang="en-US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average total cost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𝑇𝐶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U-shaped.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Marginal cost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𝑀𝐶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passes through the lowest points of the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𝑉𝐶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𝐴𝑇𝐶</m:t>
                    </m:r>
                  </m:oMath>
                </a14:m>
                <a:r>
                  <a:rPr lang="en-US" dirty="0"/>
                  <a:t> curves.</a:t>
                </a:r>
              </a:p>
            </p:txBody>
          </p:sp>
        </mc:Choice>
        <mc:Fallback xmlns="">
          <p:sp>
            <p:nvSpPr>
              <p:cNvPr id="13" name="Content Placeholder 12">
                <a:extLst>
                  <a:ext uri="{FF2B5EF4-FFF2-40B4-BE49-F238E27FC236}">
                    <a16:creationId xmlns:a16="http://schemas.microsoft.com/office/drawing/2014/main" id="{DAE1F03C-5EE6-B55C-0F25-8908971A01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997265" cy="4351338"/>
              </a:xfrm>
              <a:blipFill>
                <a:blip r:embed="rId2"/>
                <a:stretch>
                  <a:fillRect l="-1982" t="-1821" r="-2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9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3309FFF1-1389-FB18-ECA0-65222F383B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277364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8cc67a8-3422-4a5a-8404-e1c1719b737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f2c7bbb-85a5-474c-b8cb-51c3535c6fda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F630E01-D107-42E5-8DFC-48302BB3DFE2}" vid="{4BEE81CA-F64C-419F-A97B-23D16F4EA3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mc-presentation-template</Template>
  <TotalTime>9958</TotalTime>
  <Words>3339</Words>
  <Application>Microsoft Office PowerPoint</Application>
  <PresentationFormat>On-screen Show (4:3)</PresentationFormat>
  <Paragraphs>529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Cambria Math</vt:lpstr>
      <vt:lpstr>Franklin Gothic Book</vt:lpstr>
      <vt:lpstr>Office Theme</vt:lpstr>
      <vt:lpstr>Producer Theory:  Cost of Production and  The Cost Minimization Problem</vt:lpstr>
      <vt:lpstr>PollEv.com/brianpark046</vt:lpstr>
      <vt:lpstr>Opportunity Cost</vt:lpstr>
      <vt:lpstr>Fixed vs. Variable Cost</vt:lpstr>
      <vt:lpstr>Total, Average, and Marginal Costs</vt:lpstr>
      <vt:lpstr>Total, Average, and Marginal Costs</vt:lpstr>
      <vt:lpstr>Total, Average, and Marginal Costs</vt:lpstr>
      <vt:lpstr>Total, Average, and Marginal Costs</vt:lpstr>
      <vt:lpstr>Total, Average, and Marginal Costs</vt:lpstr>
      <vt:lpstr>Short Run Cost</vt:lpstr>
      <vt:lpstr>PowerPoint Presentation</vt:lpstr>
      <vt:lpstr>PowerPoint Presentation</vt:lpstr>
      <vt:lpstr>Short Run Cost</vt:lpstr>
      <vt:lpstr>Short Run Cost Minimization An Example</vt:lpstr>
      <vt:lpstr>Long Run Cost</vt:lpstr>
      <vt:lpstr>Long Run Cost</vt:lpstr>
      <vt:lpstr>The Isocost</vt:lpstr>
      <vt:lpstr>The Isocost</vt:lpstr>
      <vt:lpstr>The Cost Minimization Problem</vt:lpstr>
      <vt:lpstr>The Cost Minimization Problem</vt:lpstr>
      <vt:lpstr>The Cost Minimization Problem</vt:lpstr>
      <vt:lpstr>The Cost Minimization Problem</vt:lpstr>
      <vt:lpstr>The Cost Minimization Problem</vt:lpstr>
      <vt:lpstr>Long Run Cost Minimization An Example</vt:lpstr>
      <vt:lpstr>Long Run Cost Minimization An Example</vt:lpstr>
      <vt:lpstr>Long Run Cost Minimization An Example</vt:lpstr>
      <vt:lpstr>Long Run Cost Minimization An Example</vt:lpstr>
      <vt:lpstr>Long Run Cost Minimization An Example</vt:lpstr>
      <vt:lpstr>The Cost Function</vt:lpstr>
      <vt:lpstr>Long Run Cost Minimization An Example</vt:lpstr>
      <vt:lpstr>Long Run Cost Minimization An Example</vt:lpstr>
      <vt:lpstr>Long Run Cost Minimization An Example</vt:lpstr>
      <vt:lpstr>Long Run Cost Minimization An Example</vt:lpstr>
      <vt:lpstr>Long Run Cost Minimization An Example</vt:lpstr>
      <vt:lpstr>Long Run Cost Minimization An Example</vt:lpstr>
      <vt:lpstr>Long Run Cost Minimization An Example</vt:lpstr>
      <vt:lpstr>Long Run Cost Minimization An Example</vt:lpstr>
      <vt:lpstr>Long Run Cost Minimization An Example</vt:lpstr>
      <vt:lpstr>Long Run Cost Minimization An Example</vt:lpstr>
      <vt:lpstr>Long Run Cost Minimization An Example</vt:lpstr>
      <vt:lpstr>Long Run Cost Minimization An 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Price Theory</dc:title>
  <dc:creator>Brian Park</dc:creator>
  <cp:lastModifiedBy>Brian Park</cp:lastModifiedBy>
  <cp:revision>141</cp:revision>
  <dcterms:created xsi:type="dcterms:W3CDTF">2023-08-17T23:00:51Z</dcterms:created>
  <dcterms:modified xsi:type="dcterms:W3CDTF">2024-09-03T18:59:33Z</dcterms:modified>
</cp:coreProperties>
</file>