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4"/>
  </p:notesMasterIdLst>
  <p:sldIdLst>
    <p:sldId id="256" r:id="rId2"/>
    <p:sldId id="358" r:id="rId3"/>
    <p:sldId id="398" r:id="rId4"/>
    <p:sldId id="399" r:id="rId5"/>
    <p:sldId id="400" r:id="rId6"/>
    <p:sldId id="401" r:id="rId7"/>
    <p:sldId id="416" r:id="rId8"/>
    <p:sldId id="411" r:id="rId9"/>
    <p:sldId id="403" r:id="rId10"/>
    <p:sldId id="405" r:id="rId11"/>
    <p:sldId id="406" r:id="rId12"/>
    <p:sldId id="404" r:id="rId13"/>
    <p:sldId id="407" r:id="rId14"/>
    <p:sldId id="412" r:id="rId15"/>
    <p:sldId id="413" r:id="rId16"/>
    <p:sldId id="414" r:id="rId17"/>
    <p:sldId id="427" r:id="rId18"/>
    <p:sldId id="417" r:id="rId19"/>
    <p:sldId id="415" r:id="rId20"/>
    <p:sldId id="418" r:id="rId21"/>
    <p:sldId id="428" r:id="rId22"/>
    <p:sldId id="419" r:id="rId23"/>
    <p:sldId id="429" r:id="rId24"/>
    <p:sldId id="430" r:id="rId25"/>
    <p:sldId id="431" r:id="rId26"/>
    <p:sldId id="432" r:id="rId27"/>
    <p:sldId id="433" r:id="rId28"/>
    <p:sldId id="434" r:id="rId29"/>
    <p:sldId id="438" r:id="rId30"/>
    <p:sldId id="437" r:id="rId31"/>
    <p:sldId id="439" r:id="rId32"/>
    <p:sldId id="44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C5BCD"/>
    <a:srgbClr val="00FFFF"/>
    <a:srgbClr val="E05F65"/>
    <a:srgbClr val="F5CFD0"/>
    <a:srgbClr val="D42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Consumer Theory: </a:t>
            </a:r>
            <a:br>
              <a:rPr lang="en-US" sz="4200" dirty="0"/>
            </a:br>
            <a:r>
              <a:rPr lang="en-US" sz="4200" dirty="0"/>
              <a:t>Comparative Statics of UMP 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Substitution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find the Slutsky substitution effect, we run the utility maximization problem for the consumer while…</a:t>
            </a:r>
          </a:p>
          <a:p>
            <a:pPr lvl="1"/>
            <a:r>
              <a:rPr lang="en-US" dirty="0"/>
              <a:t>Adjusting the consumer’s income to $80, and</a:t>
            </a:r>
          </a:p>
          <a:p>
            <a:pPr lvl="1"/>
            <a:r>
              <a:rPr lang="en-US" dirty="0"/>
              <a:t>Applying the updated prices of $3 for apples and $5 for oranges.</a:t>
            </a:r>
          </a:p>
          <a:p>
            <a:pPr lvl="3"/>
            <a:endParaRPr lang="en-US" sz="1000" dirty="0"/>
          </a:p>
          <a:p>
            <a:r>
              <a:rPr lang="en-US" dirty="0"/>
              <a:t>The difference between the original bundle and this new bundle is free from the effect of the consumer’s increased/diminished purchasing power.</a:t>
            </a:r>
          </a:p>
          <a:p>
            <a:pPr lvl="3"/>
            <a:endParaRPr lang="en-US" dirty="0"/>
          </a:p>
          <a:p>
            <a:r>
              <a:rPr lang="en-US" dirty="0"/>
              <a:t>This is how we derive the Slutsky substitution effect.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Substitution Effect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F3F77-B6BF-50D9-733B-D59793BFA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1386" cy="4351338"/>
          </a:xfrm>
        </p:spPr>
        <p:txBody>
          <a:bodyPr>
            <a:normAutofit/>
          </a:bodyPr>
          <a:lstStyle/>
          <a:p>
            <a:r>
              <a:rPr lang="en-US" dirty="0"/>
              <a:t>Originally, the consumer is maximizing their utility by consuming 10 apples and 10 oranges (bundle A).</a:t>
            </a:r>
          </a:p>
          <a:p>
            <a:pPr lvl="3"/>
            <a:endParaRPr lang="en-US" dirty="0"/>
          </a:p>
          <a:p>
            <a:r>
              <a:rPr lang="en-US" dirty="0"/>
              <a:t>The price of apples fall to $3, and the consumer moves to bundle C.</a:t>
            </a:r>
          </a:p>
          <a:p>
            <a:pPr lvl="3"/>
            <a:endParaRPr lang="en-US" dirty="0"/>
          </a:p>
          <a:p>
            <a:r>
              <a:rPr lang="en-US" dirty="0"/>
              <a:t>We will “divide” the change from bundle A to C, using the Slutsky method.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Content Placeholder 11" descr="A graph of an orange and apple&#10;&#10;Description automatically generated">
            <a:extLst>
              <a:ext uri="{FF2B5EF4-FFF2-40B4-BE49-F238E27FC236}">
                <a16:creationId xmlns:a16="http://schemas.microsoft.com/office/drawing/2014/main" id="{75B40180-EC88-EE7A-6120-1B4F09E3457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3" name="Content Placeholder 20" descr="A graph of an orange and apples&#10;&#10;Description automatically generated">
            <a:extLst>
              <a:ext uri="{FF2B5EF4-FFF2-40B4-BE49-F238E27FC236}">
                <a16:creationId xmlns:a16="http://schemas.microsoft.com/office/drawing/2014/main" id="{9BA25A9D-437A-ADBF-F864-F3DA0DB71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1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Substitution Effect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en-US" dirty="0"/>
              <a:t>The Slutsky method relies on “adjusting the consumer’s income so that the original bundle exhausts their income.”</a:t>
            </a:r>
          </a:p>
          <a:p>
            <a:pPr lvl="3"/>
            <a:endParaRPr lang="en-US" dirty="0"/>
          </a:p>
          <a:p>
            <a:r>
              <a:rPr lang="en-US" dirty="0"/>
              <a:t>Graphically, it will be equivalent to finding a budget line with the </a:t>
            </a:r>
            <a:r>
              <a:rPr lang="en-US" b="1" u="sng" dirty="0"/>
              <a:t>“new” slope, which passes through the “original” bundle</a:t>
            </a:r>
            <a:r>
              <a:rPr lang="en-US" dirty="0"/>
              <a:t>.</a:t>
            </a:r>
          </a:p>
        </p:txBody>
      </p:sp>
      <p:pic>
        <p:nvPicPr>
          <p:cNvPr id="25" name="Content Placeholder 24" descr="A graph of an orange and apples&#10;&#10;Description automatically generated">
            <a:extLst>
              <a:ext uri="{FF2B5EF4-FFF2-40B4-BE49-F238E27FC236}">
                <a16:creationId xmlns:a16="http://schemas.microsoft.com/office/drawing/2014/main" id="{303E43DD-20A0-FDEA-BB77-48B1D95746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6" name="Content Placeholder 10" descr="A graph of oranges and apples&#10;&#10;Description automatically generated">
            <a:extLst>
              <a:ext uri="{FF2B5EF4-FFF2-40B4-BE49-F238E27FC236}">
                <a16:creationId xmlns:a16="http://schemas.microsoft.com/office/drawing/2014/main" id="{DAD4B2A1-B1E9-8CA0-56BE-15F06C54B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6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Substitution Effect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9A0477B-4B6B-70FD-3D23-50C899BD1C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 then find the optimal bundle under this new “compensated income” level, which is bundle B.</a:t>
            </a:r>
          </a:p>
          <a:p>
            <a:pPr lvl="3"/>
            <a:endParaRPr lang="en-US" dirty="0"/>
          </a:p>
          <a:p>
            <a:r>
              <a:rPr lang="en-US" dirty="0"/>
              <a:t>The shift from bundle A to B is the “Substitution Effect.”</a:t>
            </a:r>
          </a:p>
          <a:p>
            <a:pPr lvl="3"/>
            <a:endParaRPr lang="en-US" dirty="0"/>
          </a:p>
          <a:p>
            <a:r>
              <a:rPr lang="en-US" dirty="0"/>
              <a:t>The shift from bundle B to C is the “Income Effect.”</a:t>
            </a:r>
          </a:p>
        </p:txBody>
      </p:sp>
      <p:pic>
        <p:nvPicPr>
          <p:cNvPr id="16" name="Content Placeholder 15" descr="A graph of oranges and apples&#10;&#10;Description automatically generated">
            <a:extLst>
              <a:ext uri="{FF2B5EF4-FFF2-40B4-BE49-F238E27FC236}">
                <a16:creationId xmlns:a16="http://schemas.microsoft.com/office/drawing/2014/main" id="{07D7447B-F9C0-517D-659C-9F1F0CD267F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7" name="Content Placeholder 9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56336D36-9A40-2DBD-BF72-303A72D063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30726"/>
          </a:xfrm>
        </p:spPr>
        <p:txBody>
          <a:bodyPr>
            <a:normAutofit/>
          </a:bodyPr>
          <a:lstStyle/>
          <a:p>
            <a:r>
              <a:rPr lang="en-US" dirty="0"/>
              <a:t>Another way is to “adjust” the consumer’s income such that they can attain the pre-price-change utility level.</a:t>
            </a:r>
          </a:p>
          <a:p>
            <a:pPr lvl="3"/>
            <a:endParaRPr lang="en-US" sz="1000" dirty="0"/>
          </a:p>
          <a:p>
            <a:r>
              <a:rPr lang="en-US" dirty="0"/>
              <a:t>In our example, we had…</a:t>
            </a:r>
          </a:p>
          <a:p>
            <a:pPr lvl="1"/>
            <a:r>
              <a:rPr lang="en-US" dirty="0"/>
              <a:t>Original Price of Apples: $5</a:t>
            </a:r>
          </a:p>
          <a:p>
            <a:pPr lvl="1"/>
            <a:r>
              <a:rPr lang="en-US" dirty="0"/>
              <a:t>Updated Price of Apples: $3</a:t>
            </a:r>
          </a:p>
          <a:p>
            <a:pPr lvl="1"/>
            <a:r>
              <a:rPr lang="en-US" dirty="0"/>
              <a:t>Price of Oranges: $5</a:t>
            </a:r>
          </a:p>
          <a:p>
            <a:pPr lvl="1"/>
            <a:r>
              <a:rPr lang="en-US" dirty="0"/>
              <a:t>Original Bundle: 10 Apples, 10 Oranges</a:t>
            </a:r>
          </a:p>
          <a:p>
            <a:pPr lvl="1"/>
            <a:r>
              <a:rPr lang="en-US" dirty="0"/>
              <a:t>Suppose the Utility from this original bundle was 40.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We need to find the budget line that has the updated relative price, which is tangent to the original indifference curve.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5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F3F77-B6BF-50D9-733B-D59793BFA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1386" cy="4351338"/>
          </a:xfrm>
        </p:spPr>
        <p:txBody>
          <a:bodyPr>
            <a:normAutofit/>
          </a:bodyPr>
          <a:lstStyle/>
          <a:p>
            <a:r>
              <a:rPr lang="en-US" dirty="0"/>
              <a:t>Originally, the consumer is maximizing their utility by consuming 10 apples and 10 oranges (bundle A).</a:t>
            </a:r>
          </a:p>
          <a:p>
            <a:pPr lvl="3"/>
            <a:endParaRPr lang="en-US" dirty="0"/>
          </a:p>
          <a:p>
            <a:r>
              <a:rPr lang="en-US" dirty="0"/>
              <a:t>The price of apples fall to $3, and the consumer moves to bundle C.</a:t>
            </a:r>
          </a:p>
          <a:p>
            <a:pPr lvl="3"/>
            <a:endParaRPr lang="en-US" dirty="0"/>
          </a:p>
          <a:p>
            <a:r>
              <a:rPr lang="en-US" dirty="0"/>
              <a:t>We will “divide” the change from bundle A to C, using the </a:t>
            </a:r>
            <a:r>
              <a:rPr lang="en-US" dirty="0" err="1"/>
              <a:t>Hicksian</a:t>
            </a:r>
            <a:r>
              <a:rPr lang="en-US" dirty="0"/>
              <a:t> method.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12" name="Content Placeholder 11" descr="A graph of an orange and apple&#10;&#10;Description automatically generated">
            <a:extLst>
              <a:ext uri="{FF2B5EF4-FFF2-40B4-BE49-F238E27FC236}">
                <a16:creationId xmlns:a16="http://schemas.microsoft.com/office/drawing/2014/main" id="{75B40180-EC88-EE7A-6120-1B4F09E3457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3" name="Content Placeholder 20" descr="A graph of an orange and apples&#10;&#10;Description automatically generated">
            <a:extLst>
              <a:ext uri="{FF2B5EF4-FFF2-40B4-BE49-F238E27FC236}">
                <a16:creationId xmlns:a16="http://schemas.microsoft.com/office/drawing/2014/main" id="{9BA25A9D-437A-ADBF-F864-F3DA0DB71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2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method relies on “adjusting the consumer’s income so that the original utility level is attainable.”</a:t>
            </a:r>
          </a:p>
          <a:p>
            <a:pPr lvl="3"/>
            <a:endParaRPr lang="en-US" dirty="0"/>
          </a:p>
          <a:p>
            <a:r>
              <a:rPr lang="en-US" dirty="0"/>
              <a:t>Graphically, it will be equivalent to finding a budget line with the </a:t>
            </a:r>
            <a:r>
              <a:rPr lang="en-US" b="1" u="sng" dirty="0"/>
              <a:t>“new” slope, which is tangent to the “original” indifference curve</a:t>
            </a:r>
            <a:r>
              <a:rPr lang="en-US" dirty="0"/>
              <a:t>.</a:t>
            </a:r>
          </a:p>
        </p:txBody>
      </p:sp>
      <p:pic>
        <p:nvPicPr>
          <p:cNvPr id="25" name="Content Placeholder 24" descr="A graph of an orange and apples&#10;&#10;Description automatically generated">
            <a:extLst>
              <a:ext uri="{FF2B5EF4-FFF2-40B4-BE49-F238E27FC236}">
                <a16:creationId xmlns:a16="http://schemas.microsoft.com/office/drawing/2014/main" id="{303E43DD-20A0-FDEA-BB77-48B1D95746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8" name="Content Placeholder 13" descr="A graph of oranges and apples&#10;&#10;Description automatically generated">
            <a:extLst>
              <a:ext uri="{FF2B5EF4-FFF2-40B4-BE49-F238E27FC236}">
                <a16:creationId xmlns:a16="http://schemas.microsoft.com/office/drawing/2014/main" id="{A032B7BD-6162-8D24-E88D-B4EC5276B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1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en-US" dirty="0"/>
              <a:t>The shift from bundle A to B is the “Substitution Effect.”</a:t>
            </a:r>
          </a:p>
          <a:p>
            <a:pPr lvl="3"/>
            <a:endParaRPr lang="en-US" dirty="0"/>
          </a:p>
          <a:p>
            <a:r>
              <a:rPr lang="en-US" dirty="0"/>
              <a:t>The shift from bundle B to C is the “Income Effect.”</a:t>
            </a:r>
          </a:p>
          <a:p>
            <a:pPr lvl="3"/>
            <a:endParaRPr lang="en-US" dirty="0"/>
          </a:p>
          <a:p>
            <a:r>
              <a:rPr lang="en-US" dirty="0"/>
              <a:t>The shift from bundle A to C is the “Price Effect.”</a:t>
            </a:r>
          </a:p>
          <a:p>
            <a:pPr lvl="1"/>
            <a:r>
              <a:rPr lang="en-US" dirty="0"/>
              <a:t>See also: Slutsky Equation</a:t>
            </a:r>
          </a:p>
        </p:txBody>
      </p:sp>
      <p:pic>
        <p:nvPicPr>
          <p:cNvPr id="10" name="Content Placeholder 9" descr="A graph of oranges and apples&#10;&#10;Description automatically generated">
            <a:extLst>
              <a:ext uri="{FF2B5EF4-FFF2-40B4-BE49-F238E27FC236}">
                <a16:creationId xmlns:a16="http://schemas.microsoft.com/office/drawing/2014/main" id="{C9BF6468-1772-C518-CFD9-8CCA9F8911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88012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05A4-815B-EB8B-9014-9C038644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the Two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14086-6CC7-6E7A-6656-40014EF9B3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ctr"/>
            <a:r>
              <a:rPr lang="en-US" dirty="0"/>
              <a:t>Slutsky Substitution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34D53-EFBB-6D60-D045-0BB2BC206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pPr algn="ctr"/>
            <a:r>
              <a:rPr lang="en-US" dirty="0" err="1"/>
              <a:t>Hicksian</a:t>
            </a:r>
            <a:r>
              <a:rPr lang="en-US" dirty="0"/>
              <a:t> Substitution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E2352-C99D-4CB2-FB06-A9520D92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01DB9F-2336-EF7C-FEE0-230BB98B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0ED74A-128B-C82D-0E22-A00A72B38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33" name="Content Placeholder 32" descr="A graph of oranges and apples&#10;&#10;Description automatically generated">
            <a:extLst>
              <a:ext uri="{FF2B5EF4-FFF2-40B4-BE49-F238E27FC236}">
                <a16:creationId xmlns:a16="http://schemas.microsoft.com/office/drawing/2014/main" id="{D50E39AB-5F9F-0867-EE8D-E5A42382FDC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  <p:pic>
        <p:nvPicPr>
          <p:cNvPr id="31" name="Content Placeholder 30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1393A2DA-2B57-9AA5-7D06-81ADCE7DF53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</p:spTree>
    <p:extLst>
      <p:ext uri="{BB962C8B-B14F-4D97-AF65-F5344CB8AC3E}">
        <p14:creationId xmlns:p14="http://schemas.microsoft.com/office/powerpoint/2010/main" val="1071579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Substitution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30727"/>
          </a:xfrm>
        </p:spPr>
        <p:txBody>
          <a:bodyPr>
            <a:normAutofit/>
          </a:bodyPr>
          <a:lstStyle/>
          <a:p>
            <a:r>
              <a:rPr lang="en-US" dirty="0"/>
              <a:t>Substitution Effect: </a:t>
            </a:r>
          </a:p>
          <a:p>
            <a:pPr lvl="1"/>
            <a:r>
              <a:rPr lang="en-US" dirty="0"/>
              <a:t>The effect of the change in relative prices, isolated away from any effect that the change in purchasing power would impose.</a:t>
            </a:r>
          </a:p>
          <a:p>
            <a:pPr lvl="1"/>
            <a:r>
              <a:rPr lang="en-US" dirty="0"/>
              <a:t>Always negatively correlated to changes in price .</a:t>
            </a:r>
          </a:p>
          <a:p>
            <a:pPr lvl="1"/>
            <a:r>
              <a:rPr lang="en-US" dirty="0"/>
              <a:t>If the price increases, the substitution effect is negative.</a:t>
            </a:r>
          </a:p>
          <a:p>
            <a:pPr lvl="4"/>
            <a:endParaRPr lang="en-US" sz="500" dirty="0"/>
          </a:p>
          <a:p>
            <a:r>
              <a:rPr lang="en-US" dirty="0"/>
              <a:t>Slutsky Method:</a:t>
            </a:r>
          </a:p>
          <a:p>
            <a:pPr lvl="1"/>
            <a:r>
              <a:rPr lang="en-US" dirty="0"/>
              <a:t>Adjust the consumer’s income so that they can purchase their original bundle.</a:t>
            </a:r>
          </a:p>
          <a:p>
            <a:pPr lvl="4"/>
            <a:endParaRPr lang="en-US" sz="500" dirty="0"/>
          </a:p>
          <a:p>
            <a:r>
              <a:rPr lang="en-US" dirty="0" err="1"/>
              <a:t>Hicksian</a:t>
            </a:r>
            <a:r>
              <a:rPr lang="en-US" dirty="0"/>
              <a:t> Method:</a:t>
            </a:r>
          </a:p>
          <a:p>
            <a:pPr lvl="1"/>
            <a:r>
              <a:rPr lang="en-US" dirty="0"/>
              <a:t>Adjust the consumer’s income so that they can attain their original level of utility.</a:t>
            </a:r>
          </a:p>
          <a:p>
            <a:pPr lvl="1"/>
            <a:r>
              <a:rPr lang="en-US" dirty="0"/>
              <a:t>In this course, the default “Substitution Effect” is </a:t>
            </a:r>
            <a:r>
              <a:rPr lang="en-US" dirty="0" err="1"/>
              <a:t>Hicksian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08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Previous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the Consumer’s Income</a:t>
            </a:r>
          </a:p>
          <a:p>
            <a:pPr lvl="1"/>
            <a:r>
              <a:rPr lang="en-US" dirty="0"/>
              <a:t>Normal and Inferior Goods</a:t>
            </a:r>
          </a:p>
          <a:p>
            <a:pPr lvl="1"/>
            <a:r>
              <a:rPr lang="en-US" dirty="0"/>
              <a:t>Luxury and Necessary Goods</a:t>
            </a:r>
          </a:p>
          <a:p>
            <a:pPr lvl="1"/>
            <a:r>
              <a:rPr lang="en-US" dirty="0"/>
              <a:t>The Income Consumption Curve</a:t>
            </a:r>
          </a:p>
          <a:p>
            <a:pPr lvl="1"/>
            <a:r>
              <a:rPr lang="en-US" dirty="0"/>
              <a:t>The Engel Curve</a:t>
            </a:r>
          </a:p>
          <a:p>
            <a:endParaRPr lang="en-US" dirty="0"/>
          </a:p>
          <a:p>
            <a:r>
              <a:rPr lang="en-US" dirty="0"/>
              <a:t>Changes in the Market Price(s)</a:t>
            </a:r>
          </a:p>
          <a:p>
            <a:pPr lvl="1"/>
            <a:r>
              <a:rPr lang="en-US" dirty="0"/>
              <a:t>Ordinary and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  <a:p>
            <a:pPr lvl="1"/>
            <a:r>
              <a:rPr lang="en-US" dirty="0"/>
              <a:t>The Price Consumption Curve</a:t>
            </a:r>
          </a:p>
          <a:p>
            <a:pPr lvl="1"/>
            <a:r>
              <a:rPr lang="en-US" dirty="0"/>
              <a:t>The (</a:t>
            </a:r>
            <a:r>
              <a:rPr lang="en-US" dirty="0" err="1"/>
              <a:t>Walrasian</a:t>
            </a:r>
            <a:r>
              <a:rPr lang="en-US" dirty="0"/>
              <a:t>) Demand Curve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30727"/>
          </a:xfrm>
        </p:spPr>
        <p:txBody>
          <a:bodyPr>
            <a:normAutofit/>
          </a:bodyPr>
          <a:lstStyle/>
          <a:p>
            <a:r>
              <a:rPr lang="en-US" dirty="0"/>
              <a:t>Income Effect:</a:t>
            </a:r>
          </a:p>
          <a:p>
            <a:pPr lvl="1"/>
            <a:r>
              <a:rPr lang="en-US" dirty="0"/>
              <a:t>The effect of the change in purchasing power, isolated away from any effect that the change in relative price would impose.</a:t>
            </a:r>
          </a:p>
          <a:p>
            <a:pPr lvl="1"/>
            <a:r>
              <a:rPr lang="en-US" dirty="0"/>
              <a:t>Total Price Effect – Substitution Effect</a:t>
            </a:r>
          </a:p>
          <a:p>
            <a:pPr lvl="1"/>
            <a:endParaRPr lang="en-US" dirty="0"/>
          </a:p>
          <a:p>
            <a:r>
              <a:rPr lang="en-US" dirty="0"/>
              <a:t>The “Sign” of the Income Effect</a:t>
            </a:r>
          </a:p>
          <a:p>
            <a:pPr lvl="1"/>
            <a:r>
              <a:rPr lang="en-US" dirty="0"/>
              <a:t>Unlike the substitution effect, the income effect can vary widely.</a:t>
            </a:r>
          </a:p>
          <a:p>
            <a:pPr lvl="1"/>
            <a:r>
              <a:rPr lang="en-US" dirty="0"/>
              <a:t>The sign and magnitude of the income effect will differ based on whether the good is a…</a:t>
            </a:r>
          </a:p>
          <a:p>
            <a:pPr lvl="2"/>
            <a:r>
              <a:rPr lang="en-US" dirty="0"/>
              <a:t>Normal Good</a:t>
            </a:r>
          </a:p>
          <a:p>
            <a:pPr lvl="2"/>
            <a:r>
              <a:rPr lang="en-US" dirty="0"/>
              <a:t>Inferior Good</a:t>
            </a:r>
          </a:p>
          <a:p>
            <a:pPr lvl="2"/>
            <a:r>
              <a:rPr lang="en-US" dirty="0" err="1"/>
              <a:t>Giffen</a:t>
            </a:r>
            <a:r>
              <a:rPr lang="en-US" dirty="0"/>
              <a:t> Good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7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Goods and the Income Effect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307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Prices and Purchasing Power</a:t>
                </a:r>
              </a:p>
              <a:p>
                <a:pPr lvl="1"/>
                <a:r>
                  <a:rPr lang="en-US" dirty="0"/>
                  <a:t>Market prices and consumers’ purchasing power is negatively correlated.</a:t>
                </a:r>
              </a:p>
              <a:p>
                <a:pPr lvl="1"/>
                <a:r>
                  <a:rPr lang="en-US" dirty="0"/>
                  <a:t>Low prices leads to higher purchasing power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≃</m:t>
                    </m:r>
                  </m:oMath>
                </a14:m>
                <a:r>
                  <a:rPr lang="en-US" dirty="0"/>
                  <a:t>higher income).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(Recap) Normal Goods</a:t>
                </a:r>
              </a:p>
              <a:p>
                <a:pPr lvl="1"/>
                <a:r>
                  <a:rPr lang="en-US" dirty="0"/>
                  <a:t>Goods whose changes in quantity demanded is positively correlated to changes in income.</a:t>
                </a:r>
              </a:p>
              <a:p>
                <a:pPr lvl="1"/>
                <a:r>
                  <a:rPr lang="en-US" dirty="0"/>
                  <a:t>Higher income leads to more consumption of normal goods.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Normal Goods and the Income Effect</a:t>
                </a:r>
              </a:p>
              <a:p>
                <a:pPr lvl="1"/>
                <a:r>
                  <a:rPr lang="en-US" dirty="0"/>
                  <a:t>For normal goods, the income effect and prices act in opposing directions.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30727"/>
              </a:xfrm>
              <a:blipFill>
                <a:blip r:embed="rId2"/>
                <a:stretch>
                  <a:fillRect l="-1005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 for Normal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dirty="0"/>
              <a:t>The example that we have been dealing with is an example where apples are normal goods.</a:t>
            </a:r>
          </a:p>
          <a:p>
            <a:pPr lvl="3"/>
            <a:endParaRPr lang="en-US" sz="1000" dirty="0"/>
          </a:p>
          <a:p>
            <a:r>
              <a:rPr lang="en-US" dirty="0"/>
              <a:t>The price of apples fell, and the income effect from bundle B to bundle C is “positive.” (more apples)</a:t>
            </a:r>
          </a:p>
          <a:p>
            <a:endParaRPr lang="en-US" sz="1000" dirty="0"/>
          </a:p>
          <a:p>
            <a:r>
              <a:rPr lang="en-US" dirty="0"/>
              <a:t>In this case, apples are also “ordinary” goods.</a:t>
            </a:r>
          </a:p>
        </p:txBody>
      </p:sp>
      <p:pic>
        <p:nvPicPr>
          <p:cNvPr id="10" name="Content Placeholder 9" descr="A graph of oranges and apples&#10;&#10;Description automatically generated">
            <a:extLst>
              <a:ext uri="{FF2B5EF4-FFF2-40B4-BE49-F238E27FC236}">
                <a16:creationId xmlns:a16="http://schemas.microsoft.com/office/drawing/2014/main" id="{D1ABBE3E-3B66-C099-70B4-33ABACEB0A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882138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Inferior Goods and the Income Effect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307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Prices and Purchasing Power</a:t>
                </a:r>
              </a:p>
              <a:p>
                <a:pPr lvl="1"/>
                <a:r>
                  <a:rPr lang="en-US" dirty="0"/>
                  <a:t>Market prices and consumers’ purchasing power is negatively correlated.</a:t>
                </a:r>
              </a:p>
              <a:p>
                <a:pPr lvl="1"/>
                <a:r>
                  <a:rPr lang="en-US" dirty="0"/>
                  <a:t>Low prices leads to higher purchasing power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≃</m:t>
                    </m:r>
                  </m:oMath>
                </a14:m>
                <a:r>
                  <a:rPr lang="en-US" dirty="0"/>
                  <a:t>higher income).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(Recap) Inferior Goods</a:t>
                </a:r>
              </a:p>
              <a:p>
                <a:pPr lvl="1"/>
                <a:r>
                  <a:rPr lang="en-US" dirty="0"/>
                  <a:t>Goods whose changes in quantity demanded is negatively correlated to changes in income.</a:t>
                </a:r>
              </a:p>
              <a:p>
                <a:pPr lvl="1"/>
                <a:r>
                  <a:rPr lang="en-US" dirty="0"/>
                  <a:t>Higher income leads to lower consumption of inferior goods.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Inferior Goods and the Income Effect</a:t>
                </a:r>
              </a:p>
              <a:p>
                <a:pPr lvl="1"/>
                <a:r>
                  <a:rPr lang="en-US" dirty="0"/>
                  <a:t>For inferior goods, the income effect and prices act in the same direction.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30727"/>
              </a:xfrm>
              <a:blipFill>
                <a:blip r:embed="rId2"/>
                <a:stretch>
                  <a:fillRect l="-1005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1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 for Inferior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138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that apples are inferior goods.</a:t>
            </a:r>
          </a:p>
          <a:p>
            <a:endParaRPr lang="en-US" sz="1000" dirty="0"/>
          </a:p>
          <a:p>
            <a:r>
              <a:rPr lang="en-US" dirty="0"/>
              <a:t>Original choice at bundle A.</a:t>
            </a:r>
          </a:p>
          <a:p>
            <a:endParaRPr lang="en-US" sz="1000" dirty="0"/>
          </a:p>
          <a:p>
            <a:r>
              <a:rPr lang="en-US" dirty="0"/>
              <a:t>A price drop in apples leads the consumer to bundle C.</a:t>
            </a:r>
          </a:p>
          <a:p>
            <a:endParaRPr lang="en-US" sz="1000" dirty="0"/>
          </a:p>
          <a:p>
            <a:r>
              <a:rPr lang="en-US" dirty="0"/>
              <a:t>The shift from A to B is the substitution effect.</a:t>
            </a:r>
          </a:p>
          <a:p>
            <a:endParaRPr lang="en-US" sz="1000" dirty="0"/>
          </a:p>
          <a:p>
            <a:r>
              <a:rPr lang="en-US" dirty="0"/>
              <a:t>The shift from B to C is the income effect.</a:t>
            </a:r>
          </a:p>
        </p:txBody>
      </p:sp>
      <p:pic>
        <p:nvPicPr>
          <p:cNvPr id="9" name="Content Placeholder 8" descr="A diagram of a curve&#10;&#10;Description automatically generated with medium confidence">
            <a:extLst>
              <a:ext uri="{FF2B5EF4-FFF2-40B4-BE49-F238E27FC236}">
                <a16:creationId xmlns:a16="http://schemas.microsoft.com/office/drawing/2014/main" id="{4DE031DB-D064-6393-B926-9C16810473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2485"/>
            <a:ext cx="3886200" cy="3577618"/>
          </a:xfrm>
        </p:spPr>
      </p:pic>
      <p:pic>
        <p:nvPicPr>
          <p:cNvPr id="11" name="Content Placeholder 9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99C916F1-E61A-A00C-5460-51EBBA379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0074"/>
            <a:ext cx="3886200" cy="358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0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 for Inferior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apples are inferior…</a:t>
            </a:r>
          </a:p>
          <a:p>
            <a:pPr lvl="3"/>
            <a:endParaRPr lang="en-US" sz="10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B050"/>
                </a:solidFill>
              </a:rPr>
              <a:t>substitution effect</a:t>
            </a:r>
            <a:r>
              <a:rPr lang="en-US" b="1" dirty="0"/>
              <a:t> </a:t>
            </a:r>
            <a:r>
              <a:rPr lang="en-US" dirty="0"/>
              <a:t>is negatively correlated to price changes.</a:t>
            </a:r>
          </a:p>
          <a:p>
            <a:pPr lvl="3"/>
            <a:endParaRPr lang="en-US" sz="10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7030A0"/>
                </a:solidFill>
              </a:rPr>
              <a:t>income effect</a:t>
            </a:r>
            <a:r>
              <a:rPr lang="en-US" dirty="0"/>
              <a:t> is positively correlated to price changes.</a:t>
            </a:r>
          </a:p>
          <a:p>
            <a:endParaRPr lang="en-US" sz="11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7030A0"/>
                </a:solidFill>
              </a:rPr>
              <a:t>income effect</a:t>
            </a:r>
            <a:r>
              <a:rPr lang="en-US" dirty="0"/>
              <a:t> does not overpower the </a:t>
            </a:r>
            <a:r>
              <a:rPr lang="en-US" b="1" dirty="0">
                <a:solidFill>
                  <a:srgbClr val="00B050"/>
                </a:solidFill>
              </a:rPr>
              <a:t>substitution effect</a:t>
            </a:r>
            <a:r>
              <a:rPr lang="en-US" dirty="0"/>
              <a:t>. So, apples are “ordinary.”</a:t>
            </a:r>
          </a:p>
        </p:txBody>
      </p:sp>
      <p:pic>
        <p:nvPicPr>
          <p:cNvPr id="19" name="Content Placeholder 18" descr="A diagram of a curve&#10;&#10;Description automatically generated">
            <a:extLst>
              <a:ext uri="{FF2B5EF4-FFF2-40B4-BE49-F238E27FC236}">
                <a16:creationId xmlns:a16="http://schemas.microsoft.com/office/drawing/2014/main" id="{C50EAC51-24E3-3038-DE8F-C4EB1DA180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1279"/>
            <a:ext cx="3886200" cy="3580029"/>
          </a:xfrm>
        </p:spPr>
      </p:pic>
    </p:spTree>
    <p:extLst>
      <p:ext uri="{BB962C8B-B14F-4D97-AF65-F5344CB8AC3E}">
        <p14:creationId xmlns:p14="http://schemas.microsoft.com/office/powerpoint/2010/main" val="346162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Giffen</a:t>
            </a:r>
            <a:r>
              <a:rPr lang="en-US" dirty="0"/>
              <a:t> Goods and the Income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30727"/>
          </a:xfrm>
        </p:spPr>
        <p:txBody>
          <a:bodyPr>
            <a:normAutofit/>
          </a:bodyPr>
          <a:lstStyle/>
          <a:p>
            <a:r>
              <a:rPr lang="en-US" dirty="0"/>
              <a:t>(Recap)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  <a:p>
            <a:pPr lvl="1"/>
            <a:r>
              <a:rPr lang="en-US" dirty="0"/>
              <a:t>Goods whose changes in quantity demanded is positively correlated to changes in the market price.</a:t>
            </a:r>
          </a:p>
          <a:p>
            <a:pPr lvl="1"/>
            <a:r>
              <a:rPr lang="en-US" dirty="0"/>
              <a:t>Higher prices leads to more consumption of </a:t>
            </a:r>
            <a:r>
              <a:rPr lang="en-US" dirty="0" err="1"/>
              <a:t>Giffen</a:t>
            </a:r>
            <a:r>
              <a:rPr lang="en-US" dirty="0"/>
              <a:t> goods.</a:t>
            </a:r>
          </a:p>
          <a:p>
            <a:pPr lvl="1"/>
            <a:endParaRPr lang="en-US" sz="1000" dirty="0"/>
          </a:p>
          <a:p>
            <a:r>
              <a:rPr lang="en-US" dirty="0" err="1"/>
              <a:t>Giffen</a:t>
            </a:r>
            <a:r>
              <a:rPr lang="en-US" dirty="0"/>
              <a:t> Goods and the Income Effect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Giffen</a:t>
            </a:r>
            <a:r>
              <a:rPr lang="en-US" dirty="0"/>
              <a:t> goods, the income effect and prices act in the same direction.</a:t>
            </a:r>
          </a:p>
          <a:p>
            <a:pPr lvl="1"/>
            <a:r>
              <a:rPr lang="en-US" dirty="0"/>
              <a:t>Critically for </a:t>
            </a:r>
            <a:r>
              <a:rPr lang="en-US" dirty="0" err="1"/>
              <a:t>Giffen</a:t>
            </a:r>
            <a:r>
              <a:rPr lang="en-US" dirty="0"/>
              <a:t> goods, the income effect must overpower the substitution effect.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 for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138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that apples are </a:t>
            </a:r>
            <a:r>
              <a:rPr lang="en-US" dirty="0" err="1"/>
              <a:t>Giffen</a:t>
            </a:r>
            <a:r>
              <a:rPr lang="en-US" dirty="0"/>
              <a:t> goods.</a:t>
            </a:r>
          </a:p>
          <a:p>
            <a:endParaRPr lang="en-US" sz="1000" dirty="0"/>
          </a:p>
          <a:p>
            <a:r>
              <a:rPr lang="en-US" dirty="0"/>
              <a:t>Original choice at bundle A.</a:t>
            </a:r>
          </a:p>
          <a:p>
            <a:endParaRPr lang="en-US" sz="1000" dirty="0"/>
          </a:p>
          <a:p>
            <a:r>
              <a:rPr lang="en-US" dirty="0"/>
              <a:t>A price drop in apples leads the consumer to bundle C.</a:t>
            </a:r>
          </a:p>
          <a:p>
            <a:endParaRPr lang="en-US" sz="1000" dirty="0"/>
          </a:p>
          <a:p>
            <a:r>
              <a:rPr lang="en-US" dirty="0"/>
              <a:t>The shift from A to B is the substitution effect.</a:t>
            </a:r>
          </a:p>
          <a:p>
            <a:endParaRPr lang="en-US" sz="1000" dirty="0"/>
          </a:p>
          <a:p>
            <a:r>
              <a:rPr lang="en-US" dirty="0"/>
              <a:t>The shift from B to C is the income effect.</a:t>
            </a:r>
          </a:p>
        </p:txBody>
      </p:sp>
      <p:pic>
        <p:nvPicPr>
          <p:cNvPr id="10" name="Content Placeholder 9" descr="A diagram of a graph&#10;&#10;Description automatically generated with medium confidence">
            <a:extLst>
              <a:ext uri="{FF2B5EF4-FFF2-40B4-BE49-F238E27FC236}">
                <a16:creationId xmlns:a16="http://schemas.microsoft.com/office/drawing/2014/main" id="{1AC97F10-4FFF-51D7-AE65-2DD90BA99B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2389"/>
            <a:ext cx="3886200" cy="3577809"/>
          </a:xfrm>
        </p:spPr>
      </p:pic>
      <p:pic>
        <p:nvPicPr>
          <p:cNvPr id="12" name="Content Placeholder 8">
            <a:extLst>
              <a:ext uri="{FF2B5EF4-FFF2-40B4-BE49-F238E27FC236}">
                <a16:creationId xmlns:a16="http://schemas.microsoft.com/office/drawing/2014/main" id="{2D368167-3E6A-2438-0C66-9C9765835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1279"/>
            <a:ext cx="3886200" cy="358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0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5183-04B5-B949-FCE9-7510637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Effect for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3D69-3599-24D3-7B1F-DC822EA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199F3-5A85-889A-0516-8FED6C25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6706E-A065-F170-9845-C4723C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E342B39-72EB-18FD-05D1-F2C5FCD9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138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</a:t>
            </a:r>
            <a:r>
              <a:rPr lang="en-US" dirty="0" err="1"/>
              <a:t>Giffen</a:t>
            </a:r>
            <a:r>
              <a:rPr lang="en-US" dirty="0"/>
              <a:t> goods…</a:t>
            </a:r>
          </a:p>
          <a:p>
            <a:pPr lvl="3"/>
            <a:endParaRPr lang="en-US" sz="10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B050"/>
                </a:solidFill>
              </a:rPr>
              <a:t>substitution effect</a:t>
            </a:r>
            <a:r>
              <a:rPr lang="en-US" b="1" dirty="0"/>
              <a:t> </a:t>
            </a:r>
            <a:r>
              <a:rPr lang="en-US" dirty="0"/>
              <a:t>is negatively correlated to price changes.</a:t>
            </a:r>
          </a:p>
          <a:p>
            <a:pPr lvl="3"/>
            <a:endParaRPr lang="en-US" sz="10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7030A0"/>
                </a:solidFill>
              </a:rPr>
              <a:t>income effect</a:t>
            </a:r>
            <a:r>
              <a:rPr lang="en-US" dirty="0"/>
              <a:t> is positively correlated to price changes.</a:t>
            </a:r>
          </a:p>
          <a:p>
            <a:endParaRPr lang="en-US" sz="11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7030A0"/>
                </a:solidFill>
              </a:rPr>
              <a:t>income effect</a:t>
            </a:r>
            <a:r>
              <a:rPr lang="en-US" dirty="0"/>
              <a:t> must be greater than the opposing </a:t>
            </a:r>
            <a:r>
              <a:rPr lang="en-US" b="1" dirty="0">
                <a:solidFill>
                  <a:srgbClr val="00B050"/>
                </a:solidFill>
              </a:rPr>
              <a:t>substitution effect</a:t>
            </a:r>
            <a:r>
              <a:rPr lang="en-US" dirty="0"/>
              <a:t>.</a:t>
            </a:r>
          </a:p>
        </p:txBody>
      </p:sp>
      <p:pic>
        <p:nvPicPr>
          <p:cNvPr id="14" name="Content Placeholder 13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4E81DD10-AE80-268F-B619-17D895AC20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1279"/>
            <a:ext cx="3886200" cy="3580029"/>
          </a:xfrm>
        </p:spPr>
      </p:pic>
    </p:spTree>
    <p:extLst>
      <p:ext uri="{BB962C8B-B14F-4D97-AF65-F5344CB8AC3E}">
        <p14:creationId xmlns:p14="http://schemas.microsoft.com/office/powerpoint/2010/main" val="28639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Goods and their</a:t>
            </a:r>
            <a:br>
              <a:rPr lang="en-US" dirty="0"/>
            </a:br>
            <a:r>
              <a:rPr lang="en-US" dirty="0"/>
              <a:t>Substitution, Income, and Price Effects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CE00D-596F-4F99-FD45-39CB6EC7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the following table for a recap on the relationship between the changes in market price, and the direction of the income, substitution, and price effects.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lvl="1"/>
            <a:endParaRPr lang="en-US" dirty="0"/>
          </a:p>
          <a:p>
            <a:pPr lvl="1"/>
            <a:r>
              <a:rPr lang="en-US" dirty="0"/>
              <a:t>For example, if a good is inferior and ordinary, when prices decrease (-), the substitution effect is positive (+), the income effect is negative (-), and overall price effect is positive (+)</a:t>
            </a:r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954DFCA4-26A9-8A92-E7DE-0574B4A7387D}"/>
              </a:ext>
            </a:extLst>
          </p:cNvPr>
          <p:cNvGraphicFramePr>
            <a:graphicFrameLocks/>
          </p:cNvGraphicFramePr>
          <p:nvPr/>
        </p:nvGraphicFramePr>
        <p:xfrm>
          <a:off x="869809" y="2944458"/>
          <a:ext cx="7404385" cy="181169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80877">
                  <a:extLst>
                    <a:ext uri="{9D8B030D-6E8A-4147-A177-3AD203B41FA5}">
                      <a16:colId xmlns:a16="http://schemas.microsoft.com/office/drawing/2014/main" val="2619254576"/>
                    </a:ext>
                  </a:extLst>
                </a:gridCol>
                <a:gridCol w="1480877">
                  <a:extLst>
                    <a:ext uri="{9D8B030D-6E8A-4147-A177-3AD203B41FA5}">
                      <a16:colId xmlns:a16="http://schemas.microsoft.com/office/drawing/2014/main" val="4256892543"/>
                    </a:ext>
                  </a:extLst>
                </a:gridCol>
                <a:gridCol w="1480877">
                  <a:extLst>
                    <a:ext uri="{9D8B030D-6E8A-4147-A177-3AD203B41FA5}">
                      <a16:colId xmlns:a16="http://schemas.microsoft.com/office/drawing/2014/main" val="601316813"/>
                    </a:ext>
                  </a:extLst>
                </a:gridCol>
                <a:gridCol w="1480877">
                  <a:extLst>
                    <a:ext uri="{9D8B030D-6E8A-4147-A177-3AD203B41FA5}">
                      <a16:colId xmlns:a16="http://schemas.microsoft.com/office/drawing/2014/main" val="3357967359"/>
                    </a:ext>
                  </a:extLst>
                </a:gridCol>
                <a:gridCol w="1480877">
                  <a:extLst>
                    <a:ext uri="{9D8B030D-6E8A-4147-A177-3AD203B41FA5}">
                      <a16:colId xmlns:a16="http://schemas.microsoft.com/office/drawing/2014/main" val="3981653289"/>
                    </a:ext>
                  </a:extLst>
                </a:gridCol>
              </a:tblGrid>
              <a:tr h="65816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                                        Effect               </a:t>
                      </a:r>
                    </a:p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Type of Goods                       </a:t>
                      </a:r>
                      <a:r>
                        <a:rPr lang="en-US" sz="1900" b="1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.</a:t>
                      </a:r>
                    </a:p>
                  </a:txBody>
                  <a:tcPr marL="106350" marR="106350" marT="53175" marB="531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Substitution Effect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Income </a:t>
                      </a:r>
                    </a:p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Effect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Price </a:t>
                      </a:r>
                    </a:p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Effect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872054"/>
                  </a:ext>
                </a:extLst>
              </a:tr>
              <a:tr h="372007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Normal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Ordinary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9434228"/>
                  </a:ext>
                </a:extLst>
              </a:tr>
              <a:tr h="372007">
                <a:tc rowSpan="2"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Inferior</a:t>
                      </a:r>
                    </a:p>
                  </a:txBody>
                  <a:tcPr marL="106350" marR="106350" marT="53175" marB="53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Ordinary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Same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5511598"/>
                  </a:ext>
                </a:extLst>
              </a:tr>
              <a:tr h="37200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err="1">
                          <a:solidFill>
                            <a:schemeClr val="tx1"/>
                          </a:solidFill>
                        </a:rPr>
                        <a:t>Giffen</a:t>
                      </a:r>
                      <a:endParaRPr lang="en-US" sz="1900" b="1" dirty="0">
                        <a:solidFill>
                          <a:schemeClr val="tx1"/>
                        </a:solidFill>
                      </a:endParaRP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Opposite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Same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Same</a:t>
                      </a:r>
                    </a:p>
                  </a:txBody>
                  <a:tcPr marL="85848" marR="85848" marT="42924" marB="42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478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90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Down the Effect of </a:t>
            </a:r>
            <a:br>
              <a:rPr lang="en-US" dirty="0"/>
            </a:br>
            <a:r>
              <a:rPr lang="en-US" dirty="0"/>
              <a:t>Changes in the Market Prices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 consumer is spending $100 on 10 apples and 10 oranges when apples and oranges are $5 each.</a:t>
            </a:r>
          </a:p>
          <a:p>
            <a:pPr lvl="3"/>
            <a:endParaRPr lang="en-US" sz="1000" dirty="0"/>
          </a:p>
          <a:p>
            <a:r>
              <a:rPr lang="en-US" dirty="0"/>
              <a:t>If the market price of apples drop to $3, what happens to the consumer’s choice?</a:t>
            </a:r>
          </a:p>
          <a:p>
            <a:pPr lvl="3"/>
            <a:endParaRPr lang="en-US" sz="1000" dirty="0"/>
          </a:p>
          <a:p>
            <a:r>
              <a:rPr lang="en-US" dirty="0"/>
              <a:t>Two effects can be observed:</a:t>
            </a:r>
          </a:p>
          <a:p>
            <a:endParaRPr lang="en-US" sz="5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Apples are now relatively cheaper than oranges, and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purchasing power of the consumer has changed, even though income itself did not change.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9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Hicksian</a:t>
            </a:r>
            <a:r>
              <a:rPr lang="en-US" dirty="0"/>
              <a:t> Substitution and the</a:t>
            </a:r>
            <a:br>
              <a:rPr lang="en-US" dirty="0"/>
            </a:br>
            <a:r>
              <a:rPr lang="en-US" dirty="0"/>
              <a:t>Expenditure Minimization Problem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CE00D-596F-4F99-FD45-39CB6EC7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 was obtained by finding the budget line with the new relative price ratio that is tangent to the old indifference curve.</a:t>
            </a:r>
          </a:p>
          <a:p>
            <a:endParaRPr lang="en-US" sz="1000" dirty="0"/>
          </a:p>
          <a:p>
            <a:r>
              <a:rPr lang="en-US" dirty="0"/>
              <a:t>“What is the bundle that requires the minimum amount of money to purchase while reaching a set level of utility?”</a:t>
            </a:r>
          </a:p>
          <a:p>
            <a:endParaRPr lang="en-US" sz="1000" dirty="0"/>
          </a:p>
          <a:p>
            <a:r>
              <a:rPr lang="en-US" dirty="0"/>
              <a:t>We were in fact solving the Expenditure Minimization Problem (EMP)</a:t>
            </a:r>
          </a:p>
        </p:txBody>
      </p:sp>
    </p:spTree>
    <p:extLst>
      <p:ext uri="{BB962C8B-B14F-4D97-AF65-F5344CB8AC3E}">
        <p14:creationId xmlns:p14="http://schemas.microsoft.com/office/powerpoint/2010/main" val="56143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Expenditure Minimization Problem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36CE00D-596F-4F99-FD45-39CB6EC7A0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EMP is expressed formally as:</a:t>
                </a:r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sz="1000" dirty="0"/>
              </a:p>
              <a:p>
                <a:r>
                  <a:rPr lang="en-US" dirty="0"/>
                  <a:t>Recall that by solving the UMP, we found the (</a:t>
                </a:r>
                <a:r>
                  <a:rPr lang="en-US" dirty="0" err="1"/>
                  <a:t>Walrasian</a:t>
                </a:r>
                <a:r>
                  <a:rPr lang="en-US" dirty="0"/>
                  <a:t>) Demand function.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By solving the EMP, we can find the Compensated Demand function.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36CE00D-596F-4F99-FD45-39CB6EC7A0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00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Breaking Down the Price Effect</a:t>
            </a:r>
          </a:p>
          <a:p>
            <a:pPr lvl="1"/>
            <a:r>
              <a:rPr lang="en-US" dirty="0"/>
              <a:t>Substitution Effect</a:t>
            </a:r>
          </a:p>
          <a:p>
            <a:pPr lvl="1"/>
            <a:r>
              <a:rPr lang="en-US" dirty="0"/>
              <a:t>Income Effect</a:t>
            </a:r>
          </a:p>
          <a:p>
            <a:pPr lvl="1"/>
            <a:r>
              <a:rPr lang="en-US" dirty="0"/>
              <a:t>Slutsky Equation</a:t>
            </a:r>
          </a:p>
          <a:p>
            <a:pPr lvl="1"/>
            <a:r>
              <a:rPr lang="en-US" dirty="0"/>
              <a:t>Slutsky Substitution Effect</a:t>
            </a:r>
          </a:p>
          <a:p>
            <a:pPr lvl="1"/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  <a:p>
            <a:pPr lvl="1"/>
            <a:r>
              <a:rPr lang="en-US" dirty="0"/>
              <a:t>Expenditure Minimization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4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Substitution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fact that apples are now relatively cheaper than oranges itself will send a signal to the consumer to…</a:t>
            </a:r>
          </a:p>
          <a:p>
            <a:pPr lvl="1"/>
            <a:r>
              <a:rPr lang="en-US" dirty="0"/>
              <a:t>Decrease the consumption of oranges, and</a:t>
            </a:r>
          </a:p>
          <a:p>
            <a:pPr lvl="1"/>
            <a:r>
              <a:rPr lang="en-US" dirty="0"/>
              <a:t>Increase the consumption of apples.</a:t>
            </a:r>
          </a:p>
          <a:p>
            <a:pPr lvl="3"/>
            <a:endParaRPr lang="en-US" sz="1000" dirty="0"/>
          </a:p>
          <a:p>
            <a:r>
              <a:rPr lang="en-US" dirty="0"/>
              <a:t>In other words, to </a:t>
            </a:r>
            <a:r>
              <a:rPr lang="en-US" b="1" u="sng" dirty="0"/>
              <a:t>substitute</a:t>
            </a:r>
            <a:r>
              <a:rPr lang="en-US" dirty="0"/>
              <a:t> oranges out in favor of the now relatively cheaper apples.</a:t>
            </a:r>
          </a:p>
          <a:p>
            <a:pPr lvl="3"/>
            <a:endParaRPr lang="en-US" sz="1000" dirty="0"/>
          </a:p>
          <a:p>
            <a:r>
              <a:rPr lang="en-US" dirty="0"/>
              <a:t>Therefore, this effect is called the “Substitution Effect.”</a:t>
            </a:r>
          </a:p>
          <a:p>
            <a:pPr lvl="3"/>
            <a:endParaRPr lang="en-US" sz="1000" dirty="0"/>
          </a:p>
          <a:p>
            <a:r>
              <a:rPr lang="en-US" dirty="0"/>
              <a:t>The substitution effect is </a:t>
            </a:r>
            <a:r>
              <a:rPr lang="en-US" b="1" u="sng" dirty="0"/>
              <a:t>always</a:t>
            </a:r>
            <a:r>
              <a:rPr lang="en-US" dirty="0"/>
              <a:t> negatively correlated with market prices.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Income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fact that the consumer’s purchasing power has increased will lead the consumer to…</a:t>
            </a:r>
          </a:p>
          <a:p>
            <a:pPr lvl="1"/>
            <a:r>
              <a:rPr lang="en-US" dirty="0"/>
              <a:t>Increase their consumption of apples, or</a:t>
            </a:r>
          </a:p>
          <a:p>
            <a:pPr lvl="1"/>
            <a:r>
              <a:rPr lang="en-US" dirty="0"/>
              <a:t>Decrease their consumption of apples?</a:t>
            </a:r>
          </a:p>
          <a:p>
            <a:pPr lvl="1"/>
            <a:r>
              <a:rPr lang="en-US" dirty="0"/>
              <a:t>The effect is not as clear-cut as the substitution effect.</a:t>
            </a:r>
          </a:p>
          <a:p>
            <a:pPr lvl="3"/>
            <a:endParaRPr lang="en-US" sz="1000" dirty="0"/>
          </a:p>
          <a:p>
            <a:r>
              <a:rPr lang="en-US" dirty="0"/>
              <a:t>The consumer’s increased purchasing power feels as if their </a:t>
            </a:r>
            <a:r>
              <a:rPr lang="en-US" b="1" u="sng" dirty="0"/>
              <a:t>income</a:t>
            </a:r>
            <a:r>
              <a:rPr lang="en-US" dirty="0"/>
              <a:t> increased.</a:t>
            </a:r>
          </a:p>
          <a:p>
            <a:pPr lvl="3"/>
            <a:endParaRPr lang="en-US" sz="1000" dirty="0"/>
          </a:p>
          <a:p>
            <a:r>
              <a:rPr lang="en-US" dirty="0"/>
              <a:t>Therefore, this effect is called the “Income Effect.”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Price, Substitution,</a:t>
            </a:r>
            <a:br>
              <a:rPr lang="en-US" dirty="0"/>
            </a:br>
            <a:r>
              <a:rPr lang="en-US" dirty="0"/>
              <a:t>and Income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01000" cy="4351338"/>
          </a:xfrm>
        </p:spPr>
        <p:txBody>
          <a:bodyPr>
            <a:normAutofit/>
          </a:bodyPr>
          <a:lstStyle/>
          <a:p>
            <a:r>
              <a:rPr lang="en-US" dirty="0"/>
              <a:t>The difference between the optimal number of apples the consumer would purchase before and after the price change is called the </a:t>
            </a:r>
            <a:r>
              <a:rPr lang="en-US" b="1" u="sng" dirty="0"/>
              <a:t>Price Effect</a:t>
            </a:r>
            <a:r>
              <a:rPr lang="en-US" dirty="0"/>
              <a:t>.</a:t>
            </a:r>
          </a:p>
          <a:p>
            <a:pPr lvl="3"/>
            <a:endParaRPr lang="en-US" dirty="0"/>
          </a:p>
          <a:p>
            <a:r>
              <a:rPr lang="en-US" dirty="0"/>
              <a:t>The </a:t>
            </a:r>
            <a:r>
              <a:rPr lang="en-US" b="1" u="sng" dirty="0"/>
              <a:t>Substitution Effect</a:t>
            </a:r>
            <a:r>
              <a:rPr lang="en-US" dirty="0"/>
              <a:t> is the effect of the change in relative prices, isolated away from the change in purchasing power.</a:t>
            </a:r>
          </a:p>
          <a:p>
            <a:pPr lvl="3"/>
            <a:endParaRPr lang="en-US" dirty="0"/>
          </a:p>
          <a:p>
            <a:r>
              <a:rPr lang="en-US" dirty="0"/>
              <a:t>The </a:t>
            </a:r>
            <a:r>
              <a:rPr lang="en-US" b="1" u="sng" dirty="0"/>
              <a:t>Income Effect</a:t>
            </a:r>
            <a:r>
              <a:rPr lang="en-US" dirty="0"/>
              <a:t> is the effect of the change in purchasing power, isolated away from the change in the relative prices.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010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b="1" u="sng" dirty="0"/>
                  <a:t>Price Effect</a:t>
                </a:r>
                <a:r>
                  <a:rPr lang="en-US" dirty="0"/>
                  <a:t> can be expressed as the </a:t>
                </a:r>
                <a:r>
                  <a:rPr lang="en-US" b="1" u="sng" dirty="0"/>
                  <a:t>sum of the Substitution Effect and the Income Effect</a:t>
                </a:r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call this relation the “Slutsky Equation.”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solidFill>
                      <a:srgbClr val="7030A0"/>
                    </a:solidFill>
                  </a:rPr>
                  <a:t>Formally, we state:</a:t>
                </a:r>
              </a:p>
              <a:p>
                <a:endParaRPr lang="en-US" sz="500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Price</m:t>
                              </m:r>
                              <m:r>
                                <a:rPr lang="en-US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Effect</m:t>
                              </m:r>
                            </m:e>
                          </m:eqArr>
                        </m:lim>
                      </m:limLow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n-US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Substitution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Effect</m:t>
                              </m:r>
                            </m:e>
                          </m:eqArr>
                        </m:lim>
                      </m:limLow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𝑀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⋅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Income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Effect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01000" cy="4351338"/>
              </a:xfrm>
              <a:blipFill>
                <a:blip r:embed="rId2"/>
                <a:stretch>
                  <a:fillRect l="-990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and </a:t>
            </a:r>
            <a:r>
              <a:rPr lang="en-US" dirty="0" err="1"/>
              <a:t>Hicksian</a:t>
            </a:r>
            <a:br>
              <a:rPr lang="en-US" dirty="0"/>
            </a:br>
            <a:r>
              <a:rPr lang="en-US" dirty="0"/>
              <a:t>Substitution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want to measure what it the effect of the altered relative prices, we run into a problem.</a:t>
            </a:r>
          </a:p>
          <a:p>
            <a:pPr lvl="3"/>
            <a:endParaRPr lang="en-US" sz="1000" dirty="0"/>
          </a:p>
          <a:p>
            <a:r>
              <a:rPr lang="en-US" dirty="0"/>
              <a:t>How can we </a:t>
            </a:r>
            <a:r>
              <a:rPr lang="en-US" b="1" u="sng" dirty="0"/>
              <a:t>decouple the effect of any change in relative prices to the changes in the purchasing power</a:t>
            </a:r>
            <a:r>
              <a:rPr lang="en-US" dirty="0"/>
              <a:t>?</a:t>
            </a:r>
          </a:p>
          <a:p>
            <a:pPr lvl="3"/>
            <a:endParaRPr lang="en-US" sz="1000" dirty="0"/>
          </a:p>
          <a:p>
            <a:r>
              <a:rPr lang="en-US" dirty="0"/>
              <a:t>A single change, the change in the market price of apples caused both effects to manifest.</a:t>
            </a:r>
          </a:p>
          <a:p>
            <a:pPr lvl="3"/>
            <a:endParaRPr lang="en-US" sz="1000" dirty="0"/>
          </a:p>
          <a:p>
            <a:r>
              <a:rPr lang="en-US" dirty="0"/>
              <a:t>Two methods: </a:t>
            </a:r>
          </a:p>
          <a:p>
            <a:pPr lvl="1"/>
            <a:r>
              <a:rPr lang="en-US" dirty="0"/>
              <a:t>The Slutsky Substitution Effect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Hicksian</a:t>
            </a:r>
            <a:r>
              <a:rPr lang="en-US" dirty="0"/>
              <a:t> Substitution Effect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9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Slutsky Substitution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way is to “adjust” the consumer’s income such that they can purchase the pre-price-change optimal bundle.</a:t>
            </a:r>
          </a:p>
          <a:p>
            <a:pPr lvl="3"/>
            <a:endParaRPr lang="en-US" sz="1000" dirty="0"/>
          </a:p>
          <a:p>
            <a:r>
              <a:rPr lang="en-US" dirty="0"/>
              <a:t>In our example, we had…</a:t>
            </a:r>
          </a:p>
          <a:p>
            <a:pPr lvl="1"/>
            <a:r>
              <a:rPr lang="en-US" dirty="0"/>
              <a:t>Income: $100</a:t>
            </a:r>
          </a:p>
          <a:p>
            <a:pPr lvl="1"/>
            <a:r>
              <a:rPr lang="en-US" dirty="0"/>
              <a:t>Original Price of Apples: $5</a:t>
            </a:r>
          </a:p>
          <a:p>
            <a:pPr lvl="1"/>
            <a:r>
              <a:rPr lang="en-US" dirty="0"/>
              <a:t>Updated Price of Apples: $3</a:t>
            </a:r>
          </a:p>
          <a:p>
            <a:pPr lvl="1"/>
            <a:r>
              <a:rPr lang="en-US" dirty="0"/>
              <a:t>Price of Oranges: $5</a:t>
            </a:r>
          </a:p>
          <a:p>
            <a:pPr lvl="1"/>
            <a:r>
              <a:rPr lang="en-US" dirty="0"/>
              <a:t>Original Bundle: 10 Apples, 10 Oranges</a:t>
            </a:r>
          </a:p>
          <a:p>
            <a:pPr lvl="1"/>
            <a:endParaRPr lang="en-US" sz="1000" dirty="0"/>
          </a:p>
          <a:p>
            <a:r>
              <a:rPr lang="en-US" dirty="0"/>
              <a:t>The original bundle, under the updated price is now </a:t>
            </a:r>
            <a:r>
              <a:rPr lang="en-US" dirty="0">
                <a:solidFill>
                  <a:srgbClr val="FF0000"/>
                </a:solidFill>
              </a:rPr>
              <a:t>$??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7799</TotalTime>
  <Words>2206</Words>
  <Application>Microsoft Office PowerPoint</Application>
  <PresentationFormat>On-screen Show (4:3)</PresentationFormat>
  <Paragraphs>377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Franklin Gothic Book</vt:lpstr>
      <vt:lpstr>Office Theme</vt:lpstr>
      <vt:lpstr>Consumer Theory:  Comparative Statics of UMP Part 3</vt:lpstr>
      <vt:lpstr>Recap of Previous Lectures</vt:lpstr>
      <vt:lpstr>Breaking Down the Effect of  Changes in the Market Prices</vt:lpstr>
      <vt:lpstr>The Substitution Effect</vt:lpstr>
      <vt:lpstr>The Income Effect</vt:lpstr>
      <vt:lpstr>The Price, Substitution, and Income Effects</vt:lpstr>
      <vt:lpstr>The Slutsky Equation</vt:lpstr>
      <vt:lpstr>The Slutsky and Hicksian Substitution Effect</vt:lpstr>
      <vt:lpstr>The Slutsky Substitution Effect</vt:lpstr>
      <vt:lpstr>The Slutsky Substitution Effect</vt:lpstr>
      <vt:lpstr>The Slutsky Substitution Effect</vt:lpstr>
      <vt:lpstr>The Slutsky Substitution Effect</vt:lpstr>
      <vt:lpstr>The Slutsky Substitution Effect</vt:lpstr>
      <vt:lpstr>The Hicksian Substitution Effect</vt:lpstr>
      <vt:lpstr>The Hicksian Substitution Effect</vt:lpstr>
      <vt:lpstr>The Hicksian Substitution Effect</vt:lpstr>
      <vt:lpstr>The Hicksian Substitution Effect</vt:lpstr>
      <vt:lpstr>Comparing the Two Methods</vt:lpstr>
      <vt:lpstr>Recap of Substitution Effects</vt:lpstr>
      <vt:lpstr>Income Effects</vt:lpstr>
      <vt:lpstr>Normal Goods and the Income Effect</vt:lpstr>
      <vt:lpstr>Income Effect for Normal Goods</vt:lpstr>
      <vt:lpstr>Inferior Goods and the Income Effect</vt:lpstr>
      <vt:lpstr>Income Effect for Inferior Goods</vt:lpstr>
      <vt:lpstr>Income Effect for Inferior Goods</vt:lpstr>
      <vt:lpstr>Giffen Goods and the Income Effect</vt:lpstr>
      <vt:lpstr>Income Effect for Giffen Goods</vt:lpstr>
      <vt:lpstr>Income Effect for Giffen Goods</vt:lpstr>
      <vt:lpstr>Types of Goods and their Substitution, Income, and Price Effects</vt:lpstr>
      <vt:lpstr>Hicksian Substitution and the Expenditure Minimization Problem</vt:lpstr>
      <vt:lpstr>The Expenditure Minimization Problem</vt:lpstr>
      <vt:lpstr>Recap of Today’s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108</cp:revision>
  <dcterms:created xsi:type="dcterms:W3CDTF">2023-08-17T23:00:51Z</dcterms:created>
  <dcterms:modified xsi:type="dcterms:W3CDTF">2024-09-03T18:56:58Z</dcterms:modified>
</cp:coreProperties>
</file>