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0"/>
  </p:notesMasterIdLst>
  <p:sldIdLst>
    <p:sldId id="256" r:id="rId2"/>
    <p:sldId id="358" r:id="rId3"/>
    <p:sldId id="385" r:id="rId4"/>
    <p:sldId id="373" r:id="rId5"/>
    <p:sldId id="376" r:id="rId6"/>
    <p:sldId id="377" r:id="rId7"/>
    <p:sldId id="378" r:id="rId8"/>
    <p:sldId id="379" r:id="rId9"/>
    <p:sldId id="380" r:id="rId10"/>
    <p:sldId id="381" r:id="rId11"/>
    <p:sldId id="363" r:id="rId12"/>
    <p:sldId id="364" r:id="rId13"/>
    <p:sldId id="365" r:id="rId14"/>
    <p:sldId id="366" r:id="rId15"/>
    <p:sldId id="382" r:id="rId16"/>
    <p:sldId id="383" r:id="rId17"/>
    <p:sldId id="384" r:id="rId18"/>
    <p:sldId id="387" r:id="rId19"/>
    <p:sldId id="388" r:id="rId20"/>
    <p:sldId id="390" r:id="rId21"/>
    <p:sldId id="391" r:id="rId22"/>
    <p:sldId id="393" r:id="rId23"/>
    <p:sldId id="392" r:id="rId24"/>
    <p:sldId id="394" r:id="rId25"/>
    <p:sldId id="395" r:id="rId26"/>
    <p:sldId id="396" r:id="rId27"/>
    <p:sldId id="397" r:id="rId28"/>
    <p:sldId id="39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5BCD"/>
    <a:srgbClr val="00FFFF"/>
    <a:srgbClr val="E05F65"/>
    <a:srgbClr val="F5CFD0"/>
    <a:srgbClr val="D42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18" Type="http://schemas.openxmlformats.org/officeDocument/2006/relationships/image" Target="../media/image49.png"/><Relationship Id="rId3" Type="http://schemas.openxmlformats.org/officeDocument/2006/relationships/image" Target="../media/image32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17" Type="http://schemas.openxmlformats.org/officeDocument/2006/relationships/image" Target="../media/image48.png"/><Relationship Id="rId2" Type="http://schemas.openxmlformats.org/officeDocument/2006/relationships/image" Target="../media/image29.png"/><Relationship Id="rId16" Type="http://schemas.openxmlformats.org/officeDocument/2006/relationships/image" Target="../media/image47.png"/><Relationship Id="rId20" Type="http://schemas.openxmlformats.org/officeDocument/2006/relationships/image" Target="../media/image5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10" Type="http://schemas.openxmlformats.org/officeDocument/2006/relationships/image" Target="../media/image41.png"/><Relationship Id="rId19" Type="http://schemas.openxmlformats.org/officeDocument/2006/relationships/image" Target="../media/image50.png"/><Relationship Id="rId4" Type="http://schemas.openxmlformats.org/officeDocument/2006/relationships/image" Target="../media/image33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46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4.png"/><Relationship Id="rId3" Type="http://schemas.openxmlformats.org/officeDocument/2006/relationships/image" Target="../media/image52.png"/><Relationship Id="rId7" Type="http://schemas.openxmlformats.org/officeDocument/2006/relationships/image" Target="../media/image61.png"/><Relationship Id="rId12" Type="http://schemas.openxmlformats.org/officeDocument/2006/relationships/image" Target="../media/image57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4.png"/><Relationship Id="rId11" Type="http://schemas.openxmlformats.org/officeDocument/2006/relationships/image" Target="../media/image63.png"/><Relationship Id="rId5" Type="http://schemas.openxmlformats.org/officeDocument/2006/relationships/image" Target="../media/image59.png"/><Relationship Id="rId15" Type="http://schemas.openxmlformats.org/officeDocument/2006/relationships/image" Target="../media/image66.png"/><Relationship Id="rId10" Type="http://schemas.openxmlformats.org/officeDocument/2006/relationships/image" Target="../media/image56.png"/><Relationship Id="rId4" Type="http://schemas.openxmlformats.org/officeDocument/2006/relationships/image" Target="../media/image53.png"/><Relationship Id="rId9" Type="http://schemas.openxmlformats.org/officeDocument/2006/relationships/image" Target="../media/image62.png"/><Relationship Id="rId14" Type="http://schemas.openxmlformats.org/officeDocument/2006/relationships/image" Target="../media/image6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13" Type="http://schemas.openxmlformats.org/officeDocument/2006/relationships/image" Target="../media/image80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12" Type="http://schemas.openxmlformats.org/officeDocument/2006/relationships/image" Target="../media/image79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3.png"/><Relationship Id="rId11" Type="http://schemas.openxmlformats.org/officeDocument/2006/relationships/image" Target="../media/image78.png"/><Relationship Id="rId5" Type="http://schemas.openxmlformats.org/officeDocument/2006/relationships/image" Target="../media/image72.png"/><Relationship Id="rId10" Type="http://schemas.openxmlformats.org/officeDocument/2006/relationships/image" Target="../media/image77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Relationship Id="rId14" Type="http://schemas.openxmlformats.org/officeDocument/2006/relationships/image" Target="../media/image8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sz="4200" dirty="0"/>
              <a:t>Consumer Theory: </a:t>
            </a:r>
            <a:br>
              <a:rPr lang="en-US" sz="4200" dirty="0"/>
            </a:br>
            <a:r>
              <a:rPr lang="en-US" sz="4200" dirty="0"/>
              <a:t>Comparative Statics of UMP Part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0CB9-F534-3D6F-9BC6-9619BDA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the UMP to the Demand Function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7594F-B25B-6AD8-F5DE-BB367F69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31803-E1E4-6584-1F32-913838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BDA70-9C04-988C-A9B5-79CBAC3E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  <p:pic>
        <p:nvPicPr>
          <p:cNvPr id="29" name="Content Placeholder 28" descr="A graph of a function&#10;&#10;Description automatically generated">
            <a:extLst>
              <a:ext uri="{FF2B5EF4-FFF2-40B4-BE49-F238E27FC236}">
                <a16:creationId xmlns:a16="http://schemas.microsoft.com/office/drawing/2014/main" id="{4E64D633-3F8A-A23B-872D-29DEEFA92A3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33309D55-F21E-5941-3CAD-CA0E19FF1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9" y="1825625"/>
            <a:ext cx="4118035" cy="4351338"/>
          </a:xfrm>
        </p:spPr>
        <p:txBody>
          <a:bodyPr/>
          <a:lstStyle/>
          <a:p>
            <a:r>
              <a:rPr lang="en-US" dirty="0"/>
              <a:t>We find the classical “downward sloping” demand curve.</a:t>
            </a:r>
          </a:p>
          <a:p>
            <a:pPr lvl="3"/>
            <a:endParaRPr lang="en-US" dirty="0"/>
          </a:p>
          <a:p>
            <a:r>
              <a:rPr lang="en-US" dirty="0"/>
              <a:t>Explains the relationship between the good’s price and quantity demanded.</a:t>
            </a:r>
          </a:p>
          <a:p>
            <a:pPr lvl="3"/>
            <a:endParaRPr lang="en-US" dirty="0"/>
          </a:p>
          <a:p>
            <a:r>
              <a:rPr lang="en-US" dirty="0"/>
              <a:t>This is called the (</a:t>
            </a:r>
            <a:r>
              <a:rPr lang="en-US" dirty="0" err="1"/>
              <a:t>Walrasian</a:t>
            </a:r>
            <a:r>
              <a:rPr lang="en-US" dirty="0"/>
              <a:t>) Demand curve.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18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0CB9-F534-3D6F-9BC6-9619BDA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Curve Basics</a:t>
            </a:r>
          </a:p>
        </p:txBody>
      </p:sp>
      <p:pic>
        <p:nvPicPr>
          <p:cNvPr id="9" name="Content Placeholder 8" descr="A graph of a line&#10;&#10;Description automatically generated">
            <a:extLst>
              <a:ext uri="{FF2B5EF4-FFF2-40B4-BE49-F238E27FC236}">
                <a16:creationId xmlns:a16="http://schemas.microsoft.com/office/drawing/2014/main" id="{6F53F16C-9469-C656-2DC8-AFE288951F3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8B3E222C-B11C-1836-340B-9A7D2B894B7A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4083529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Demand function for good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:</a:t>
                </a:r>
              </a:p>
              <a:p>
                <a:pPr lvl="3"/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: Price of Good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: Price of All Other Goods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: Consumer’s Income</a:t>
                </a:r>
              </a:p>
              <a:p>
                <a:pPr marL="0" indent="0">
                  <a:buNone/>
                </a:pPr>
                <a:endParaRPr lang="en-US" sz="1000" dirty="0"/>
              </a:p>
              <a:p>
                <a:r>
                  <a:rPr lang="en-US" dirty="0"/>
                  <a:t>For each price listed on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axis, the demand function gives us the “quantity demanded.”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8B3E222C-B11C-1836-340B-9A7D2B894B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4083529" cy="4351338"/>
              </a:xfrm>
              <a:blipFill>
                <a:blip r:embed="rId3"/>
                <a:stretch>
                  <a:fillRect l="-1940" t="-1821" r="-23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7594F-B25B-6AD8-F5DE-BB367F69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31803-E1E4-6584-1F32-913838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BDA70-9C04-988C-A9B5-79CBAC3E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  <p:pic>
        <p:nvPicPr>
          <p:cNvPr id="12" name="Content Placeholder 22">
            <a:extLst>
              <a:ext uri="{FF2B5EF4-FFF2-40B4-BE49-F238E27FC236}">
                <a16:creationId xmlns:a16="http://schemas.microsoft.com/office/drawing/2014/main" id="{04A4E11B-D166-6BB2-94BE-346BD0084F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3" name="Content Placeholder 24" descr="A graph of a line&#10;&#10;Description automatically generated">
            <a:extLst>
              <a:ext uri="{FF2B5EF4-FFF2-40B4-BE49-F238E27FC236}">
                <a16:creationId xmlns:a16="http://schemas.microsoft.com/office/drawing/2014/main" id="{6DB7F8A0-DB65-9811-8AB9-9540F19E12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90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0CB9-F534-3D6F-9BC6-9619BDA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The Demand Curve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7594F-B25B-6AD8-F5DE-BB367F69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31803-E1E4-6584-1F32-913838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BDA70-9C04-988C-A9B5-79CBAC3E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p:pic>
        <p:nvPicPr>
          <p:cNvPr id="31" name="Content Placeholder 30" descr="A graph of a function&#10;&#10;Description automatically generated">
            <a:extLst>
              <a:ext uri="{FF2B5EF4-FFF2-40B4-BE49-F238E27FC236}">
                <a16:creationId xmlns:a16="http://schemas.microsoft.com/office/drawing/2014/main" id="{6A2D5251-9835-EFB7-CFB2-35986FA7A0C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8">
                <a:extLst>
                  <a:ext uri="{FF2B5EF4-FFF2-40B4-BE49-F238E27FC236}">
                    <a16:creationId xmlns:a16="http://schemas.microsoft.com/office/drawing/2014/main" id="{92FE7177-FA88-2B57-5E14-50E9C150390D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Changes in the good’s own price leads to changes in the quantity demanded.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Graphically, “movements along the demand curve.”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</m:t>
                    </m:r>
                  </m:oMath>
                </a14:m>
                <a:r>
                  <a:rPr lang="en-US" dirty="0"/>
                  <a:t>, the quantity demanded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r>
                  <a:rPr lang="en-US" dirty="0"/>
                  <a:t>, the quantity demanded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29" name="Content Placeholder 28">
                <a:extLst>
                  <a:ext uri="{FF2B5EF4-FFF2-40B4-BE49-F238E27FC236}">
                    <a16:creationId xmlns:a16="http://schemas.microsoft.com/office/drawing/2014/main" id="{92FE7177-FA88-2B57-5E14-50E9C15039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038" t="-1821" r="-3762" b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Content Placeholder 8" descr="A graph of a function&#10;&#10;Description automatically generated">
            <a:extLst>
              <a:ext uri="{FF2B5EF4-FFF2-40B4-BE49-F238E27FC236}">
                <a16:creationId xmlns:a16="http://schemas.microsoft.com/office/drawing/2014/main" id="{FAB320F2-646A-7ABC-C9FC-DFB586112B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33" name="Content Placeholder 10" descr="A graph of a function&#10;&#10;Description automatically generated">
            <a:extLst>
              <a:ext uri="{FF2B5EF4-FFF2-40B4-BE49-F238E27FC236}">
                <a16:creationId xmlns:a16="http://schemas.microsoft.com/office/drawing/2014/main" id="{760D216B-AEBD-1D3C-CF07-86CD99C92B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38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0CB9-F534-3D6F-9BC6-9619BDA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The Demand Curve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7594F-B25B-6AD8-F5DE-BB367F69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31803-E1E4-6584-1F32-913838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BDA70-9C04-988C-A9B5-79CBAC3E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  <p:pic>
        <p:nvPicPr>
          <p:cNvPr id="17" name="Content Placeholder 16" descr="A graph of a line&#10;&#10;Description automatically generated">
            <a:extLst>
              <a:ext uri="{FF2B5EF4-FFF2-40B4-BE49-F238E27FC236}">
                <a16:creationId xmlns:a16="http://schemas.microsoft.com/office/drawing/2014/main" id="{3E6343E1-096B-FDEC-B8DC-4C2E7967551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DC01398C-EAA5-23E1-520E-27650E52106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Changes to the other arguments result in the shift of the demand curve to the left / right.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Demand curves shift to the right when…</a:t>
                </a:r>
              </a:p>
              <a:p>
                <a:pPr lvl="1"/>
                <a:r>
                  <a:rPr lang="en-US" dirty="0"/>
                  <a:t>Income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Substitutes’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Complements’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DC01398C-EAA5-23E1-520E-27650E5210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038" t="-1821" r="-1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Content Placeholder 8" descr="A diagram of a graph&#10;&#10;Description automatically generated">
            <a:extLst>
              <a:ext uri="{FF2B5EF4-FFF2-40B4-BE49-F238E27FC236}">
                <a16:creationId xmlns:a16="http://schemas.microsoft.com/office/drawing/2014/main" id="{0F6AA336-AC01-9890-EF2A-FE597A5337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0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0CB9-F534-3D6F-9BC6-9619BDA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The Demand Curve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7594F-B25B-6AD8-F5DE-BB367F69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31803-E1E4-6584-1F32-913838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BDA70-9C04-988C-A9B5-79CBAC3E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  <p:pic>
        <p:nvPicPr>
          <p:cNvPr id="18" name="Content Placeholder 17" descr="A graph of a line&#10;&#10;Description automatically generated">
            <a:extLst>
              <a:ext uri="{FF2B5EF4-FFF2-40B4-BE49-F238E27FC236}">
                <a16:creationId xmlns:a16="http://schemas.microsoft.com/office/drawing/2014/main" id="{1E00DCCE-0112-1FAE-E1F6-F889475455C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2">
                <a:extLst>
                  <a:ext uri="{FF2B5EF4-FFF2-40B4-BE49-F238E27FC236}">
                    <a16:creationId xmlns:a16="http://schemas.microsoft.com/office/drawing/2014/main" id="{304FB7CE-532A-6FDA-CB54-D6782B587882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Demand curves shift to the left when…</a:t>
                </a:r>
              </a:p>
              <a:p>
                <a:pPr lvl="1"/>
                <a:r>
                  <a:rPr lang="en-US" dirty="0"/>
                  <a:t>Income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Substitutes’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Complements’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We say the demand shifts to the left / right, instead of up / down.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For a given price, demand increases / decreases.</a:t>
                </a:r>
              </a:p>
            </p:txBody>
          </p:sp>
        </mc:Choice>
        <mc:Fallback xmlns="">
          <p:sp>
            <p:nvSpPr>
              <p:cNvPr id="23" name="Content Placeholder 22">
                <a:extLst>
                  <a:ext uri="{FF2B5EF4-FFF2-40B4-BE49-F238E27FC236}">
                    <a16:creationId xmlns:a16="http://schemas.microsoft.com/office/drawing/2014/main" id="{304FB7CE-532A-6FDA-CB54-D6782B5878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038" t="-1821" r="-470" b="-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Content Placeholder 19">
            <a:extLst>
              <a:ext uri="{FF2B5EF4-FFF2-40B4-BE49-F238E27FC236}">
                <a16:creationId xmlns:a16="http://schemas.microsoft.com/office/drawing/2014/main" id="{7CA371C8-6C4C-971D-9A85-6DDB1CBFB6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46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the Demand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We can apply methods we used to solve the Utility Maximization Problem to find the demand curve.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Suppose you are given the following problem: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Derive the demand function for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for a consumer participating in the market for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 The market prices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, respectively. The consumer has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as their income, and their utility function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3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58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the Demand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Set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to find the optimal ratio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𝐶𝑎</m:t>
                        </m:r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p>
                        </m:sSup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𝐶𝑏</m:t>
                        </m:r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p>
                        </m:sSup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𝑎𝑃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𝑏𝑃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⟹ 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800" dirty="0"/>
              </a:p>
              <a:p>
                <a:pPr lvl="3"/>
                <a:endParaRPr lang="en-US" sz="1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Insert the optimal ratio into the budget constraint.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 ⟹ 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den>
                        </m:f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⟹ 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1800" dirty="0"/>
              </a:p>
              <a:p>
                <a:pPr lvl="3"/>
                <a:endParaRPr lang="en-US" sz="1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Solve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den>
                    </m:f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endParaRPr lang="en-US" sz="18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2" t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86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Exercise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Suppose that the consumer participates in a market with two goods;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>
                    <a:solidFill>
                      <a:srgbClr val="FF0000"/>
                    </a:solidFill>
                  </a:rPr>
                  <a:t>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costs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for each unit, and </a:t>
                </a:r>
                <a:r>
                  <a:rPr lang="en-US" dirty="0">
                    <a:solidFill>
                      <a:srgbClr val="FF0000"/>
                    </a:solidFill>
                  </a:rPr>
                  <a:t>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costs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. The consumer’s </a:t>
                </a:r>
                <a:r>
                  <a:rPr lang="en-US" dirty="0">
                    <a:solidFill>
                      <a:srgbClr val="FF0000"/>
                    </a:solidFill>
                  </a:rPr>
                  <a:t>income is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. The consumer’s utility function is given as:</a:t>
                </a:r>
              </a:p>
              <a:p>
                <a:endParaRPr lang="en-US" sz="500" dirty="0"/>
              </a:p>
              <a:p>
                <a:endParaRPr lang="en-US" sz="1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Find the demand function for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727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0CB9-F534-3D6F-9BC6-9619BDA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Exercise Visualized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7594F-B25B-6AD8-F5DE-BB367F69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31803-E1E4-6584-1F32-913838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BDA70-9C04-988C-A9B5-79CBAC3E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  <p:pic>
        <p:nvPicPr>
          <p:cNvPr id="4" name="Content Placeholder 3" descr="A graph of a function&#10;&#10;Description automatically generated">
            <a:extLst>
              <a:ext uri="{FF2B5EF4-FFF2-40B4-BE49-F238E27FC236}">
                <a16:creationId xmlns:a16="http://schemas.microsoft.com/office/drawing/2014/main" id="{C456CA0D-8DD0-74EB-0B08-0616A61CF5D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6" name="Content Placeholder 9" descr="A graph of a function&#10;&#10;Description automatically generated">
            <a:extLst>
              <a:ext uri="{FF2B5EF4-FFF2-40B4-BE49-F238E27FC236}">
                <a16:creationId xmlns:a16="http://schemas.microsoft.com/office/drawing/2014/main" id="{FAD4EB7A-9FAC-4F83-FD92-9122891EF8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7" name="Content Placeholder 16" descr="A graph of a function&#10;&#10;Description automatically generated">
            <a:extLst>
              <a:ext uri="{FF2B5EF4-FFF2-40B4-BE49-F238E27FC236}">
                <a16:creationId xmlns:a16="http://schemas.microsoft.com/office/drawing/2014/main" id="{7362556A-070C-226F-A898-6F8BE0C98A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8" name="Content Placeholder 18" descr="A graph of a function&#10;&#10;Description automatically generated">
            <a:extLst>
              <a:ext uri="{FF2B5EF4-FFF2-40B4-BE49-F238E27FC236}">
                <a16:creationId xmlns:a16="http://schemas.microsoft.com/office/drawing/2014/main" id="{D14CD803-A9B4-BF92-8125-FB5D9ED779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9" name="Content Placeholder 24" descr="A graph of a function&#10;&#10;Description automatically generated">
            <a:extLst>
              <a:ext uri="{FF2B5EF4-FFF2-40B4-BE49-F238E27FC236}">
                <a16:creationId xmlns:a16="http://schemas.microsoft.com/office/drawing/2014/main" id="{42FB21A8-4EC8-AE49-8A80-53524B4867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20" name="Content Placeholder 26" descr="A graph of a function&#10;&#10;Description automatically generated">
            <a:extLst>
              <a:ext uri="{FF2B5EF4-FFF2-40B4-BE49-F238E27FC236}">
                <a16:creationId xmlns:a16="http://schemas.microsoft.com/office/drawing/2014/main" id="{71185281-0259-287B-2F0C-4AF019AC1F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21" name="Content Placeholder 32" descr="A graph of a function&#10;&#10;Description automatically generated">
            <a:extLst>
              <a:ext uri="{FF2B5EF4-FFF2-40B4-BE49-F238E27FC236}">
                <a16:creationId xmlns:a16="http://schemas.microsoft.com/office/drawing/2014/main" id="{13DE5C5A-9E75-DC9E-BC28-6C1344FC298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22" name="Content Placeholder 34" descr="A graph of a function&#10;&#10;Description automatically generated">
            <a:extLst>
              <a:ext uri="{FF2B5EF4-FFF2-40B4-BE49-F238E27FC236}">
                <a16:creationId xmlns:a16="http://schemas.microsoft.com/office/drawing/2014/main" id="{AD011C29-AD62-12AA-7485-96F9077C79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34251"/>
            <a:ext cx="3886200" cy="4318000"/>
          </a:xfrm>
          <a:prstGeom prst="rect">
            <a:avLst/>
          </a:prstGeom>
        </p:spPr>
      </p:pic>
      <p:pic>
        <p:nvPicPr>
          <p:cNvPr id="10" name="Content Placeholder 9" descr="A graph of a function&#10;&#10;Description automatically generated">
            <a:extLst>
              <a:ext uri="{FF2B5EF4-FFF2-40B4-BE49-F238E27FC236}">
                <a16:creationId xmlns:a16="http://schemas.microsoft.com/office/drawing/2014/main" id="{403B56AA-7BAC-ABE7-6B52-99D85387F7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</p:spPr>
      </p:pic>
      <p:pic>
        <p:nvPicPr>
          <p:cNvPr id="11" name="Content Placeholder 12" descr="A graph of a function&#10;&#10;Description automatically generated">
            <a:extLst>
              <a:ext uri="{FF2B5EF4-FFF2-40B4-BE49-F238E27FC236}">
                <a16:creationId xmlns:a16="http://schemas.microsoft.com/office/drawing/2014/main" id="{1C4D26D2-5740-70D2-BB6B-583CCD1E50B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34251"/>
            <a:ext cx="3886200" cy="4318000"/>
          </a:xfrm>
          <a:prstGeom prst="rect">
            <a:avLst/>
          </a:prstGeom>
        </p:spPr>
      </p:pic>
      <p:pic>
        <p:nvPicPr>
          <p:cNvPr id="12" name="Content Placeholder 23" descr="A graph of a function&#10;&#10;Description automatically generated">
            <a:extLst>
              <a:ext uri="{FF2B5EF4-FFF2-40B4-BE49-F238E27FC236}">
                <a16:creationId xmlns:a16="http://schemas.microsoft.com/office/drawing/2014/main" id="{E2E9FD8F-4453-A185-7819-40C13FCEF97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13" name="Content Placeholder 25" descr="A graph of a function&#10;&#10;Description automatically generated">
            <a:extLst>
              <a:ext uri="{FF2B5EF4-FFF2-40B4-BE49-F238E27FC236}">
                <a16:creationId xmlns:a16="http://schemas.microsoft.com/office/drawing/2014/main" id="{059AB71E-E5EE-46E4-423F-0007F8B6E9C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14" name="Content Placeholder 31" descr="A graph of a function&#10;&#10;Description automatically generated">
            <a:extLst>
              <a:ext uri="{FF2B5EF4-FFF2-40B4-BE49-F238E27FC236}">
                <a16:creationId xmlns:a16="http://schemas.microsoft.com/office/drawing/2014/main" id="{7E8636C4-8FAF-95BD-EC49-AB16CD6E461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15" name="Content Placeholder 33" descr="A graph of a function&#10;&#10;Description automatically generated">
            <a:extLst>
              <a:ext uri="{FF2B5EF4-FFF2-40B4-BE49-F238E27FC236}">
                <a16:creationId xmlns:a16="http://schemas.microsoft.com/office/drawing/2014/main" id="{462E5113-45CB-735A-D092-290BBE2985C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23" name="Content Placeholder 39" descr="A graph of a function&#10;&#10;Description automatically generated">
            <a:extLst>
              <a:ext uri="{FF2B5EF4-FFF2-40B4-BE49-F238E27FC236}">
                <a16:creationId xmlns:a16="http://schemas.microsoft.com/office/drawing/2014/main" id="{E419AD1C-C0D0-A0B5-E912-9DF47DB528E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24" name="Content Placeholder 41" descr="A graph of a function&#10;&#10;Description automatically generated">
            <a:extLst>
              <a:ext uri="{FF2B5EF4-FFF2-40B4-BE49-F238E27FC236}">
                <a16:creationId xmlns:a16="http://schemas.microsoft.com/office/drawing/2014/main" id="{78EF0BC4-1FF0-B9E4-2CD9-E76D2CCAF0F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25" name="Content Placeholder 47" descr="A graph of a function&#10;&#10;Description automatically generated">
            <a:extLst>
              <a:ext uri="{FF2B5EF4-FFF2-40B4-BE49-F238E27FC236}">
                <a16:creationId xmlns:a16="http://schemas.microsoft.com/office/drawing/2014/main" id="{4D54505E-ACA2-8987-A369-5A8A830E9FE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34251"/>
            <a:ext cx="3886200" cy="4318000"/>
          </a:xfrm>
          <a:prstGeom prst="rect">
            <a:avLst/>
          </a:prstGeom>
        </p:spPr>
      </p:pic>
      <p:pic>
        <p:nvPicPr>
          <p:cNvPr id="26" name="Content Placeholder 49" descr="A graph of a function&#10;&#10;Description automatically generated">
            <a:extLst>
              <a:ext uri="{FF2B5EF4-FFF2-40B4-BE49-F238E27FC236}">
                <a16:creationId xmlns:a16="http://schemas.microsoft.com/office/drawing/2014/main" id="{F9D9B405-C4F3-BA3F-C823-7C907600BBE2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34251"/>
            <a:ext cx="3886200" cy="4318000"/>
          </a:xfrm>
          <a:prstGeom prst="rect">
            <a:avLst/>
          </a:prstGeom>
        </p:spPr>
      </p:pic>
      <p:pic>
        <p:nvPicPr>
          <p:cNvPr id="28" name="Content Placeholder 55">
            <a:extLst>
              <a:ext uri="{FF2B5EF4-FFF2-40B4-BE49-F238E27FC236}">
                <a16:creationId xmlns:a16="http://schemas.microsoft.com/office/drawing/2014/main" id="{DFA65A63-DE6C-FEC1-FF4C-5A3A91BE6081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34251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41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23334-FD5D-C5E8-ABD7-D01592E8B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Curves of </a:t>
            </a:r>
            <a:br>
              <a:rPr lang="en-US" dirty="0"/>
            </a:br>
            <a:r>
              <a:rPr lang="en-US" dirty="0"/>
              <a:t>Special Utility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80901-6D0B-C9FE-9A48-F05C119A7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demand function for the two special utility functions we introduced earlier would look quite different from the Cobb-Douglas function’s results.</a:t>
            </a:r>
          </a:p>
          <a:p>
            <a:endParaRPr lang="en-US" dirty="0"/>
          </a:p>
          <a:p>
            <a:r>
              <a:rPr lang="en-US" dirty="0"/>
              <a:t>We will derive the demand function for consumers with the Linear and Leontief utility functions to observe the differences.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41BE5D-FEA8-E381-0F8A-3450E1D72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207AC-DD57-545A-5DB3-E5345EFFF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7C7A6-222A-93CD-BF26-8D82698A4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6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Previous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Comparative Statics of the UMP: Part 1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Changes in the consumer’s income.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Normal vs. Inferior Goods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Luxury vs. Necessary Goods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The Income Consumption Curve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The Engel Curve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5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Linear Utility Function</a:t>
            </a:r>
            <a:br>
              <a:rPr lang="en-US" dirty="0"/>
            </a:br>
            <a:r>
              <a:rPr lang="en-US" dirty="0"/>
              <a:t>and the Demand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Suppose that the consumer participates in a market with two goods;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>
                    <a:solidFill>
                      <a:srgbClr val="FF0000"/>
                    </a:solidFill>
                  </a:rPr>
                  <a:t>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costs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for each unit, and </a:t>
                </a:r>
                <a:r>
                  <a:rPr lang="en-US" dirty="0">
                    <a:solidFill>
                      <a:srgbClr val="FF0000"/>
                    </a:solidFill>
                  </a:rPr>
                  <a:t>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costs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. The consumer’s </a:t>
                </a:r>
                <a:r>
                  <a:rPr lang="en-US" dirty="0">
                    <a:solidFill>
                      <a:srgbClr val="FF0000"/>
                    </a:solidFill>
                  </a:rPr>
                  <a:t>income is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. The consumer’s utility function is given as:</a:t>
                </a:r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𝑏𝑦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1500" dirty="0"/>
              </a:p>
              <a:p>
                <a:r>
                  <a:rPr lang="en-US" dirty="0"/>
                  <a:t>Recall that we examined three possible relations between the MRS and Relative prices.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demand function will be “divided” into three distinct parts.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90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0CB9-F534-3D6F-9BC6-9619BDA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Linear Utility Function</a:t>
            </a:r>
            <a:br>
              <a:rPr lang="en-US" dirty="0"/>
            </a:br>
            <a:r>
              <a:rPr lang="en-US" dirty="0"/>
              <a:t>and the Demand Curve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7594F-B25B-6AD8-F5DE-BB367F69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31803-E1E4-6584-1F32-913838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BDA70-9C04-988C-A9B5-79CBAC3E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70E43EF7-40C5-B7A6-613E-C9E8E9470EE8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62759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type m:val="skw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, the consumer will spend their entire budget 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sz="1000" dirty="0"/>
              </a:p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, the consumer can purchase any combination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that exhaust their budget.</a:t>
                </a:r>
              </a:p>
              <a:p>
                <a:pPr lvl="3"/>
                <a:endParaRPr lang="en-US" sz="1000" dirty="0"/>
              </a:p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type m:val="skw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, the consumer will spend their entire budget on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70E43EF7-40C5-B7A6-613E-C9E8E9470E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62759" cy="4351338"/>
              </a:xfrm>
              <a:blipFill>
                <a:blip r:embed="rId2"/>
                <a:stretch>
                  <a:fillRect l="-2000" t="-1120" b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Content Placeholder 40" descr="A diagram of a line&#10;&#10;Description automatically generated">
            <a:extLst>
              <a:ext uri="{FF2B5EF4-FFF2-40B4-BE49-F238E27FC236}">
                <a16:creationId xmlns:a16="http://schemas.microsoft.com/office/drawing/2014/main" id="{89992FAA-ABA5-42EC-BEC1-E2C0CDCC7A8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42" name="Content Placeholder 9" descr="A graph of a line&#10;&#10;Description automatically generated">
            <a:extLst>
              <a:ext uri="{FF2B5EF4-FFF2-40B4-BE49-F238E27FC236}">
                <a16:creationId xmlns:a16="http://schemas.microsoft.com/office/drawing/2014/main" id="{9F4C2AB5-8302-CAE0-618E-6622C410DC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43" name="Content Placeholder 11" descr="A graph of a line&#10;&#10;Description automatically generated">
            <a:extLst>
              <a:ext uri="{FF2B5EF4-FFF2-40B4-BE49-F238E27FC236}">
                <a16:creationId xmlns:a16="http://schemas.microsoft.com/office/drawing/2014/main" id="{86FB0B23-BA5D-70B9-3A94-DA2DA8C644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44" name="Content Placeholder 17" descr="A graph of a function&#10;&#10;Description automatically generated">
            <a:extLst>
              <a:ext uri="{FF2B5EF4-FFF2-40B4-BE49-F238E27FC236}">
                <a16:creationId xmlns:a16="http://schemas.microsoft.com/office/drawing/2014/main" id="{9BC1AA37-9A53-856C-3932-FB1499324E0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41" y="1842294"/>
            <a:ext cx="3886200" cy="4318000"/>
          </a:xfrm>
          <a:prstGeom prst="rect">
            <a:avLst/>
          </a:prstGeom>
        </p:spPr>
      </p:pic>
      <p:pic>
        <p:nvPicPr>
          <p:cNvPr id="45" name="Content Placeholder 19" descr="A graph of a line&#10;&#10;Description automatically generated">
            <a:extLst>
              <a:ext uri="{FF2B5EF4-FFF2-40B4-BE49-F238E27FC236}">
                <a16:creationId xmlns:a16="http://schemas.microsoft.com/office/drawing/2014/main" id="{BCE90A4A-F546-BB45-FB08-DC2B9BE2FC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32" y="1842294"/>
            <a:ext cx="3886200" cy="4318000"/>
          </a:xfrm>
          <a:prstGeom prst="rect">
            <a:avLst/>
          </a:prstGeom>
        </p:spPr>
      </p:pic>
      <p:pic>
        <p:nvPicPr>
          <p:cNvPr id="46" name="Content Placeholder 25" descr="A graph of a function&#10;&#10;Description automatically generated">
            <a:extLst>
              <a:ext uri="{FF2B5EF4-FFF2-40B4-BE49-F238E27FC236}">
                <a16:creationId xmlns:a16="http://schemas.microsoft.com/office/drawing/2014/main" id="{4BF4B17D-5255-7DC0-606A-228324F100D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32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2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0CB9-F534-3D6F-9BC6-9619BDA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Linear Utility Function</a:t>
            </a:r>
            <a:br>
              <a:rPr lang="en-US" dirty="0"/>
            </a:br>
            <a:r>
              <a:rPr lang="en-US" dirty="0"/>
              <a:t>and the Demand Curve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7594F-B25B-6AD8-F5DE-BB367F69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31803-E1E4-6584-1F32-913838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BDA70-9C04-988C-A9B5-79CBAC3E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22</a:t>
            </a:fld>
            <a:endParaRPr lang="en-US" dirty="0"/>
          </a:p>
        </p:txBody>
      </p:sp>
      <p:pic>
        <p:nvPicPr>
          <p:cNvPr id="23" name="Content Placeholder 22" descr="A graph of a function&#10;&#10;Description automatically generated">
            <a:extLst>
              <a:ext uri="{FF2B5EF4-FFF2-40B4-BE49-F238E27FC236}">
                <a16:creationId xmlns:a16="http://schemas.microsoft.com/office/drawing/2014/main" id="{0CBDC87C-ACEB-1BC6-9411-1A94D36BD53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</p:spPr>
      </p:pic>
      <p:pic>
        <p:nvPicPr>
          <p:cNvPr id="21" name="Content Placeholder 20" descr="A diagram of a line&#10;&#10;Description automatically generated">
            <a:extLst>
              <a:ext uri="{FF2B5EF4-FFF2-40B4-BE49-F238E27FC236}">
                <a16:creationId xmlns:a16="http://schemas.microsoft.com/office/drawing/2014/main" id="{D2262AB6-2E51-2A31-AC90-78B2520C7DF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24" name="Content Placeholder 28" descr="A graph of a line&#10;&#10;Description automatically generated">
            <a:extLst>
              <a:ext uri="{FF2B5EF4-FFF2-40B4-BE49-F238E27FC236}">
                <a16:creationId xmlns:a16="http://schemas.microsoft.com/office/drawing/2014/main" id="{3F040C5C-7B59-2079-9890-A4D841517D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25" name="Content Placeholder 30" descr="A graph of a function&#10;&#10;Description automatically generated">
            <a:extLst>
              <a:ext uri="{FF2B5EF4-FFF2-40B4-BE49-F238E27FC236}">
                <a16:creationId xmlns:a16="http://schemas.microsoft.com/office/drawing/2014/main" id="{10FE46F6-B380-D6CE-26A1-D087577E9E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26" name="Content Placeholder 36" descr="A graph of a line&#10;&#10;Description automatically generated">
            <a:extLst>
              <a:ext uri="{FF2B5EF4-FFF2-40B4-BE49-F238E27FC236}">
                <a16:creationId xmlns:a16="http://schemas.microsoft.com/office/drawing/2014/main" id="{9894F93C-55B1-D63F-4A84-F6B5DE7516A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27" name="Content Placeholder 38" descr="A graph of a function&#10;&#10;Description automatically generated">
            <a:extLst>
              <a:ext uri="{FF2B5EF4-FFF2-40B4-BE49-F238E27FC236}">
                <a16:creationId xmlns:a16="http://schemas.microsoft.com/office/drawing/2014/main" id="{47556107-80B1-19AE-1DF6-6AE2B91DCB5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28" name="Content Placeholder 44" descr="A graph of a function&#10;&#10;Description automatically generated">
            <a:extLst>
              <a:ext uri="{FF2B5EF4-FFF2-40B4-BE49-F238E27FC236}">
                <a16:creationId xmlns:a16="http://schemas.microsoft.com/office/drawing/2014/main" id="{A46A5764-3022-5E0B-79DF-0E837CF8E1A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29" name="Content Placeholder 46" descr="A graph of a function&#10;&#10;Description automatically generated">
            <a:extLst>
              <a:ext uri="{FF2B5EF4-FFF2-40B4-BE49-F238E27FC236}">
                <a16:creationId xmlns:a16="http://schemas.microsoft.com/office/drawing/2014/main" id="{E900DA19-0EC2-8C5A-D8CC-22F84D85AEE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30" name="Content Placeholder 52" descr="A graph of a line&#10;&#10;Description automatically generated">
            <a:extLst>
              <a:ext uri="{FF2B5EF4-FFF2-40B4-BE49-F238E27FC236}">
                <a16:creationId xmlns:a16="http://schemas.microsoft.com/office/drawing/2014/main" id="{FBBFC5B7-3E5F-130E-C5C0-3635B610B40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31" name="Content Placeholder 54" descr="A graph of a function&#10;&#10;Description automatically generated">
            <a:extLst>
              <a:ext uri="{FF2B5EF4-FFF2-40B4-BE49-F238E27FC236}">
                <a16:creationId xmlns:a16="http://schemas.microsoft.com/office/drawing/2014/main" id="{92602BCA-E537-83F8-E74B-BB927C55FB8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38" name="Content Placeholder 60" descr="A graph of a function&#10;&#10;Description automatically generated">
            <a:extLst>
              <a:ext uri="{FF2B5EF4-FFF2-40B4-BE49-F238E27FC236}">
                <a16:creationId xmlns:a16="http://schemas.microsoft.com/office/drawing/2014/main" id="{EE261827-086B-9E9E-625B-43D85446DCB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39" name="Content Placeholder 62" descr="A graph of a function&#10;&#10;Description automatically generated">
            <a:extLst>
              <a:ext uri="{FF2B5EF4-FFF2-40B4-BE49-F238E27FC236}">
                <a16:creationId xmlns:a16="http://schemas.microsoft.com/office/drawing/2014/main" id="{A217276C-CC3D-BFED-E07F-AC3631DC190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43" name="Content Placeholder 88" descr="A diagram of lines and letters&#10;&#10;Description automatically generated">
            <a:extLst>
              <a:ext uri="{FF2B5EF4-FFF2-40B4-BE49-F238E27FC236}">
                <a16:creationId xmlns:a16="http://schemas.microsoft.com/office/drawing/2014/main" id="{81B8FE81-5A91-406A-F7A7-9A9FE5B9634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85" y="1842294"/>
            <a:ext cx="3886200" cy="4318000"/>
          </a:xfrm>
          <a:prstGeom prst="rect">
            <a:avLst/>
          </a:prstGeom>
        </p:spPr>
      </p:pic>
      <p:pic>
        <p:nvPicPr>
          <p:cNvPr id="44" name="Content Placeholder 90" descr="A graph of a function&#10;&#10;Description automatically generated">
            <a:extLst>
              <a:ext uri="{FF2B5EF4-FFF2-40B4-BE49-F238E27FC236}">
                <a16:creationId xmlns:a16="http://schemas.microsoft.com/office/drawing/2014/main" id="{513E92DD-B839-6455-731E-0E202163330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385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1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E8AC9-255B-9936-044B-6B6839726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Linear Utility Function</a:t>
            </a:r>
            <a:br>
              <a:rPr lang="en-US" dirty="0"/>
            </a:br>
            <a:r>
              <a:rPr lang="en-US" dirty="0"/>
              <a:t>and the Demand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EFC81E-D914-105C-6FFD-DFE29D3553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Demand Function when the underlying utility function is the Linear Utility Function can be expressed as: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0,                 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𝑤h𝑒𝑛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0, 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𝑃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𝑤h𝑒𝑛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𝑤h𝑒𝑛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EFC81E-D914-105C-6FFD-DFE29D3553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6F689-A57D-FA63-E232-DBADC45B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CD8A1-3D2A-1392-8E5F-D9AD30A2D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B2A90-1066-EE36-7392-47A8DB441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6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Leontief Utility Function</a:t>
            </a:r>
            <a:br>
              <a:rPr lang="en-US" dirty="0"/>
            </a:br>
            <a:r>
              <a:rPr lang="en-US" dirty="0"/>
              <a:t>and the Demand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Suppose that the consumer participates in a market with two goods;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>
                    <a:solidFill>
                      <a:srgbClr val="FF0000"/>
                    </a:solidFill>
                  </a:rPr>
                  <a:t>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costs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for each unit, and </a:t>
                </a:r>
                <a:r>
                  <a:rPr lang="en-US" dirty="0">
                    <a:solidFill>
                      <a:srgbClr val="FF0000"/>
                    </a:solidFill>
                  </a:rPr>
                  <a:t>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costs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. The consumer’s </a:t>
                </a:r>
                <a:r>
                  <a:rPr lang="en-US" dirty="0">
                    <a:solidFill>
                      <a:srgbClr val="FF0000"/>
                    </a:solidFill>
                  </a:rPr>
                  <a:t>income is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. The consumer’s utility function is given as:</a:t>
                </a:r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min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⁡{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1500" dirty="0"/>
              </a:p>
              <a:p>
                <a:r>
                  <a:rPr lang="en-US" dirty="0"/>
                  <a:t>Recall that the rules for finding the optimal bundles for the Leontief Utility Function is to set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𝑏𝑦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16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the Demand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Set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𝑏𝑦</m:t>
                    </m:r>
                  </m:oMath>
                </a14:m>
                <a:r>
                  <a:rPr lang="en-US" dirty="0"/>
                  <a:t> to find the optimal ratio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  ⟹  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800" dirty="0"/>
              </a:p>
              <a:p>
                <a:pPr lvl="3"/>
                <a:endParaRPr lang="en-US" sz="1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Insert the optimal ratio into the budget constraint.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 ⟹ 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⟹ 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1800" dirty="0"/>
              </a:p>
              <a:p>
                <a:pPr lvl="3"/>
                <a:endParaRPr lang="en-US" sz="1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Solve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18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2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28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0CB9-F534-3D6F-9BC6-9619BDA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Leontief Utility Function</a:t>
            </a:r>
            <a:br>
              <a:rPr lang="en-US" dirty="0"/>
            </a:br>
            <a:r>
              <a:rPr lang="en-US" dirty="0"/>
              <a:t>and the Demand Curve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7594F-B25B-6AD8-F5DE-BB367F69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31803-E1E4-6584-1F32-913838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BDA70-9C04-988C-A9B5-79CBAC3E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26</a:t>
            </a:fld>
            <a:endParaRPr lang="en-US" dirty="0"/>
          </a:p>
        </p:txBody>
      </p:sp>
      <p:pic>
        <p:nvPicPr>
          <p:cNvPr id="13" name="Content Placeholder 12" descr="A graph of a function&#10;&#10;Description automatically generated">
            <a:extLst>
              <a:ext uri="{FF2B5EF4-FFF2-40B4-BE49-F238E27FC236}">
                <a16:creationId xmlns:a16="http://schemas.microsoft.com/office/drawing/2014/main" id="{5CFCEADC-FAD5-D8B1-BCDF-1CB0F7F8025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</p:spPr>
      </p:pic>
      <p:pic>
        <p:nvPicPr>
          <p:cNvPr id="11" name="Content Placeholder 10" descr="A diagram of a graph&#10;&#10;Description automatically generated">
            <a:extLst>
              <a:ext uri="{FF2B5EF4-FFF2-40B4-BE49-F238E27FC236}">
                <a16:creationId xmlns:a16="http://schemas.microsoft.com/office/drawing/2014/main" id="{D3314626-B41F-E474-3C77-26821AD0EC3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4" name="Content Placeholder 10" descr="A graph of a function&#10;&#10;Description automatically generated">
            <a:extLst>
              <a:ext uri="{FF2B5EF4-FFF2-40B4-BE49-F238E27FC236}">
                <a16:creationId xmlns:a16="http://schemas.microsoft.com/office/drawing/2014/main" id="{DBFF8F0A-5F55-72D5-92D5-FB6D85F1F5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15" name="Content Placeholder 7" descr="A graph of a function&#10;&#10;Description automatically generated">
            <a:extLst>
              <a:ext uri="{FF2B5EF4-FFF2-40B4-BE49-F238E27FC236}">
                <a16:creationId xmlns:a16="http://schemas.microsoft.com/office/drawing/2014/main" id="{D9DB9D65-4A83-821D-62B4-B9335C1595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6" name="Content Placeholder 16" descr="A graph of a function&#10;&#10;Description automatically generated">
            <a:extLst>
              <a:ext uri="{FF2B5EF4-FFF2-40B4-BE49-F238E27FC236}">
                <a16:creationId xmlns:a16="http://schemas.microsoft.com/office/drawing/2014/main" id="{38BA285E-BBDC-B379-02A8-BEFF74039A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7" name="Content Placeholder 18" descr="A graph of a function&#10;&#10;Description automatically generated">
            <a:extLst>
              <a:ext uri="{FF2B5EF4-FFF2-40B4-BE49-F238E27FC236}">
                <a16:creationId xmlns:a16="http://schemas.microsoft.com/office/drawing/2014/main" id="{9748921F-E89E-03B9-D408-948A67213A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18" name="Content Placeholder 24" descr="A graph of a function&#10;&#10;Description automatically generated">
            <a:extLst>
              <a:ext uri="{FF2B5EF4-FFF2-40B4-BE49-F238E27FC236}">
                <a16:creationId xmlns:a16="http://schemas.microsoft.com/office/drawing/2014/main" id="{7CC2526A-21D7-67C8-ED0B-050E0B4AD1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9" name="Content Placeholder 26" descr="A graph of a function&#10;&#10;Description automatically generated">
            <a:extLst>
              <a:ext uri="{FF2B5EF4-FFF2-40B4-BE49-F238E27FC236}">
                <a16:creationId xmlns:a16="http://schemas.microsoft.com/office/drawing/2014/main" id="{B4E1F01A-95E3-9DC7-08E8-382ABAE38B1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20" name="Content Placeholder 32" descr="A graph of a function&#10;&#10;Description automatically generated">
            <a:extLst>
              <a:ext uri="{FF2B5EF4-FFF2-40B4-BE49-F238E27FC236}">
                <a16:creationId xmlns:a16="http://schemas.microsoft.com/office/drawing/2014/main" id="{73CF3562-4BE6-74CD-E1A2-1FF26C05021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22" name="Content Placeholder 34" descr="A graph of a function&#10;&#10;Description automatically generated">
            <a:extLst>
              <a:ext uri="{FF2B5EF4-FFF2-40B4-BE49-F238E27FC236}">
                <a16:creationId xmlns:a16="http://schemas.microsoft.com/office/drawing/2014/main" id="{EA1B22B5-BC2D-9090-60DD-62511D787B6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32" name="Content Placeholder 40" descr="A graph of a budget line&#10;&#10;Description automatically generated">
            <a:extLst>
              <a:ext uri="{FF2B5EF4-FFF2-40B4-BE49-F238E27FC236}">
                <a16:creationId xmlns:a16="http://schemas.microsoft.com/office/drawing/2014/main" id="{E3BC4012-B087-F472-6F17-3D1BC6902A5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33" name="Content Placeholder 42" descr="A graph of a function&#10;&#10;Description automatically generated">
            <a:extLst>
              <a:ext uri="{FF2B5EF4-FFF2-40B4-BE49-F238E27FC236}">
                <a16:creationId xmlns:a16="http://schemas.microsoft.com/office/drawing/2014/main" id="{A1202EBF-60BE-77CD-4A5B-3691104CD24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34" name="Content Placeholder 48">
            <a:extLst>
              <a:ext uri="{FF2B5EF4-FFF2-40B4-BE49-F238E27FC236}">
                <a16:creationId xmlns:a16="http://schemas.microsoft.com/office/drawing/2014/main" id="{E667954E-7E7C-8E8C-FF17-9CEE75B5517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12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Today’s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Comparative Statics of the UMP: Part 2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Ordinary vs. </a:t>
            </a:r>
            <a:r>
              <a:rPr lang="en-US" dirty="0" err="1"/>
              <a:t>Giffen</a:t>
            </a:r>
            <a:r>
              <a:rPr lang="en-US" dirty="0"/>
              <a:t> Goods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The Price Consumption Curve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The Demand Curve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Deriving the Demand Function</a:t>
            </a:r>
          </a:p>
          <a:p>
            <a:pPr lvl="2"/>
            <a:r>
              <a:rPr lang="en-US" dirty="0"/>
              <a:t>Cobb Douglas</a:t>
            </a:r>
          </a:p>
          <a:p>
            <a:pPr lvl="2"/>
            <a:r>
              <a:rPr lang="en-US" dirty="0"/>
              <a:t>Linear</a:t>
            </a:r>
          </a:p>
          <a:p>
            <a:pPr lvl="2"/>
            <a:r>
              <a:rPr lang="en-US" dirty="0"/>
              <a:t>Leontief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1972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Preview of Next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Comparative Statics of the UMP: Part 3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Breaking down the Price Effect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The Substitution Effect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The Income Effect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Compensated Demand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83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Comparative Statics of the UMP: Part 2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Changes in the market price(s).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Ordinary vs. </a:t>
            </a:r>
            <a:r>
              <a:rPr lang="en-US" dirty="0" err="1"/>
              <a:t>Giffen</a:t>
            </a:r>
            <a:r>
              <a:rPr lang="en-US" dirty="0"/>
              <a:t> Goods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Price Consumption Curve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Demand Curve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Deriving the Demand Function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451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0D30CB9-F534-3D6F-9BC6-9619BDA9D6B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UMP: Changes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0D30CB9-F534-3D6F-9BC6-9619BDA9D6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7594F-B25B-6AD8-F5DE-BB367F69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31803-E1E4-6584-1F32-913838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BDA70-9C04-988C-A9B5-79CBAC3E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2">
                <a:extLst>
                  <a:ext uri="{FF2B5EF4-FFF2-40B4-BE49-F238E27FC236}">
                    <a16:creationId xmlns:a16="http://schemas.microsoft.com/office/drawing/2014/main" id="{304FB7CE-532A-6FDA-CB54-D6782B587882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4040397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Suppose that the price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increases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budget set contracts, and the budget line pivots.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old bundle is no longer feasible for the consumer.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consumer moves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drops down to a lower utility level 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3" name="Content Placeholder 22">
                <a:extLst>
                  <a:ext uri="{FF2B5EF4-FFF2-40B4-BE49-F238E27FC236}">
                    <a16:creationId xmlns:a16="http://schemas.microsoft.com/office/drawing/2014/main" id="{304FB7CE-532A-6FDA-CB54-D6782B5878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4040397" cy="4351338"/>
              </a:xfrm>
              <a:blipFill>
                <a:blip r:embed="rId3"/>
                <a:stretch>
                  <a:fillRect l="-1961" t="-1821" r="-302" b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Content Placeholder 13" descr="A graph of a function&#10;&#10;Description automatically generated">
            <a:extLst>
              <a:ext uri="{FF2B5EF4-FFF2-40B4-BE49-F238E27FC236}">
                <a16:creationId xmlns:a16="http://schemas.microsoft.com/office/drawing/2014/main" id="{73902C04-5B5C-8A85-D444-CC93E66D21D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8" name="Content Placeholder 21" descr="A graph of a function&#10;&#10;Description automatically generated">
            <a:extLst>
              <a:ext uri="{FF2B5EF4-FFF2-40B4-BE49-F238E27FC236}">
                <a16:creationId xmlns:a16="http://schemas.microsoft.com/office/drawing/2014/main" id="{7D7E96BE-4C2C-6FD1-BB5D-98DDA7E9CF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3" name="Content Placeholder 10" descr="A graph of a function&#10;&#10;Description automatically generated">
            <a:extLst>
              <a:ext uri="{FF2B5EF4-FFF2-40B4-BE49-F238E27FC236}">
                <a16:creationId xmlns:a16="http://schemas.microsoft.com/office/drawing/2014/main" id="{E2BB952A-8490-F956-4750-1031E664AC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48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0CB9-F534-3D6F-9BC6-9619BDA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Goods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7594F-B25B-6AD8-F5DE-BB367F69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31803-E1E4-6584-1F32-913838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BDA70-9C04-988C-A9B5-79CBAC3E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8">
                <a:extLst>
                  <a:ext uri="{FF2B5EF4-FFF2-40B4-BE49-F238E27FC236}">
                    <a16:creationId xmlns:a16="http://schemas.microsoft.com/office/drawing/2014/main" id="{A38DE441-F857-528C-863E-11DF04685838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If the consumption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falls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increases, then we call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 “</a:t>
                </a:r>
                <a:r>
                  <a:rPr lang="en-US" b="1" u="sng" dirty="0"/>
                  <a:t>ordinary good</a:t>
                </a:r>
                <a:r>
                  <a:rPr lang="en-US" dirty="0"/>
                  <a:t>.”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A good is also “ordinary” when its consumption increases as its price decreases.</a:t>
                </a:r>
              </a:p>
            </p:txBody>
          </p:sp>
        </mc:Choice>
        <mc:Fallback xmlns="">
          <p:sp>
            <p:nvSpPr>
              <p:cNvPr id="29" name="Content Placeholder 28">
                <a:extLst>
                  <a:ext uri="{FF2B5EF4-FFF2-40B4-BE49-F238E27FC236}">
                    <a16:creationId xmlns:a16="http://schemas.microsoft.com/office/drawing/2014/main" id="{A38DE441-F857-528C-863E-11DF046858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3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Content Placeholder 34" descr="A graph of a function&#10;&#10;Description automatically generated">
            <a:extLst>
              <a:ext uri="{FF2B5EF4-FFF2-40B4-BE49-F238E27FC236}">
                <a16:creationId xmlns:a16="http://schemas.microsoft.com/office/drawing/2014/main" id="{DCCD314F-4311-2198-B02D-E13F33FC4C3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15912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0CB9-F534-3D6F-9BC6-9619BDA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Giffen</a:t>
            </a:r>
            <a:r>
              <a:rPr lang="en-US" dirty="0"/>
              <a:t> Goods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7594F-B25B-6AD8-F5DE-BB367F69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31803-E1E4-6584-1F32-913838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BDA70-9C04-988C-A9B5-79CBAC3E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8">
                <a:extLst>
                  <a:ext uri="{FF2B5EF4-FFF2-40B4-BE49-F238E27FC236}">
                    <a16:creationId xmlns:a16="http://schemas.microsoft.com/office/drawing/2014/main" id="{A38DE441-F857-528C-863E-11DF04685838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50" y="1825625"/>
                <a:ext cx="4100782" cy="4351338"/>
              </a:xfrm>
            </p:spPr>
            <p:txBody>
              <a:bodyPr/>
              <a:lstStyle/>
              <a:p>
                <a:r>
                  <a:rPr lang="en-US" dirty="0"/>
                  <a:t>If the consumption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falls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decreases, then we call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 “</a:t>
                </a:r>
                <a:r>
                  <a:rPr lang="en-US" b="1" u="sng" dirty="0" err="1"/>
                  <a:t>Giffen</a:t>
                </a:r>
                <a:r>
                  <a:rPr lang="en-US" b="1" u="sng" dirty="0"/>
                  <a:t> good</a:t>
                </a:r>
                <a:r>
                  <a:rPr lang="en-US" dirty="0"/>
                  <a:t>.”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Staple foods of income-restricted regions?</a:t>
                </a:r>
              </a:p>
              <a:p>
                <a:pPr lvl="1"/>
                <a:r>
                  <a:rPr lang="en-US" dirty="0"/>
                  <a:t>If the price of instant ramen falls substantially…</a:t>
                </a:r>
              </a:p>
              <a:p>
                <a:pPr lvl="1"/>
                <a:r>
                  <a:rPr lang="en-US" dirty="0"/>
                  <a:t>Income-restricted households may decrease their consumption of ramen…</a:t>
                </a:r>
              </a:p>
              <a:p>
                <a:pPr lvl="1"/>
                <a:r>
                  <a:rPr lang="en-US" dirty="0"/>
                  <a:t>For more healthy options?</a:t>
                </a:r>
              </a:p>
            </p:txBody>
          </p:sp>
        </mc:Choice>
        <mc:Fallback xmlns="">
          <p:sp>
            <p:nvSpPr>
              <p:cNvPr id="29" name="Content Placeholder 28">
                <a:extLst>
                  <a:ext uri="{FF2B5EF4-FFF2-40B4-BE49-F238E27FC236}">
                    <a16:creationId xmlns:a16="http://schemas.microsoft.com/office/drawing/2014/main" id="{A38DE441-F857-528C-863E-11DF046858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50" y="1825625"/>
                <a:ext cx="4100782" cy="4351338"/>
              </a:xfrm>
              <a:blipFill>
                <a:blip r:embed="rId2"/>
                <a:stretch>
                  <a:fillRect l="-1932" t="-1821" r="-1634" b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Content Placeholder 8" descr="A paper with text on it&#10;&#10;Description automatically generated">
            <a:extLst>
              <a:ext uri="{FF2B5EF4-FFF2-40B4-BE49-F238E27FC236}">
                <a16:creationId xmlns:a16="http://schemas.microsoft.com/office/drawing/2014/main" id="{9990AEA3-5731-D4F1-87AD-13A977AE48E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391133"/>
            <a:ext cx="3886200" cy="3220321"/>
          </a:xfrm>
        </p:spPr>
      </p:pic>
    </p:spTree>
    <p:extLst>
      <p:ext uri="{BB962C8B-B14F-4D97-AF65-F5344CB8AC3E}">
        <p14:creationId xmlns:p14="http://schemas.microsoft.com/office/powerpoint/2010/main" val="156621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Goods vs. </a:t>
            </a:r>
            <a:r>
              <a:rPr lang="en-US" dirty="0" err="1"/>
              <a:t>Giffen</a:t>
            </a:r>
            <a:r>
              <a:rPr lang="en-US" dirty="0"/>
              <a:t> Goods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Ordinary Goods: </a:t>
            </a:r>
          </a:p>
          <a:p>
            <a:pPr lvl="1"/>
            <a:r>
              <a:rPr lang="en-US" dirty="0"/>
              <a:t>Price Elasticity of Demand is less than 0.</a:t>
            </a:r>
          </a:p>
          <a:p>
            <a:pPr lvl="1"/>
            <a:r>
              <a:rPr lang="en-US" dirty="0"/>
              <a:t>Consumption increases as Price decreases.</a:t>
            </a:r>
          </a:p>
          <a:p>
            <a:pPr lvl="1"/>
            <a:r>
              <a:rPr lang="en-US" dirty="0"/>
              <a:t>Consumption decreases as Price increases.</a:t>
            </a:r>
          </a:p>
          <a:p>
            <a:pPr lvl="4"/>
            <a:endParaRPr lang="en-US" sz="1500" dirty="0"/>
          </a:p>
          <a:p>
            <a:r>
              <a:rPr lang="en-US" dirty="0" err="1"/>
              <a:t>Giffen</a:t>
            </a:r>
            <a:r>
              <a:rPr lang="en-US" dirty="0"/>
              <a:t> Goods:</a:t>
            </a:r>
          </a:p>
          <a:p>
            <a:pPr lvl="1"/>
            <a:r>
              <a:rPr lang="en-US" dirty="0"/>
              <a:t>Price Elasticity of Demand is greater than 0.</a:t>
            </a:r>
          </a:p>
          <a:p>
            <a:pPr lvl="1"/>
            <a:r>
              <a:rPr lang="en-US" dirty="0"/>
              <a:t>Consumption increases as Price increases.</a:t>
            </a:r>
          </a:p>
          <a:p>
            <a:pPr lvl="1"/>
            <a:r>
              <a:rPr lang="en-US" dirty="0"/>
              <a:t>Consumption decreases as Price decreases.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14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0CB9-F534-3D6F-9BC6-9619BDA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Price Consumption Curve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7594F-B25B-6AD8-F5DE-BB367F69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31803-E1E4-6584-1F32-913838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BDA70-9C04-988C-A9B5-79CBAC3E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2">
                <a:extLst>
                  <a:ext uri="{FF2B5EF4-FFF2-40B4-BE49-F238E27FC236}">
                    <a16:creationId xmlns:a16="http://schemas.microsoft.com/office/drawing/2014/main" id="{304FB7CE-532A-6FDA-CB54-D6782B587882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4040397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Given some level of income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and price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…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For each possible price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we can find the corresponding “optimal” quantity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If we connect all optimal points, we find the “</a:t>
                </a:r>
                <a:r>
                  <a:rPr lang="en-US" b="1" u="sng" dirty="0"/>
                  <a:t>Price Consumption Curve (PCC).”</a:t>
                </a:r>
              </a:p>
            </p:txBody>
          </p:sp>
        </mc:Choice>
        <mc:Fallback xmlns="">
          <p:sp>
            <p:nvSpPr>
              <p:cNvPr id="23" name="Content Placeholder 22">
                <a:extLst>
                  <a:ext uri="{FF2B5EF4-FFF2-40B4-BE49-F238E27FC236}">
                    <a16:creationId xmlns:a16="http://schemas.microsoft.com/office/drawing/2014/main" id="{304FB7CE-532A-6FDA-CB54-D6782B5878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4040397" cy="4351338"/>
              </a:xfrm>
              <a:blipFill>
                <a:blip r:embed="rId2"/>
                <a:stretch>
                  <a:fillRect l="-1961" t="-1821" r="-13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Content Placeholder 19" descr="A graph of a function&#10;&#10;Description automatically generated">
            <a:extLst>
              <a:ext uri="{FF2B5EF4-FFF2-40B4-BE49-F238E27FC236}">
                <a16:creationId xmlns:a16="http://schemas.microsoft.com/office/drawing/2014/main" id="{C63D352F-2EF8-CD30-8AA0-A909378525A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21" name="Content Placeholder 8" descr="A graph of a function&#10;&#10;Description automatically generated">
            <a:extLst>
              <a:ext uri="{FF2B5EF4-FFF2-40B4-BE49-F238E27FC236}">
                <a16:creationId xmlns:a16="http://schemas.microsoft.com/office/drawing/2014/main" id="{AAC00B54-7CE1-7972-174F-D557EE21DF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82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0CB9-F534-3D6F-9BC6-9619BDA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PCC and the Demand Curve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7594F-B25B-6AD8-F5DE-BB367F69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31803-E1E4-6584-1F32-913838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BDA70-9C04-988C-A9B5-79CBAC3E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  <p:pic>
        <p:nvPicPr>
          <p:cNvPr id="4" name="Content Placeholder 3" descr="A graph of a function&#10;&#10;Description automatically generated">
            <a:extLst>
              <a:ext uri="{FF2B5EF4-FFF2-40B4-BE49-F238E27FC236}">
                <a16:creationId xmlns:a16="http://schemas.microsoft.com/office/drawing/2014/main" id="{8E71B63D-49FD-27E8-2FCC-39D4FFF3BAF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9" name="Content Placeholder 8" descr="A graph of a function&#10;&#10;Description automatically generated">
            <a:extLst>
              <a:ext uri="{FF2B5EF4-FFF2-40B4-BE49-F238E27FC236}">
                <a16:creationId xmlns:a16="http://schemas.microsoft.com/office/drawing/2014/main" id="{0F8E555C-15C6-FBF8-2936-FCCACC59E14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</p:spPr>
      </p:pic>
      <p:pic>
        <p:nvPicPr>
          <p:cNvPr id="10" name="Content Placeholder 12" descr="A graph of a function&#10;&#10;Description automatically generated">
            <a:extLst>
              <a:ext uri="{FF2B5EF4-FFF2-40B4-BE49-F238E27FC236}">
                <a16:creationId xmlns:a16="http://schemas.microsoft.com/office/drawing/2014/main" id="{56A2D7C2-C6D1-F3B0-AD93-5EF3994B47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1" name="Content Placeholder 14" descr="A graph of a function&#10;&#10;Description automatically generated">
            <a:extLst>
              <a:ext uri="{FF2B5EF4-FFF2-40B4-BE49-F238E27FC236}">
                <a16:creationId xmlns:a16="http://schemas.microsoft.com/office/drawing/2014/main" id="{0A91C6E0-3287-EE29-3531-71D4B1258A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  <p:pic>
        <p:nvPicPr>
          <p:cNvPr id="12" name="Content Placeholder 20" descr="A diagram of a function&#10;&#10;Description automatically generated">
            <a:extLst>
              <a:ext uri="{FF2B5EF4-FFF2-40B4-BE49-F238E27FC236}">
                <a16:creationId xmlns:a16="http://schemas.microsoft.com/office/drawing/2014/main" id="{50410795-7ACB-8FBE-15C4-EDBDC5D03B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4" name="Content Placeholder 22" descr="A graph of a function&#10;&#10;Description automatically generated">
            <a:extLst>
              <a:ext uri="{FF2B5EF4-FFF2-40B4-BE49-F238E27FC236}">
                <a16:creationId xmlns:a16="http://schemas.microsoft.com/office/drawing/2014/main" id="{023840A0-541F-21ED-3ECF-069B9FC3124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37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5941</TotalTime>
  <Words>1466</Words>
  <Application>Microsoft Office PowerPoint</Application>
  <PresentationFormat>On-screen Show (4:3)</PresentationFormat>
  <Paragraphs>271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Cambria Math</vt:lpstr>
      <vt:lpstr>Franklin Gothic Book</vt:lpstr>
      <vt:lpstr>Office Theme</vt:lpstr>
      <vt:lpstr>Consumer Theory:  Comparative Statics of UMP Part 2</vt:lpstr>
      <vt:lpstr>Review of Previous Lecture</vt:lpstr>
      <vt:lpstr>Today’s Topics</vt:lpstr>
      <vt:lpstr>UMP: Changes in P_x</vt:lpstr>
      <vt:lpstr>Ordinary Goods</vt:lpstr>
      <vt:lpstr>Giffen Goods</vt:lpstr>
      <vt:lpstr>Ordinary Goods vs. Giffen Goods</vt:lpstr>
      <vt:lpstr>The Price Consumption Curve</vt:lpstr>
      <vt:lpstr>The PCC and the Demand Curve</vt:lpstr>
      <vt:lpstr>From the UMP to the Demand Function</vt:lpstr>
      <vt:lpstr>Demand Curve Basics</vt:lpstr>
      <vt:lpstr>Recap: The Demand Curve</vt:lpstr>
      <vt:lpstr>Recap: The Demand Curve</vt:lpstr>
      <vt:lpstr>Recap: The Demand Curve</vt:lpstr>
      <vt:lpstr>Deriving the Demand Curve</vt:lpstr>
      <vt:lpstr>Deriving the Demand Curve</vt:lpstr>
      <vt:lpstr>In-Class Exercise </vt:lpstr>
      <vt:lpstr>In-Class Exercise Visualized</vt:lpstr>
      <vt:lpstr>Demand Curves of  Special Utility Functions</vt:lpstr>
      <vt:lpstr>The Linear Utility Function and the Demand Curve</vt:lpstr>
      <vt:lpstr>The Linear Utility Function and the Demand Curve</vt:lpstr>
      <vt:lpstr>The Linear Utility Function and the Demand Curve</vt:lpstr>
      <vt:lpstr>The Linear Utility Function and the Demand Curve</vt:lpstr>
      <vt:lpstr>The Leontief Utility Function and the Demand Curve</vt:lpstr>
      <vt:lpstr>Deriving the Demand Curve</vt:lpstr>
      <vt:lpstr>The Leontief Utility Function and the Demand Curve</vt:lpstr>
      <vt:lpstr>Recap of Today’s Topics</vt:lpstr>
      <vt:lpstr>Preview of Next Lecture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94</cp:revision>
  <dcterms:created xsi:type="dcterms:W3CDTF">2023-08-17T23:00:51Z</dcterms:created>
  <dcterms:modified xsi:type="dcterms:W3CDTF">2024-09-03T18:56:08Z</dcterms:modified>
</cp:coreProperties>
</file>